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80" r:id="rId2"/>
  </p:sldMasterIdLst>
  <p:notesMasterIdLst>
    <p:notesMasterId r:id="rId23"/>
  </p:notesMasterIdLst>
  <p:sldIdLst>
    <p:sldId id="256" r:id="rId3"/>
    <p:sldId id="506" r:id="rId4"/>
    <p:sldId id="765" r:id="rId5"/>
    <p:sldId id="763" r:id="rId6"/>
    <p:sldId id="764" r:id="rId7"/>
    <p:sldId id="651" r:id="rId8"/>
    <p:sldId id="652" r:id="rId9"/>
    <p:sldId id="653" r:id="rId10"/>
    <p:sldId id="654" r:id="rId11"/>
    <p:sldId id="263" r:id="rId12"/>
    <p:sldId id="766" r:id="rId13"/>
    <p:sldId id="698" r:id="rId14"/>
    <p:sldId id="767" r:id="rId15"/>
    <p:sldId id="768" r:id="rId16"/>
    <p:sldId id="730" r:id="rId17"/>
    <p:sldId id="761" r:id="rId18"/>
    <p:sldId id="321" r:id="rId19"/>
    <p:sldId id="356" r:id="rId20"/>
    <p:sldId id="361" r:id="rId21"/>
    <p:sldId id="363" r:id="rId22"/>
  </p:sldIdLst>
  <p:sldSz cx="9144000" cy="6858000" type="screen4x3"/>
  <p:notesSz cx="7010400" cy="9296400"/>
  <p:embeddedFontLst>
    <p:embeddedFont>
      <p:font typeface="Arial Rounded MT Bold" panose="020F0704030504030204" pitchFamily="34" charset="0"/>
      <p:regular r:id="rId24"/>
    </p:embeddedFont>
    <p:embeddedFont>
      <p:font typeface="Calibri" panose="020F0502020204030204" pitchFamily="34" charset="0"/>
      <p:regular r:id="rId25"/>
      <p:bold r:id="rId26"/>
      <p:italic r:id="rId27"/>
      <p:boldItalic r:id="rId28"/>
    </p:embeddedFont>
    <p:embeddedFont>
      <p:font typeface="Helvetica Neue" panose="020B0604020202020204" charset="0"/>
      <p:regular r:id="rId29"/>
      <p:bold r:id="rId30"/>
      <p:italic r:id="rId31"/>
      <p:boldItalic r:id="rId32"/>
    </p:embeddedFont>
    <p:embeddedFont>
      <p:font typeface="Tahoma" panose="020B0604030504040204" pitchFamily="34" charset="0"/>
      <p:regular r:id="rId33"/>
      <p:bold r:id="rId34"/>
    </p:embeddedFont>
    <p:embeddedFont>
      <p:font typeface="Trebuchet MS" panose="020B0603020202020204" pitchFamily="34"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5"/>
  </p:normalViewPr>
  <p:slideViewPr>
    <p:cSldViewPr snapToGrid="0">
      <p:cViewPr varScale="1">
        <p:scale>
          <a:sx n="111" d="100"/>
          <a:sy n="111" d="100"/>
        </p:scale>
        <p:origin x="255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rtl="0"/>
            <a:r>
              <a:rPr lang="en-US" sz="1200" b="0" i="0" u="none" strike="noStrike" cap="none">
                <a:solidFill>
                  <a:schemeClr val="dk1"/>
                </a:solidFill>
                <a:effectLst/>
                <a:latin typeface="Calibri"/>
                <a:ea typeface="Calibri"/>
                <a:cs typeface="Calibri"/>
                <a:sym typeface="Calibri"/>
              </a:rPr>
              <a:t>NOTE: Background image can be used as is or changed for a particular presentation in the “Slide Master” button found under the “View” tab.  </a:t>
            </a:r>
            <a:endParaRPr lang="en-US" b="0" dirty="0">
              <a:effectLst/>
            </a:endParaRPr>
          </a:p>
        </p:txBody>
      </p:sp>
      <p:sp>
        <p:nvSpPr>
          <p:cNvPr id="131" name="Google Shape;131;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xfrm>
            <a:off x="931863" y="4410075"/>
            <a:ext cx="5121275" cy="4176713"/>
          </a:xfrm>
          <a:noFill/>
        </p:spPr>
        <p:txBody>
          <a:bodyPr wrap="square" numCol="1" anchor="t" anchorCtr="0" compatLnSpc="1">
            <a:prstTxWarp prst="textNoShape">
              <a:avLst/>
            </a:prstTxWarp>
          </a:bodyPr>
          <a:lstStyle/>
          <a:p>
            <a:pPr eaLnBrk="1" hangingPunct="1"/>
            <a:r>
              <a:rPr lang="en-US"/>
              <a:t>Opening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168783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1921874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4194077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3170468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1272923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90"/>
              </a:spcAft>
            </a:pPr>
            <a:r>
              <a:rPr lang="en-US" dirty="0">
                <a:solidFill>
                  <a:srgbClr val="0070C0"/>
                </a:solidFill>
              </a:rPr>
              <a:t>As complexity of development increases, there is need to consolidate models and 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6F66F6-C2BB-5A41-96B3-8AF0EE9338B8}"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4153277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rPr>
              <a:pPr/>
              <a:t>18</a:t>
            </a:fld>
            <a:endParaRPr lang="en-AU">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98500" y="4409760"/>
            <a:ext cx="5588000" cy="4177665"/>
          </a:xfrm>
          <a:noFill/>
          <a:ln/>
        </p:spPr>
        <p:txBody>
          <a:bodyPr/>
          <a:lstStyle/>
          <a:p>
            <a:pPr eaLnBrk="1" hangingPunct="1"/>
            <a:r>
              <a:rPr lang="en-US"/>
              <a:t>This is a schematic of the </a:t>
            </a:r>
            <a:r>
              <a:rPr lang="en-US" err="1"/>
              <a:t>subgrid</a:t>
            </a:r>
            <a:r>
              <a:rPr lang="en-US"/>
              <a:t> structure of the land model.  There are four distinct </a:t>
            </a:r>
            <a:r>
              <a:rPr lang="en-US" err="1"/>
              <a:t>heirarchies</a:t>
            </a:r>
            <a:r>
              <a:rPr lang="en-US"/>
              <a:t> in the model.  There is the </a:t>
            </a:r>
            <a:r>
              <a:rPr lang="en-US" err="1"/>
              <a:t>gridcell</a:t>
            </a:r>
            <a:r>
              <a:rPr lang="en-US"/>
              <a:t> level.  A </a:t>
            </a:r>
            <a:r>
              <a:rPr lang="en-US" err="1"/>
              <a:t>gridcell</a:t>
            </a:r>
            <a:r>
              <a:rPr lang="en-US"/>
              <a:t> is divided up into </a:t>
            </a:r>
            <a:r>
              <a:rPr lang="en-US" err="1"/>
              <a:t>landunits</a:t>
            </a:r>
            <a:r>
              <a:rPr lang="en-US"/>
              <a:t>, columns, and plant functional types or </a:t>
            </a:r>
            <a:r>
              <a:rPr lang="en-US" err="1"/>
              <a:t>pfts</a:t>
            </a:r>
            <a:r>
              <a:rPr lang="en-US"/>
              <a:t>. </a:t>
            </a:r>
          </a:p>
          <a:p>
            <a:pPr eaLnBrk="1" hangingPunct="1"/>
            <a:r>
              <a:rPr lang="en-US" err="1"/>
              <a:t>Landunits</a:t>
            </a:r>
            <a:r>
              <a:rPr lang="en-US"/>
              <a:t> are glacier, wetland, vegetated, lake, and now urban.  Beneath the vegetated landunit is at least one soil type.  Plant functional types then share this soil type and the energy and water budgets associated with this.</a:t>
            </a:r>
          </a:p>
        </p:txBody>
      </p:sp>
    </p:spTree>
    <p:extLst>
      <p:ext uri="{BB962C8B-B14F-4D97-AF65-F5344CB8AC3E}">
        <p14:creationId xmlns:p14="http://schemas.microsoft.com/office/powerpoint/2010/main" val="356375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rPr>
              <a:pPr/>
              <a:t>19</a:t>
            </a:fld>
            <a:endParaRPr lang="en-AU">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98500" y="4409760"/>
            <a:ext cx="5588000" cy="4177665"/>
          </a:xfrm>
          <a:noFill/>
          <a:ln/>
        </p:spPr>
        <p:txBody>
          <a:bodyPr/>
          <a:lstStyle/>
          <a:p>
            <a:pPr eaLnBrk="1" hangingPunct="1"/>
            <a:r>
              <a:rPr lang="en-US"/>
              <a:t>This is a schematic of the </a:t>
            </a:r>
            <a:r>
              <a:rPr lang="en-US" err="1"/>
              <a:t>subgrid</a:t>
            </a:r>
            <a:r>
              <a:rPr lang="en-US"/>
              <a:t> structure of the land model.  There are four distinct </a:t>
            </a:r>
            <a:r>
              <a:rPr lang="en-US" err="1"/>
              <a:t>heirarchies</a:t>
            </a:r>
            <a:r>
              <a:rPr lang="en-US"/>
              <a:t> in the model.  There is the </a:t>
            </a:r>
            <a:r>
              <a:rPr lang="en-US" err="1"/>
              <a:t>gridcell</a:t>
            </a:r>
            <a:r>
              <a:rPr lang="en-US"/>
              <a:t> level.  A </a:t>
            </a:r>
            <a:r>
              <a:rPr lang="en-US" err="1"/>
              <a:t>gridcell</a:t>
            </a:r>
            <a:r>
              <a:rPr lang="en-US"/>
              <a:t> is divided up into </a:t>
            </a:r>
            <a:r>
              <a:rPr lang="en-US" err="1"/>
              <a:t>landunits</a:t>
            </a:r>
            <a:r>
              <a:rPr lang="en-US"/>
              <a:t>, columns, and plant functional types or </a:t>
            </a:r>
            <a:r>
              <a:rPr lang="en-US" err="1"/>
              <a:t>pfts</a:t>
            </a:r>
            <a:r>
              <a:rPr lang="en-US"/>
              <a:t>. </a:t>
            </a:r>
          </a:p>
          <a:p>
            <a:pPr eaLnBrk="1" hangingPunct="1"/>
            <a:r>
              <a:rPr lang="en-US" err="1"/>
              <a:t>Landunits</a:t>
            </a:r>
            <a:r>
              <a:rPr lang="en-US"/>
              <a:t> are glacier, wetland, vegetated, lake, and now urban.  Beneath the vegetated landunit is at least one soil type.  Plant functional types then share this soil type and the energy and water budgets associated with this.</a:t>
            </a:r>
          </a:p>
        </p:txBody>
      </p:sp>
    </p:spTree>
    <p:extLst>
      <p:ext uri="{BB962C8B-B14F-4D97-AF65-F5344CB8AC3E}">
        <p14:creationId xmlns:p14="http://schemas.microsoft.com/office/powerpoint/2010/main" val="42919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E3C16F-C5BC-482B-A563-8FF02CFC812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rPr>
              <a:pPr/>
              <a:t>20</a:t>
            </a:fld>
            <a:endParaRPr lang="en-AU">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98500" y="4409760"/>
            <a:ext cx="5588000" cy="4177665"/>
          </a:xfrm>
          <a:noFill/>
          <a:ln/>
        </p:spPr>
        <p:txBody>
          <a:bodyPr/>
          <a:lstStyle/>
          <a:p>
            <a:pPr eaLnBrk="1" hangingPunct="1"/>
            <a:r>
              <a:rPr lang="en-US"/>
              <a:t>This is a schematic of the </a:t>
            </a:r>
            <a:r>
              <a:rPr lang="en-US" err="1"/>
              <a:t>subgrid</a:t>
            </a:r>
            <a:r>
              <a:rPr lang="en-US"/>
              <a:t> structure of the land model.  There are four distinct </a:t>
            </a:r>
            <a:r>
              <a:rPr lang="en-US" err="1"/>
              <a:t>heirarchies</a:t>
            </a:r>
            <a:r>
              <a:rPr lang="en-US"/>
              <a:t> in the model.  There is the </a:t>
            </a:r>
            <a:r>
              <a:rPr lang="en-US" err="1"/>
              <a:t>gridcell</a:t>
            </a:r>
            <a:r>
              <a:rPr lang="en-US"/>
              <a:t> level.  A </a:t>
            </a:r>
            <a:r>
              <a:rPr lang="en-US" err="1"/>
              <a:t>gridcell</a:t>
            </a:r>
            <a:r>
              <a:rPr lang="en-US"/>
              <a:t> is divided up into </a:t>
            </a:r>
            <a:r>
              <a:rPr lang="en-US" err="1"/>
              <a:t>landunits</a:t>
            </a:r>
            <a:r>
              <a:rPr lang="en-US"/>
              <a:t>, columns, and plant functional types or </a:t>
            </a:r>
            <a:r>
              <a:rPr lang="en-US" err="1"/>
              <a:t>pfts</a:t>
            </a:r>
            <a:r>
              <a:rPr lang="en-US"/>
              <a:t>. </a:t>
            </a:r>
          </a:p>
          <a:p>
            <a:pPr eaLnBrk="1" hangingPunct="1"/>
            <a:r>
              <a:rPr lang="en-US" err="1"/>
              <a:t>Landunits</a:t>
            </a:r>
            <a:r>
              <a:rPr lang="en-US"/>
              <a:t> are glacier, wetland, vegetated, lake, and now urban.  Beneath the vegetated landunit is at least one soil type.  Plant functional types then share this soil type and the energy and water budgets associated with this.</a:t>
            </a:r>
          </a:p>
        </p:txBody>
      </p:sp>
    </p:spTree>
    <p:extLst>
      <p:ext uri="{BB962C8B-B14F-4D97-AF65-F5344CB8AC3E}">
        <p14:creationId xmlns:p14="http://schemas.microsoft.com/office/powerpoint/2010/main" val="395997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p:spPr>
      </p:sp>
      <p:sp>
        <p:nvSpPr>
          <p:cNvPr id="60419"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364158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p:spPr>
      </p:sp>
      <p:sp>
        <p:nvSpPr>
          <p:cNvPr id="51203"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375772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p:spPr>
      </p:sp>
      <p:sp>
        <p:nvSpPr>
          <p:cNvPr id="51203" name="Rectangle 3"/>
          <p:cNvSpPr>
            <a:spLocks noGrp="1"/>
          </p:cNvSpPr>
          <p:nvPr>
            <p:ph type="body" idx="1"/>
          </p:nvPr>
        </p:nvSpPr>
        <p:spPr bwMode="auto">
          <a:xfrm>
            <a:off x="931334" y="4409758"/>
            <a:ext cx="5122333" cy="4177665"/>
          </a:xfrm>
          <a:noFill/>
        </p:spPr>
        <p:txBody>
          <a:bodyPr wrap="square" numCol="1" anchor="t" anchorCtr="0" compatLnSpc="1">
            <a:prstTxWarp prst="textNoShape">
              <a:avLst/>
            </a:prstTxWarp>
          </a:bodyPr>
          <a:lstStyle/>
          <a:p>
            <a:pPr eaLnBrk="1" hangingPunct="1"/>
            <a:r>
              <a:rPr lang="en-US"/>
              <a:t>Overview of the talk</a:t>
            </a:r>
          </a:p>
        </p:txBody>
      </p:sp>
    </p:spTree>
    <p:extLst>
      <p:ext uri="{BB962C8B-B14F-4D97-AF65-F5344CB8AC3E}">
        <p14:creationId xmlns:p14="http://schemas.microsoft.com/office/powerpoint/2010/main" val="375772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rPr>
              <a:pPr/>
              <a:t>6</a:t>
            </a:fld>
            <a:endParaRPr lang="en-AU">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98500" y="4409760"/>
            <a:ext cx="5588000" cy="4177665"/>
          </a:xfrm>
          <a:noFill/>
          <a:ln/>
        </p:spPr>
        <p:txBody>
          <a:bodyPr/>
          <a:lstStyle/>
          <a:p>
            <a:pPr eaLnBrk="1" hangingPunct="1"/>
            <a:r>
              <a:rPr lang="en-US"/>
              <a:t>This is a schematic of the </a:t>
            </a:r>
            <a:r>
              <a:rPr lang="en-US" err="1"/>
              <a:t>subgrid</a:t>
            </a:r>
            <a:r>
              <a:rPr lang="en-US"/>
              <a:t> structure of the land model.  There are four distinct </a:t>
            </a:r>
            <a:r>
              <a:rPr lang="en-US" err="1"/>
              <a:t>heirarchies</a:t>
            </a:r>
            <a:r>
              <a:rPr lang="en-US"/>
              <a:t> in the model.  There is the </a:t>
            </a:r>
            <a:r>
              <a:rPr lang="en-US" err="1"/>
              <a:t>gridcell</a:t>
            </a:r>
            <a:r>
              <a:rPr lang="en-US"/>
              <a:t> level.  A </a:t>
            </a:r>
            <a:r>
              <a:rPr lang="en-US" err="1"/>
              <a:t>gridcell</a:t>
            </a:r>
            <a:r>
              <a:rPr lang="en-US"/>
              <a:t> is divided up into </a:t>
            </a:r>
            <a:r>
              <a:rPr lang="en-US" err="1"/>
              <a:t>landunits</a:t>
            </a:r>
            <a:r>
              <a:rPr lang="en-US"/>
              <a:t>, columns, and plant functional types or </a:t>
            </a:r>
            <a:r>
              <a:rPr lang="en-US" err="1"/>
              <a:t>pfts</a:t>
            </a:r>
            <a:r>
              <a:rPr lang="en-US"/>
              <a:t>. </a:t>
            </a:r>
          </a:p>
          <a:p>
            <a:pPr eaLnBrk="1" hangingPunct="1"/>
            <a:r>
              <a:rPr lang="en-US" err="1"/>
              <a:t>Landunits</a:t>
            </a:r>
            <a:r>
              <a:rPr lang="en-US"/>
              <a:t> are glacier, wetland, vegetated, lake, and now urban.  Beneath the vegetated landunit is at least one soil type.  Plant functional types then share this soil type and the energy and water budgets associated with this.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rPr>
              <a:pPr/>
              <a:t>7</a:t>
            </a:fld>
            <a:endParaRPr lang="en-AU">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98500" y="4409759"/>
            <a:ext cx="5588000" cy="4177665"/>
          </a:xfrm>
          <a:noFill/>
          <a:ln/>
        </p:spPr>
        <p:txBody>
          <a:bodyPr/>
          <a:lstStyle/>
          <a:p>
            <a:pPr eaLnBrk="1" hangingPunct="1"/>
            <a:r>
              <a:rPr lang="en-US"/>
              <a:t>This is a schematic of the </a:t>
            </a:r>
            <a:r>
              <a:rPr lang="en-US" err="1"/>
              <a:t>subgrid</a:t>
            </a:r>
            <a:r>
              <a:rPr lang="en-US"/>
              <a:t> structure of the land model.  There are four distinct </a:t>
            </a:r>
            <a:r>
              <a:rPr lang="en-US" err="1"/>
              <a:t>heirarchies</a:t>
            </a:r>
            <a:r>
              <a:rPr lang="en-US"/>
              <a:t> in the model.  There is the </a:t>
            </a:r>
            <a:r>
              <a:rPr lang="en-US" err="1"/>
              <a:t>gridcell</a:t>
            </a:r>
            <a:r>
              <a:rPr lang="en-US"/>
              <a:t> level.  A </a:t>
            </a:r>
            <a:r>
              <a:rPr lang="en-US" err="1"/>
              <a:t>gridcell</a:t>
            </a:r>
            <a:r>
              <a:rPr lang="en-US"/>
              <a:t> is divided up into </a:t>
            </a:r>
            <a:r>
              <a:rPr lang="en-US" err="1"/>
              <a:t>landunits</a:t>
            </a:r>
            <a:r>
              <a:rPr lang="en-US"/>
              <a:t>, columns, and plant functional types or </a:t>
            </a:r>
            <a:r>
              <a:rPr lang="en-US" err="1"/>
              <a:t>pfts</a:t>
            </a:r>
            <a:r>
              <a:rPr lang="en-US"/>
              <a:t>. </a:t>
            </a:r>
          </a:p>
          <a:p>
            <a:pPr eaLnBrk="1" hangingPunct="1"/>
            <a:r>
              <a:rPr lang="en-US" err="1"/>
              <a:t>Landunits</a:t>
            </a:r>
            <a:r>
              <a:rPr lang="en-US"/>
              <a:t> are glacier, wetland, vegetated, lake, and now urban.  Beneath the vegetated landunit is at least one soil type.  Plant functional types then share this soil type and the energy and water budgets associated with this.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BB0BA86-E7B8-4DE3-9049-5CDE50CA6358}" type="slidenum">
              <a:rPr lang="en-AU" smtClean="0">
                <a:solidFill>
                  <a:prstClr val="black"/>
                </a:solidFill>
              </a:rPr>
              <a:pPr/>
              <a:t>8</a:t>
            </a:fld>
            <a:endParaRPr lang="en-AU">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98500" y="4409759"/>
            <a:ext cx="5588000" cy="4177665"/>
          </a:xfrm>
          <a:noFill/>
          <a:ln/>
        </p:spPr>
        <p:txBody>
          <a:bodyPr/>
          <a:lstStyle/>
          <a:p>
            <a:pPr eaLnBrk="1" hangingPunct="1"/>
            <a:r>
              <a:rPr lang="en-US"/>
              <a:t>This is a schematic of the </a:t>
            </a:r>
            <a:r>
              <a:rPr lang="en-US" err="1"/>
              <a:t>subgrid</a:t>
            </a:r>
            <a:r>
              <a:rPr lang="en-US"/>
              <a:t> structure of the land model.  There are four distinct </a:t>
            </a:r>
            <a:r>
              <a:rPr lang="en-US" err="1"/>
              <a:t>heirarchies</a:t>
            </a:r>
            <a:r>
              <a:rPr lang="en-US"/>
              <a:t> in the model.  There is the </a:t>
            </a:r>
            <a:r>
              <a:rPr lang="en-US" err="1"/>
              <a:t>gridcell</a:t>
            </a:r>
            <a:r>
              <a:rPr lang="en-US"/>
              <a:t> level.  A </a:t>
            </a:r>
            <a:r>
              <a:rPr lang="en-US" err="1"/>
              <a:t>gridcell</a:t>
            </a:r>
            <a:r>
              <a:rPr lang="en-US"/>
              <a:t> is divided up into </a:t>
            </a:r>
            <a:r>
              <a:rPr lang="en-US" err="1"/>
              <a:t>landunits</a:t>
            </a:r>
            <a:r>
              <a:rPr lang="en-US"/>
              <a:t>, columns, and plant functional types or </a:t>
            </a:r>
            <a:r>
              <a:rPr lang="en-US" err="1"/>
              <a:t>pfts</a:t>
            </a:r>
            <a:r>
              <a:rPr lang="en-US"/>
              <a:t>. </a:t>
            </a:r>
          </a:p>
          <a:p>
            <a:pPr eaLnBrk="1" hangingPunct="1"/>
            <a:r>
              <a:rPr lang="en-US" err="1"/>
              <a:t>Landunits</a:t>
            </a:r>
            <a:r>
              <a:rPr lang="en-US"/>
              <a:t> are glacier, wetland, vegetated, lake, and now urban.  Beneath the vegetated landunit is at least one soil type.  Plant functional types then share this soil type and the energy and water budgets associated with this.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6913"/>
            <a:ext cx="4641850" cy="3481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AE6614-CED2-4DA7-A095-30F838DB49E6}" type="slidenum">
              <a:rPr lang="en-US" smtClean="0"/>
              <a:pPr/>
              <a:t>9</a:t>
            </a:fld>
            <a:endParaRPr lang="en-US"/>
          </a:p>
        </p:txBody>
      </p:sp>
    </p:spTree>
    <p:extLst>
      <p:ext uri="{BB962C8B-B14F-4D97-AF65-F5344CB8AC3E}">
        <p14:creationId xmlns:p14="http://schemas.microsoft.com/office/powerpoint/2010/main" val="283060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0521C9-59DE-4343-8820-26999B860A84}" type="datetimeFigureOut">
              <a:rPr lang="en-US"/>
              <a:pPr>
                <a:defRPr/>
              </a:pPr>
              <a:t>8/9/2022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E2A189-89E7-403F-8613-519EBDD5AA71}" type="slidenum">
              <a:rPr lang="en-US"/>
              <a:pPr>
                <a:defRPr/>
              </a:pPr>
              <a:t>‹#›</a:t>
            </a:fld>
            <a:endParaRPr lang="en-US"/>
          </a:p>
        </p:txBody>
      </p:sp>
    </p:spTree>
    <p:extLst>
      <p:ext uri="{BB962C8B-B14F-4D97-AF65-F5344CB8AC3E}">
        <p14:creationId xmlns:p14="http://schemas.microsoft.com/office/powerpoint/2010/main" val="16785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7"/>
          <p:cNvSpPr txBox="1">
            <a:spLocks noGrp="1"/>
          </p:cNvSpPr>
          <p:nvPr>
            <p:ph type="ctrTitle"/>
          </p:nvPr>
        </p:nvSpPr>
        <p:spPr>
          <a:xfrm>
            <a:off x="685800" y="2130439"/>
            <a:ext cx="7772400" cy="14700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7"/>
          <p:cNvSpPr txBox="1">
            <a:spLocks noGrp="1"/>
          </p:cNvSpPr>
          <p:nvPr>
            <p:ph type="subTitle" idx="1"/>
          </p:nvPr>
        </p:nvSpPr>
        <p:spPr>
          <a:xfrm>
            <a:off x="1371600" y="3611556"/>
            <a:ext cx="6400800" cy="1752600"/>
          </a:xfrm>
          <a:prstGeom prst="rect">
            <a:avLst/>
          </a:prstGeom>
          <a:noFill/>
          <a:ln>
            <a:noFill/>
          </a:ln>
        </p:spPr>
        <p:txBody>
          <a:bodyPr spcFirstLastPara="1" wrap="square" lIns="91425" tIns="45700" rIns="91425" bIns="45700" anchor="t" anchorCtr="0"/>
          <a:lstStyle>
            <a:lvl1pPr marR="0" lvl="0" algn="ctr"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R="0" lvl="1" algn="ctr"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2pPr>
            <a:lvl3pPr marR="0" lvl="2" algn="ctr"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3pPr>
            <a:lvl4pPr marR="0" lvl="3" algn="ctr"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4pPr>
            <a:lvl5pPr marR="0" lvl="4" algn="ctr"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R="0" lvl="5"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6pPr>
            <a:lvl7pPr marR="0" lvl="6"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7pPr>
            <a:lvl8pPr marR="0" lvl="7"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8pPr>
            <a:lvl9pPr marR="0" lvl="8" algn="ctr" rtl="0">
              <a:spcBef>
                <a:spcPts val="353"/>
              </a:spcBef>
              <a:spcAft>
                <a:spcPts val="0"/>
              </a:spcAft>
              <a:buClr>
                <a:srgbClr val="9E9E9E"/>
              </a:buClr>
              <a:buSzPts val="1765"/>
              <a:buFont typeface="Arial"/>
              <a:buNone/>
              <a:defRPr sz="176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722313" y="4406915"/>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1"/>
              </a:buClr>
              <a:buSzPts val="2471"/>
              <a:buFont typeface="Helvetica Neue"/>
              <a:buNone/>
              <a:defRPr sz="2471"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457200" y="156299"/>
            <a:ext cx="8229600" cy="37698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20"/>
          <p:cNvSpPr txBox="1">
            <a:spLocks noGrp="1"/>
          </p:cNvSpPr>
          <p:nvPr>
            <p:ph type="body" idx="1"/>
          </p:nvPr>
        </p:nvSpPr>
        <p:spPr>
          <a:xfrm>
            <a:off x="457201" y="1535118"/>
            <a:ext cx="4040188"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77" name="Google Shape;77;p20"/>
          <p:cNvSpPr txBox="1">
            <a:spLocks noGrp="1"/>
          </p:cNvSpPr>
          <p:nvPr>
            <p:ph type="body" idx="2"/>
          </p:nvPr>
        </p:nvSpPr>
        <p:spPr>
          <a:xfrm>
            <a:off x="457201" y="2174875"/>
            <a:ext cx="4040188"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78" name="Google Shape;78;p20"/>
          <p:cNvSpPr txBox="1">
            <a:spLocks noGrp="1"/>
          </p:cNvSpPr>
          <p:nvPr>
            <p:ph type="body" idx="3"/>
          </p:nvPr>
        </p:nvSpPr>
        <p:spPr>
          <a:xfrm>
            <a:off x="4645034" y="1535118"/>
            <a:ext cx="4041775"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79" name="Google Shape;79;p20"/>
          <p:cNvSpPr txBox="1">
            <a:spLocks noGrp="1"/>
          </p:cNvSpPr>
          <p:nvPr>
            <p:ph type="body" idx="4"/>
          </p:nvPr>
        </p:nvSpPr>
        <p:spPr>
          <a:xfrm>
            <a:off x="4645034" y="2174875"/>
            <a:ext cx="4041775"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457203" y="273063"/>
            <a:ext cx="3008313" cy="11620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23"/>
          <p:cNvSpPr txBox="1">
            <a:spLocks noGrp="1"/>
          </p:cNvSpPr>
          <p:nvPr>
            <p:ph type="body" idx="1"/>
          </p:nvPr>
        </p:nvSpPr>
        <p:spPr>
          <a:xfrm>
            <a:off x="3575050" y="273066"/>
            <a:ext cx="5111750" cy="5853113"/>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86" name="Google Shape;86;p23"/>
          <p:cNvSpPr txBox="1">
            <a:spLocks noGrp="1"/>
          </p:cNvSpPr>
          <p:nvPr>
            <p:ph type="body" idx="2"/>
          </p:nvPr>
        </p:nvSpPr>
        <p:spPr>
          <a:xfrm>
            <a:off x="457203" y="1435104"/>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a:off x="1792288" y="4800614"/>
            <a:ext cx="54864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4"/>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8"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90" name="Google Shape;90;p24"/>
          <p:cNvSpPr txBox="1">
            <a:spLocks noGrp="1"/>
          </p:cNvSpPr>
          <p:nvPr>
            <p:ph type="body" idx="1"/>
          </p:nvPr>
        </p:nvSpPr>
        <p:spPr>
          <a:xfrm>
            <a:off x="1792288" y="5367351"/>
            <a:ext cx="5486400" cy="8048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88EDE4AD-E0EA-481A-AF8F-D37E64A52EC6}" type="datetimeFigureOut">
              <a:rPr lang="en-US"/>
              <a:pPr>
                <a:defRPr/>
              </a:pPr>
              <a:t>8/9/2022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1714F20-73CB-4F01-A4C0-9B3AE1C56926}" type="slidenum">
              <a:rPr lang="en-US"/>
              <a:pPr>
                <a:defRPr/>
              </a:pPr>
              <a:t>‹#›</a:t>
            </a:fld>
            <a:endParaRPr lang="en-US"/>
          </a:p>
        </p:txBody>
      </p:sp>
    </p:spTree>
    <p:extLst>
      <p:ext uri="{BB962C8B-B14F-4D97-AF65-F5344CB8AC3E}">
        <p14:creationId xmlns:p14="http://schemas.microsoft.com/office/powerpoint/2010/main" val="11153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52E0A57-5E63-40A0-89FE-081A10517D0F}" type="datetimeFigureOut">
              <a:rPr lang="en-US"/>
              <a:pPr>
                <a:defRPr/>
              </a:pPr>
              <a:t>8/9/2022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5D75DE-BD7F-427D-8F5D-6140FAB2E5AF}" type="slidenum">
              <a:rPr lang="en-US"/>
              <a:pPr>
                <a:defRPr/>
              </a:pPr>
              <a:t>‹#›</a:t>
            </a:fld>
            <a:endParaRPr lang="en-US"/>
          </a:p>
        </p:txBody>
      </p:sp>
    </p:spTree>
    <p:extLst>
      <p:ext uri="{BB962C8B-B14F-4D97-AF65-F5344CB8AC3E}">
        <p14:creationId xmlns:p14="http://schemas.microsoft.com/office/powerpoint/2010/main" val="385435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D54571C-BC6A-4A1A-873B-0DC39B607FE0}" type="datetimeFigureOut">
              <a:rPr lang="en-US"/>
              <a:pPr>
                <a:defRPr/>
              </a:pPr>
              <a:t>8/9/2022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DB6F88-2255-4229-AF15-B156927282CB}" type="slidenum">
              <a:rPr lang="en-US"/>
              <a:pPr>
                <a:defRPr/>
              </a:pPr>
              <a:t>‹#›</a:t>
            </a:fld>
            <a:endParaRPr lang="en-US"/>
          </a:p>
        </p:txBody>
      </p:sp>
    </p:spTree>
    <p:extLst>
      <p:ext uri="{BB962C8B-B14F-4D97-AF65-F5344CB8AC3E}">
        <p14:creationId xmlns:p14="http://schemas.microsoft.com/office/powerpoint/2010/main" val="3157624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8" name="Picture 7">
            <a:extLst>
              <a:ext uri="{FF2B5EF4-FFF2-40B4-BE49-F238E27FC236}">
                <a16:creationId xmlns:a16="http://schemas.microsoft.com/office/drawing/2014/main" id="{060BF0FC-761A-8F43-A5DF-B3C95E709ECC}"/>
              </a:ext>
            </a:extLst>
          </p:cNvPr>
          <p:cNvPicPr>
            <a:picLocks noChangeAspect="1"/>
          </p:cNvPicPr>
          <p:nvPr userDrawn="1"/>
        </p:nvPicPr>
        <p:blipFill rotWithShape="1">
          <a:blip r:embed="rId3"/>
          <a:srcRect l="5651" r="5897"/>
          <a:stretch/>
        </p:blipFill>
        <p:spPr>
          <a:xfrm>
            <a:off x="0" y="2485"/>
            <a:ext cx="9144000" cy="6892497"/>
          </a:xfrm>
          <a:prstGeom prst="rect">
            <a:avLst/>
          </a:prstGeom>
        </p:spPr>
      </p:pic>
      <p:sp>
        <p:nvSpPr>
          <p:cNvPr id="16" name="Google Shape;16;p3"/>
          <p:cNvSpPr/>
          <p:nvPr/>
        </p:nvSpPr>
        <p:spPr>
          <a:xfrm>
            <a:off x="1319" y="2282562"/>
            <a:ext cx="9142681" cy="2249558"/>
          </a:xfrm>
          <a:prstGeom prst="rect">
            <a:avLst/>
          </a:prstGeom>
          <a:solidFill>
            <a:schemeClr val="dk1">
              <a:alpha val="8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7" name="Google Shape;17;p3"/>
          <p:cNvSpPr/>
          <p:nvPr/>
        </p:nvSpPr>
        <p:spPr>
          <a:xfrm>
            <a:off x="0" y="4638650"/>
            <a:ext cx="9144000" cy="2249700"/>
          </a:xfrm>
          <a:prstGeom prst="rect">
            <a:avLst/>
          </a:pr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3"/>
          <p:cNvPicPr preferRelativeResize="0"/>
          <p:nvPr/>
        </p:nvPicPr>
        <p:blipFill rotWithShape="1">
          <a:blip r:embed="rId4">
            <a:alphaModFix/>
          </a:blip>
          <a:srcRect/>
          <a:stretch/>
        </p:blipFill>
        <p:spPr>
          <a:xfrm>
            <a:off x="281462" y="5889985"/>
            <a:ext cx="1790299" cy="497112"/>
          </a:xfrm>
          <a:prstGeom prst="rect">
            <a:avLst/>
          </a:prstGeom>
          <a:noFill/>
          <a:ln>
            <a:noFill/>
          </a:ln>
        </p:spPr>
      </p:pic>
      <p:pic>
        <p:nvPicPr>
          <p:cNvPr id="19" name="Google Shape;19;p3"/>
          <p:cNvPicPr preferRelativeResize="0"/>
          <p:nvPr/>
        </p:nvPicPr>
        <p:blipFill>
          <a:blip r:embed="rId5">
            <a:alphaModFix/>
          </a:blip>
          <a:stretch>
            <a:fillRect/>
          </a:stretch>
        </p:blipFill>
        <p:spPr>
          <a:xfrm>
            <a:off x="8144700" y="5823995"/>
            <a:ext cx="625501" cy="629100"/>
          </a:xfrm>
          <a:prstGeom prst="rect">
            <a:avLst/>
          </a:prstGeom>
          <a:noFill/>
          <a:ln>
            <a:noFill/>
          </a:ln>
        </p:spPr>
      </p:pic>
      <p:sp>
        <p:nvSpPr>
          <p:cNvPr id="7" name="Google Shape;20;p4">
            <a:extLst>
              <a:ext uri="{FF2B5EF4-FFF2-40B4-BE49-F238E27FC236}">
                <a16:creationId xmlns:a16="http://schemas.microsoft.com/office/drawing/2014/main" id="{D7FDFFDC-1D7A-664F-86D5-57CE532AC4CF}"/>
              </a:ext>
            </a:extLst>
          </p:cNvPr>
          <p:cNvSpPr/>
          <p:nvPr userDrawn="1"/>
        </p:nvSpPr>
        <p:spPr>
          <a:xfrm>
            <a:off x="1175" y="6652200"/>
            <a:ext cx="9142800" cy="236100"/>
          </a:xfrm>
          <a:prstGeom prst="rect">
            <a:avLst/>
          </a:prstGeom>
          <a:solidFill>
            <a:srgbClr val="1A6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p4">
            <a:extLst>
              <a:ext uri="{FF2B5EF4-FFF2-40B4-BE49-F238E27FC236}">
                <a16:creationId xmlns:a16="http://schemas.microsoft.com/office/drawing/2014/main" id="{E2DB44F4-BF55-034B-901F-8B4BFA816955}"/>
              </a:ext>
            </a:extLst>
          </p:cNvPr>
          <p:cNvSpPr txBox="1"/>
          <p:nvPr userDrawn="1"/>
        </p:nvSpPr>
        <p:spPr>
          <a:xfrm>
            <a:off x="503275" y="6682500"/>
            <a:ext cx="8136300" cy="1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600" dirty="0">
              <a:solidFill>
                <a:srgbClr val="FFFFFF"/>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5"/>
          <p:cNvSpPr/>
          <p:nvPr/>
        </p:nvSpPr>
        <p:spPr>
          <a:xfrm>
            <a:off x="-1" y="0"/>
            <a:ext cx="9144001" cy="651622"/>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6" b="0" i="0" u="none" strike="noStrike" cap="none">
              <a:solidFill>
                <a:schemeClr val="lt1"/>
              </a:solidFill>
              <a:latin typeface="Calibri"/>
              <a:ea typeface="Calibri"/>
              <a:cs typeface="Calibri"/>
              <a:sym typeface="Calibri"/>
            </a:endParaRPr>
          </a:p>
        </p:txBody>
      </p:sp>
      <p:sp>
        <p:nvSpPr>
          <p:cNvPr id="59" name="Google Shape;59;p15"/>
          <p:cNvSpPr txBox="1">
            <a:spLocks noGrp="1"/>
          </p:cNvSpPr>
          <p:nvPr>
            <p:ph type="body" idx="1"/>
          </p:nvPr>
        </p:nvSpPr>
        <p:spPr>
          <a:xfrm>
            <a:off x="457200" y="1600202"/>
            <a:ext cx="82296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60" name="Google Shape;60;p15"/>
          <p:cNvSpPr txBox="1">
            <a:spLocks noGrp="1"/>
          </p:cNvSpPr>
          <p:nvPr>
            <p:ph type="title"/>
          </p:nvPr>
        </p:nvSpPr>
        <p:spPr>
          <a:xfrm>
            <a:off x="457200" y="156299"/>
            <a:ext cx="8229600" cy="37698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6" r:id="rId4"/>
    <p:sldLayoutId id="2147483667" r:id="rId5"/>
    <p:sldLayoutId id="2147483681" r:id="rId6"/>
    <p:sldLayoutId id="2147483682" r:id="rId7"/>
    <p:sldLayoutId id="2147483683" r:id="rId8"/>
    <p:sldLayoutId id="2147483684" r:id="rId9"/>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6.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7.wmf"/></Relationships>
</file>

<file path=ppt/slides/_rels/slide15.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35.jpeg"/><Relationship Id="rId12" Type="http://schemas.openxmlformats.org/officeDocument/2006/relationships/image" Target="../media/image21.jpe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34.jpeg"/><Relationship Id="rId11" Type="http://schemas.openxmlformats.org/officeDocument/2006/relationships/image" Target="../media/image20.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32.jpeg"/><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18" Type="http://schemas.openxmlformats.org/officeDocument/2006/relationships/image" Target="../media/image40.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41.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5"/>
          <p:cNvSpPr/>
          <p:nvPr/>
        </p:nvSpPr>
        <p:spPr>
          <a:xfrm>
            <a:off x="193964" y="2550117"/>
            <a:ext cx="8686800" cy="1097280"/>
          </a:xfrm>
          <a:prstGeom prst="rect">
            <a:avLst/>
          </a:prstGeom>
          <a:noFill/>
          <a:ln>
            <a:noFill/>
          </a:ln>
        </p:spPr>
        <p:txBody>
          <a:bodyPr spcFirstLastPara="1" wrap="square" lIns="91425" tIns="45700" rIns="91425" bIns="45700" anchor="t" anchorCtr="0">
            <a:noAutofit/>
          </a:bodyPr>
          <a:lstStyle/>
          <a:p>
            <a:pPr lvl="0" algn="ctr"/>
            <a:r>
              <a:rPr lang="en-US" sz="4000" b="0" i="0" dirty="0">
                <a:solidFill>
                  <a:schemeClr val="bg1"/>
                </a:solidFill>
                <a:effectLst/>
                <a:latin typeface="Arial" panose="020B0604020202020204" pitchFamily="34" charset="0"/>
              </a:rPr>
              <a:t>Current, Past, and Future Representations of Land Use and Land Cover in CESM</a:t>
            </a:r>
            <a:endParaRPr sz="4000" dirty="0">
              <a:solidFill>
                <a:schemeClr val="bg1"/>
              </a:solidFill>
              <a:latin typeface="Helvetica Neue" panose="020B0604020202020204" charset="0"/>
            </a:endParaRPr>
          </a:p>
        </p:txBody>
      </p:sp>
      <p:sp>
        <p:nvSpPr>
          <p:cNvPr id="135" name="Google Shape;135;p35"/>
          <p:cNvSpPr txBox="1"/>
          <p:nvPr/>
        </p:nvSpPr>
        <p:spPr>
          <a:xfrm>
            <a:off x="2855126" y="6166732"/>
            <a:ext cx="3433800" cy="367200"/>
          </a:xfrm>
          <a:prstGeom prst="rect">
            <a:avLst/>
          </a:prstGeom>
          <a:noFill/>
          <a:ln>
            <a:noFill/>
          </a:ln>
        </p:spPr>
        <p:txBody>
          <a:bodyPr spcFirstLastPara="1" wrap="square" lIns="91425" tIns="45700" rIns="91425" bIns="45700" anchor="t" anchorCtr="0">
            <a:noAutofit/>
          </a:bodyPr>
          <a:lstStyle/>
          <a:p>
            <a:pPr lvl="0" algn="ctr"/>
            <a:r>
              <a:rPr lang="en-US" b="1" dirty="0">
                <a:solidFill>
                  <a:srgbClr val="434343"/>
                </a:solidFill>
              </a:rPr>
              <a:t>CESM Tutorial – August 10 2022</a:t>
            </a:r>
          </a:p>
        </p:txBody>
      </p:sp>
      <p:sp>
        <p:nvSpPr>
          <p:cNvPr id="136" name="Google Shape;136;p35"/>
          <p:cNvSpPr/>
          <p:nvPr/>
        </p:nvSpPr>
        <p:spPr>
          <a:xfrm>
            <a:off x="1246909" y="4900466"/>
            <a:ext cx="6580909" cy="819614"/>
          </a:xfrm>
          <a:prstGeom prst="rect">
            <a:avLst/>
          </a:prstGeom>
          <a:noFill/>
          <a:ln>
            <a:noFill/>
          </a:ln>
        </p:spPr>
        <p:txBody>
          <a:bodyPr spcFirstLastPara="1" wrap="square" lIns="91425" tIns="45700" rIns="91425" bIns="45700" anchor="t" anchorCtr="0">
            <a:noAutofit/>
          </a:bodyPr>
          <a:lstStyle/>
          <a:p>
            <a:pPr lvl="0" algn="ctr"/>
            <a:r>
              <a:rPr lang="en-US" sz="2000" b="1" i="1" u="none" strike="noStrike" cap="none" dirty="0">
                <a:solidFill>
                  <a:srgbClr val="434343"/>
                </a:solidFill>
                <a:latin typeface="+mn-lt"/>
                <a:ea typeface="Helvetica Neue"/>
                <a:cs typeface="Helvetica Neue"/>
                <a:sym typeface="Helvetica Neue"/>
              </a:rPr>
              <a:t>Peter Lawrence – Project Scientist - TSS</a:t>
            </a:r>
          </a:p>
          <a:p>
            <a:pPr marL="0" marR="0" lvl="0" indent="0" algn="ctr" rtl="0">
              <a:spcBef>
                <a:spcPts val="0"/>
              </a:spcBef>
              <a:spcAft>
                <a:spcPts val="0"/>
              </a:spcAft>
              <a:buNone/>
            </a:pPr>
            <a:endParaRPr lang="en-US" i="1" dirty="0">
              <a:solidFill>
                <a:srgbClr val="434343"/>
              </a:solidFill>
              <a:latin typeface="+mn-lt"/>
            </a:endParaRPr>
          </a:p>
          <a:p>
            <a:pPr marL="0" marR="0" lvl="0" indent="0" algn="ctr" rtl="0">
              <a:spcBef>
                <a:spcPts val="0"/>
              </a:spcBef>
              <a:spcAft>
                <a:spcPts val="0"/>
              </a:spcAft>
              <a:buNone/>
            </a:pPr>
            <a:endParaRPr i="1" dirty="0">
              <a:solidFill>
                <a:srgbClr val="434343"/>
              </a:solidFill>
              <a:latin typeface="Helvetica Neue"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p:blipFill>
        <p:spPr>
          <a:xfrm>
            <a:off x="813254" y="540599"/>
            <a:ext cx="8066313" cy="6273799"/>
          </a:xfrm>
          <a:prstGeom prst="rect">
            <a:avLst/>
          </a:prstGeom>
        </p:spPr>
      </p:pic>
      <p:sp>
        <p:nvSpPr>
          <p:cNvPr id="2050" name="Rectangle 2"/>
          <p:cNvSpPr>
            <a:spLocks noChangeArrowheads="1"/>
          </p:cNvSpPr>
          <p:nvPr/>
        </p:nvSpPr>
        <p:spPr bwMode="auto">
          <a:xfrm>
            <a:off x="91440" y="6927"/>
            <a:ext cx="8996345" cy="523220"/>
          </a:xfrm>
          <a:prstGeom prst="rect">
            <a:avLst/>
          </a:prstGeom>
          <a:noFill/>
          <a:ln w="9525">
            <a:noFill/>
            <a:miter lim="800000"/>
            <a:headEnd/>
            <a:tailEnd/>
          </a:ln>
        </p:spPr>
        <p:txBody>
          <a:bodyPr wrap="square">
            <a:spAutoFit/>
          </a:bodyPr>
          <a:lstStyle/>
          <a:p>
            <a:pPr algn="ctr" eaLnBrk="0" hangingPunct="0">
              <a:spcBef>
                <a:spcPct val="50000"/>
              </a:spcBef>
            </a:pPr>
            <a:r>
              <a:rPr lang="en-US" sz="2800" b="1" dirty="0">
                <a:solidFill>
                  <a:schemeClr val="bg1"/>
                </a:solidFill>
              </a:rPr>
              <a:t>Land Representation - CLM5 Land Data Technote</a:t>
            </a:r>
            <a:endParaRPr lang="en-AU" sz="2800" b="1" dirty="0">
              <a:solidFill>
                <a:schemeClr val="bg1"/>
              </a:solidFill>
              <a:cs typeface="Times New Roman" pitchFamily="18" charset="0"/>
            </a:endParaRPr>
          </a:p>
        </p:txBody>
      </p:sp>
      <p:sp>
        <p:nvSpPr>
          <p:cNvPr id="2052" name="Rectangle 4"/>
          <p:cNvSpPr>
            <a:spLocks noGrp="1"/>
          </p:cNvSpPr>
          <p:nvPr>
            <p:ph type="title" idx="4294967295"/>
          </p:nvPr>
        </p:nvSpPr>
        <p:spPr>
          <a:xfrm>
            <a:off x="3352800" y="6172200"/>
            <a:ext cx="2209800" cy="152400"/>
          </a:xfrm>
        </p:spPr>
        <p:txBody>
          <a:bodyPr/>
          <a:lstStyle/>
          <a:p>
            <a:pPr algn="l" eaLnBrk="1" hangingPunct="1"/>
            <a:r>
              <a:rPr lang="en-US" sz="900">
                <a:solidFill>
                  <a:schemeClr val="bg1"/>
                </a:solidFill>
              </a:rPr>
              <a:t>Slide 1 - Title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3400" y="111760"/>
            <a:ext cx="8229600" cy="461665"/>
          </a:xfrm>
          <a:prstGeom prst="rect">
            <a:avLst/>
          </a:prstGeom>
          <a:noFill/>
          <a:ln w="9525">
            <a:noFill/>
            <a:miter lim="800000"/>
            <a:headEnd/>
            <a:tailEnd/>
          </a:ln>
        </p:spPr>
        <p:txBody>
          <a:bodyPr>
            <a:spAutoFit/>
          </a:bodyPr>
          <a:lstStyle/>
          <a:p>
            <a:pPr eaLnBrk="0" hangingPunct="0">
              <a:spcBef>
                <a:spcPct val="50000"/>
              </a:spcBef>
            </a:pPr>
            <a:r>
              <a:rPr lang="en-AU" sz="2400" b="1" dirty="0">
                <a:solidFill>
                  <a:schemeClr val="bg1"/>
                </a:solidFill>
              </a:rPr>
              <a:t>CESM Land Cover Change and Global Carbon Cycle</a:t>
            </a:r>
          </a:p>
        </p:txBody>
      </p:sp>
      <p:sp>
        <p:nvSpPr>
          <p:cNvPr id="6147" name="Rectangle 3"/>
          <p:cNvSpPr>
            <a:spLocks noChangeArrowheads="1"/>
          </p:cNvSpPr>
          <p:nvPr/>
        </p:nvSpPr>
        <p:spPr bwMode="auto">
          <a:xfrm>
            <a:off x="1762125" y="1042988"/>
            <a:ext cx="9144000" cy="0"/>
          </a:xfrm>
          <a:prstGeom prst="rect">
            <a:avLst/>
          </a:prstGeom>
          <a:noFill/>
          <a:ln w="9525">
            <a:noFill/>
            <a:miter lim="800000"/>
            <a:headEnd/>
            <a:tailEnd/>
          </a:ln>
        </p:spPr>
        <p:txBody>
          <a:bodyPr>
            <a:spAutoFit/>
          </a:bodyPr>
          <a:lstStyle/>
          <a:p>
            <a:endParaRPr lang="en-US"/>
          </a:p>
        </p:txBody>
      </p:sp>
      <p:sp>
        <p:nvSpPr>
          <p:cNvPr id="6148" name="Rectangle 4"/>
          <p:cNvSpPr>
            <a:spLocks noGrp="1" noChangeArrowheads="1"/>
          </p:cNvSpPr>
          <p:nvPr>
            <p:ph type="title"/>
          </p:nvPr>
        </p:nvSpPr>
        <p:spPr>
          <a:xfrm>
            <a:off x="457200" y="6629400"/>
            <a:ext cx="8229600" cy="228600"/>
          </a:xfrm>
          <a:noFill/>
        </p:spPr>
        <p:txBody>
          <a:bodyPr/>
          <a:lstStyle/>
          <a:p>
            <a:pPr algn="l" eaLnBrk="1" hangingPunct="1"/>
            <a:r>
              <a:rPr lang="en-US" sz="900" dirty="0">
                <a:solidFill>
                  <a:schemeClr val="bg2"/>
                </a:solidFill>
              </a:rPr>
              <a:t>Slide 3 – IPCC Land Cover Change b</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4327" y="762000"/>
            <a:ext cx="8581073" cy="593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590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52400" y="6629400"/>
            <a:ext cx="2743200" cy="152400"/>
          </a:xfrm>
        </p:spPr>
        <p:txBody>
          <a:bodyPr>
            <a:normAutofit fontScale="90000"/>
          </a:bodyPr>
          <a:lstStyle/>
          <a:p>
            <a:pPr algn="l" eaLnBrk="1" hangingPunct="1"/>
            <a:r>
              <a:rPr lang="en-US" sz="900">
                <a:solidFill>
                  <a:schemeClr val="bg1"/>
                </a:solidFill>
              </a:rPr>
              <a:t>Slide 6 – PFT Mapping</a:t>
            </a:r>
          </a:p>
        </p:txBody>
      </p:sp>
      <p:sp>
        <p:nvSpPr>
          <p:cNvPr id="12291" name="Text Box 4"/>
          <p:cNvSpPr txBox="1">
            <a:spLocks noChangeArrowheads="1"/>
          </p:cNvSpPr>
          <p:nvPr/>
        </p:nvSpPr>
        <p:spPr bwMode="auto">
          <a:xfrm>
            <a:off x="381000" y="65315"/>
            <a:ext cx="8610600"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CESM LULCC vs no LULCC – Historic Eco Carbon</a:t>
            </a:r>
            <a:endParaRPr lang="en-AU" sz="2400" b="1" baseline="30000" dirty="0">
              <a:solidFill>
                <a:schemeClr val="bg1"/>
              </a:solidFill>
            </a:endParaRPr>
          </a:p>
        </p:txBody>
      </p:sp>
      <p:sp>
        <p:nvSpPr>
          <p:cNvPr id="12292" name="Rectangle 5"/>
          <p:cNvSpPr>
            <a:spLocks noChangeArrowheads="1"/>
          </p:cNvSpPr>
          <p:nvPr/>
        </p:nvSpPr>
        <p:spPr bwMode="auto">
          <a:xfrm>
            <a:off x="1762125" y="1042988"/>
            <a:ext cx="9144000" cy="0"/>
          </a:xfrm>
          <a:prstGeom prst="rect">
            <a:avLst/>
          </a:prstGeom>
          <a:noFill/>
          <a:ln w="9525">
            <a:noFill/>
            <a:miter lim="800000"/>
            <a:headEnd/>
            <a:tailEnd/>
          </a:ln>
        </p:spPr>
        <p:txBody>
          <a:bodyPr>
            <a:spAutoFit/>
          </a:bodyPr>
          <a:lstStyle/>
          <a:p>
            <a:endParaRPr lang="en-US"/>
          </a:p>
        </p:txBody>
      </p:sp>
      <p:sp>
        <p:nvSpPr>
          <p:cNvPr id="3" name="TextBox 2"/>
          <p:cNvSpPr txBox="1"/>
          <p:nvPr/>
        </p:nvSpPr>
        <p:spPr>
          <a:xfrm>
            <a:off x="6564085" y="914400"/>
            <a:ext cx="2497800" cy="2462213"/>
          </a:xfrm>
          <a:prstGeom prst="rect">
            <a:avLst/>
          </a:prstGeom>
          <a:noFill/>
        </p:spPr>
        <p:txBody>
          <a:bodyPr wrap="none" rtlCol="0">
            <a:spAutoFit/>
          </a:bodyPr>
          <a:lstStyle/>
          <a:p>
            <a:r>
              <a:rPr lang="en-US" sz="1400" b="1" dirty="0"/>
              <a:t>CESM </a:t>
            </a:r>
            <a:r>
              <a:rPr lang="en-US" sz="1400" b="1" dirty="0" err="1"/>
              <a:t>NoLUC</a:t>
            </a:r>
            <a:r>
              <a:rPr lang="en-US" sz="1400" b="1" dirty="0"/>
              <a:t> has large</a:t>
            </a:r>
          </a:p>
          <a:p>
            <a:r>
              <a:rPr lang="en-US" sz="1400" b="1" dirty="0"/>
              <a:t>uptake of carbon</a:t>
            </a:r>
          </a:p>
          <a:p>
            <a:r>
              <a:rPr lang="en-US" sz="1400" b="1" dirty="0"/>
              <a:t>from CO</a:t>
            </a:r>
            <a:r>
              <a:rPr lang="en-US" sz="1400" b="1" baseline="-25000" dirty="0"/>
              <a:t>2</a:t>
            </a:r>
            <a:r>
              <a:rPr lang="en-US" sz="1400" b="1" dirty="0"/>
              <a:t> fertilization,</a:t>
            </a:r>
          </a:p>
          <a:p>
            <a:r>
              <a:rPr lang="en-US" sz="1400" b="1" dirty="0"/>
              <a:t>Climate and N Deposition</a:t>
            </a:r>
          </a:p>
          <a:p>
            <a:r>
              <a:rPr lang="en-US" sz="1400" b="1" dirty="0"/>
              <a:t>CLM5 +142.7 </a:t>
            </a:r>
            <a:r>
              <a:rPr lang="en-US" sz="1400" b="1" dirty="0" err="1"/>
              <a:t>PgC</a:t>
            </a:r>
            <a:endParaRPr lang="en-US" sz="1400" b="1" dirty="0"/>
          </a:p>
          <a:p>
            <a:endParaRPr lang="en-US" sz="1400" b="1" dirty="0"/>
          </a:p>
          <a:p>
            <a:r>
              <a:rPr lang="en-US" sz="1400" b="1" dirty="0"/>
              <a:t>This is offset by LULCC</a:t>
            </a:r>
          </a:p>
          <a:p>
            <a:r>
              <a:rPr lang="en-US" sz="1400" b="1" dirty="0"/>
              <a:t>in CESM = 182.9 </a:t>
            </a:r>
            <a:r>
              <a:rPr lang="en-US" sz="1400" b="1" dirty="0" err="1"/>
              <a:t>PgC</a:t>
            </a:r>
            <a:endParaRPr lang="en-US" sz="1400" b="1" dirty="0"/>
          </a:p>
          <a:p>
            <a:r>
              <a:rPr lang="en-US" sz="1400" b="1" dirty="0"/>
              <a:t>Global Estimates ~160 </a:t>
            </a:r>
            <a:r>
              <a:rPr lang="en-US" sz="1400" b="1" dirty="0" err="1"/>
              <a:t>PgC</a:t>
            </a:r>
            <a:br>
              <a:rPr lang="en-US" sz="1400" dirty="0"/>
            </a:br>
            <a:endParaRPr lang="en-US" sz="1400" dirty="0"/>
          </a:p>
          <a:p>
            <a:endParaRPr lang="en-US" sz="1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8486" y="563882"/>
            <a:ext cx="5150330" cy="628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49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52400" y="6629400"/>
            <a:ext cx="2743200" cy="152400"/>
          </a:xfrm>
        </p:spPr>
        <p:txBody>
          <a:bodyPr>
            <a:normAutofit fontScale="90000"/>
          </a:bodyPr>
          <a:lstStyle/>
          <a:p>
            <a:pPr algn="l" eaLnBrk="1" hangingPunct="1"/>
            <a:r>
              <a:rPr lang="en-US" sz="900">
                <a:solidFill>
                  <a:schemeClr val="bg1"/>
                </a:solidFill>
              </a:rPr>
              <a:t>Slide 6 – PFT Mapping</a:t>
            </a:r>
          </a:p>
        </p:txBody>
      </p:sp>
      <p:sp>
        <p:nvSpPr>
          <p:cNvPr id="12291" name="Text Box 4"/>
          <p:cNvSpPr txBox="1">
            <a:spLocks noChangeArrowheads="1"/>
          </p:cNvSpPr>
          <p:nvPr/>
        </p:nvSpPr>
        <p:spPr bwMode="auto">
          <a:xfrm>
            <a:off x="381000" y="65315"/>
            <a:ext cx="8610600"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CESM LULCC Conversion and Wood Harvest</a:t>
            </a:r>
            <a:endParaRPr lang="en-AU" sz="2400" b="1" baseline="30000" dirty="0">
              <a:solidFill>
                <a:schemeClr val="bg1"/>
              </a:solidFill>
            </a:endParaRPr>
          </a:p>
        </p:txBody>
      </p:sp>
      <p:sp>
        <p:nvSpPr>
          <p:cNvPr id="12292" name="Rectangle 5"/>
          <p:cNvSpPr>
            <a:spLocks noChangeArrowheads="1"/>
          </p:cNvSpPr>
          <p:nvPr/>
        </p:nvSpPr>
        <p:spPr bwMode="auto">
          <a:xfrm>
            <a:off x="1762125" y="1042988"/>
            <a:ext cx="9144000" cy="0"/>
          </a:xfrm>
          <a:prstGeom prst="rect">
            <a:avLst/>
          </a:prstGeom>
          <a:noFill/>
          <a:ln w="9525">
            <a:noFill/>
            <a:miter lim="800000"/>
            <a:headEnd/>
            <a:tailEnd/>
          </a:ln>
        </p:spPr>
        <p:txBody>
          <a:bodyPr>
            <a:spAutoFit/>
          </a:bodyPr>
          <a:lstStyle/>
          <a:p>
            <a:endParaRPr lang="en-US"/>
          </a:p>
        </p:txBody>
      </p:sp>
      <p:sp>
        <p:nvSpPr>
          <p:cNvPr id="3" name="TextBox 2"/>
          <p:cNvSpPr txBox="1"/>
          <p:nvPr/>
        </p:nvSpPr>
        <p:spPr>
          <a:xfrm>
            <a:off x="6564085" y="914400"/>
            <a:ext cx="2600392" cy="4616648"/>
          </a:xfrm>
          <a:prstGeom prst="rect">
            <a:avLst/>
          </a:prstGeom>
          <a:noFill/>
        </p:spPr>
        <p:txBody>
          <a:bodyPr wrap="none" rtlCol="0">
            <a:spAutoFit/>
          </a:bodyPr>
          <a:lstStyle/>
          <a:p>
            <a:r>
              <a:rPr lang="en-US" sz="1400" b="1" dirty="0">
                <a:solidFill>
                  <a:schemeClr val="tx1">
                    <a:lumMod val="60000"/>
                    <a:lumOff val="40000"/>
                  </a:schemeClr>
                </a:solidFill>
              </a:rPr>
              <a:t>CESM </a:t>
            </a:r>
            <a:r>
              <a:rPr lang="en-US" sz="1400" b="1" dirty="0" err="1">
                <a:solidFill>
                  <a:schemeClr val="tx1">
                    <a:lumMod val="60000"/>
                    <a:lumOff val="40000"/>
                  </a:schemeClr>
                </a:solidFill>
              </a:rPr>
              <a:t>NoLUC</a:t>
            </a:r>
            <a:r>
              <a:rPr lang="en-US" sz="1400" b="1" dirty="0">
                <a:solidFill>
                  <a:schemeClr val="tx1">
                    <a:lumMod val="60000"/>
                    <a:lumOff val="40000"/>
                  </a:schemeClr>
                </a:solidFill>
              </a:rPr>
              <a:t> has large</a:t>
            </a:r>
          </a:p>
          <a:p>
            <a:r>
              <a:rPr lang="en-US" sz="1400" b="1" dirty="0">
                <a:solidFill>
                  <a:schemeClr val="tx1">
                    <a:lumMod val="60000"/>
                    <a:lumOff val="40000"/>
                  </a:schemeClr>
                </a:solidFill>
              </a:rPr>
              <a:t>uptake of carbon</a:t>
            </a:r>
          </a:p>
          <a:p>
            <a:r>
              <a:rPr lang="en-US" sz="1400" b="1" dirty="0">
                <a:solidFill>
                  <a:schemeClr val="tx1">
                    <a:lumMod val="60000"/>
                    <a:lumOff val="40000"/>
                  </a:schemeClr>
                </a:solidFill>
              </a:rPr>
              <a:t>from CO</a:t>
            </a:r>
            <a:r>
              <a:rPr lang="en-US" sz="1400" b="1" baseline="-25000" dirty="0">
                <a:solidFill>
                  <a:schemeClr val="tx1">
                    <a:lumMod val="60000"/>
                    <a:lumOff val="40000"/>
                  </a:schemeClr>
                </a:solidFill>
              </a:rPr>
              <a:t>2</a:t>
            </a:r>
            <a:r>
              <a:rPr lang="en-US" sz="1400" b="1" dirty="0">
                <a:solidFill>
                  <a:schemeClr val="tx1">
                    <a:lumMod val="60000"/>
                    <a:lumOff val="40000"/>
                  </a:schemeClr>
                </a:solidFill>
              </a:rPr>
              <a:t> fertilization,</a:t>
            </a:r>
          </a:p>
          <a:p>
            <a:r>
              <a:rPr lang="en-US" sz="1400" b="1" dirty="0">
                <a:solidFill>
                  <a:schemeClr val="tx1">
                    <a:lumMod val="60000"/>
                    <a:lumOff val="40000"/>
                  </a:schemeClr>
                </a:solidFill>
              </a:rPr>
              <a:t>Climate and N Deposition</a:t>
            </a:r>
          </a:p>
          <a:p>
            <a:r>
              <a:rPr lang="en-US" sz="1400" b="1" dirty="0">
                <a:solidFill>
                  <a:schemeClr val="tx1">
                    <a:lumMod val="60000"/>
                    <a:lumOff val="40000"/>
                  </a:schemeClr>
                </a:solidFill>
              </a:rPr>
              <a:t>CLM5 +142.7 </a:t>
            </a:r>
            <a:r>
              <a:rPr lang="en-US" sz="1400" b="1" dirty="0" err="1">
                <a:solidFill>
                  <a:schemeClr val="tx1">
                    <a:lumMod val="60000"/>
                    <a:lumOff val="40000"/>
                  </a:schemeClr>
                </a:solidFill>
              </a:rPr>
              <a:t>PgC</a:t>
            </a:r>
            <a:endParaRPr lang="en-US" sz="1400" b="1" dirty="0">
              <a:solidFill>
                <a:schemeClr val="tx1">
                  <a:lumMod val="60000"/>
                  <a:lumOff val="40000"/>
                </a:schemeClr>
              </a:solidFill>
            </a:endParaRPr>
          </a:p>
          <a:p>
            <a:endParaRPr lang="en-US" sz="1400" b="1" dirty="0">
              <a:solidFill>
                <a:schemeClr val="tx1">
                  <a:lumMod val="60000"/>
                  <a:lumOff val="40000"/>
                </a:schemeClr>
              </a:solidFill>
            </a:endParaRPr>
          </a:p>
          <a:p>
            <a:r>
              <a:rPr lang="en-US" sz="1400" b="1" dirty="0">
                <a:solidFill>
                  <a:schemeClr val="tx1">
                    <a:lumMod val="60000"/>
                    <a:lumOff val="40000"/>
                  </a:schemeClr>
                </a:solidFill>
              </a:rPr>
              <a:t>This is offset by LULCC</a:t>
            </a:r>
          </a:p>
          <a:p>
            <a:r>
              <a:rPr lang="en-US" sz="1400" b="1" dirty="0">
                <a:solidFill>
                  <a:schemeClr val="tx1">
                    <a:lumMod val="60000"/>
                    <a:lumOff val="40000"/>
                  </a:schemeClr>
                </a:solidFill>
              </a:rPr>
              <a:t>in CESM = 182.9 </a:t>
            </a:r>
            <a:r>
              <a:rPr lang="en-US" sz="1400" b="1" dirty="0" err="1">
                <a:solidFill>
                  <a:schemeClr val="tx1">
                    <a:lumMod val="60000"/>
                    <a:lumOff val="40000"/>
                  </a:schemeClr>
                </a:solidFill>
              </a:rPr>
              <a:t>PgC</a:t>
            </a:r>
            <a:endParaRPr lang="en-US" sz="1400" b="1" dirty="0">
              <a:solidFill>
                <a:schemeClr val="tx1">
                  <a:lumMod val="60000"/>
                  <a:lumOff val="40000"/>
                </a:schemeClr>
              </a:solidFill>
            </a:endParaRPr>
          </a:p>
          <a:p>
            <a:r>
              <a:rPr lang="en-US" sz="1400" b="1" dirty="0">
                <a:solidFill>
                  <a:schemeClr val="tx1">
                    <a:lumMod val="60000"/>
                    <a:lumOff val="40000"/>
                  </a:schemeClr>
                </a:solidFill>
              </a:rPr>
              <a:t>Global Estimates ~160 </a:t>
            </a:r>
            <a:r>
              <a:rPr lang="en-US" sz="1400" b="1" dirty="0" err="1">
                <a:solidFill>
                  <a:schemeClr val="tx1">
                    <a:lumMod val="60000"/>
                    <a:lumOff val="40000"/>
                  </a:schemeClr>
                </a:solidFill>
              </a:rPr>
              <a:t>PgC</a:t>
            </a:r>
            <a:endParaRPr lang="en-US" sz="1400" b="1" dirty="0">
              <a:solidFill>
                <a:schemeClr val="tx1">
                  <a:lumMod val="60000"/>
                  <a:lumOff val="40000"/>
                </a:schemeClr>
              </a:solidFill>
            </a:endParaRPr>
          </a:p>
          <a:p>
            <a:endParaRPr lang="en-US" b="1" dirty="0"/>
          </a:p>
          <a:p>
            <a:r>
              <a:rPr lang="en-US" sz="1400" b="1" dirty="0"/>
              <a:t>CLM5 conversion of PFTs </a:t>
            </a:r>
          </a:p>
          <a:p>
            <a:r>
              <a:rPr lang="en-US" sz="1400" b="1" dirty="0"/>
              <a:t>and CFTs results in a </a:t>
            </a:r>
          </a:p>
          <a:p>
            <a:r>
              <a:rPr lang="en-US" sz="1400" b="1" dirty="0"/>
              <a:t>cumulative loss of 59.3 </a:t>
            </a:r>
            <a:r>
              <a:rPr lang="en-US" sz="1400" b="1" dirty="0" err="1"/>
              <a:t>PgC</a:t>
            </a:r>
            <a:endParaRPr lang="en-US" sz="1400" b="1" dirty="0"/>
          </a:p>
          <a:p>
            <a:endParaRPr lang="en-US" sz="1400" b="1" dirty="0"/>
          </a:p>
          <a:p>
            <a:r>
              <a:rPr lang="en-US" sz="1400" b="1" dirty="0"/>
              <a:t>CLM5 wood harvest of tree</a:t>
            </a:r>
          </a:p>
          <a:p>
            <a:r>
              <a:rPr lang="en-US" sz="1400" b="1" dirty="0"/>
              <a:t>PFTs results in a cumulative</a:t>
            </a:r>
          </a:p>
          <a:p>
            <a:r>
              <a:rPr lang="en-US" sz="1400" b="1" dirty="0"/>
              <a:t>loss of 60 </a:t>
            </a:r>
            <a:r>
              <a:rPr lang="en-US" sz="1400" b="1" dirty="0" err="1"/>
              <a:t>PgC</a:t>
            </a:r>
            <a:r>
              <a:rPr lang="en-US" sz="1400" b="1" dirty="0"/>
              <a:t> over the </a:t>
            </a:r>
          </a:p>
          <a:p>
            <a:r>
              <a:rPr lang="en-US" sz="1400" b="1" dirty="0"/>
              <a:t>period.</a:t>
            </a:r>
          </a:p>
          <a:p>
            <a:br>
              <a:rPr lang="en-US" sz="1400" b="1" dirty="0"/>
            </a:br>
            <a:endParaRPr lang="en-US" sz="1400" b="1" dirty="0"/>
          </a:p>
          <a:p>
            <a:endParaRPr lang="en-US" sz="1400" dirty="0"/>
          </a:p>
        </p:txBody>
      </p:sp>
      <p:graphicFrame>
        <p:nvGraphicFramePr>
          <p:cNvPr id="5" name="Object 4">
            <a:extLst>
              <a:ext uri="{FF2B5EF4-FFF2-40B4-BE49-F238E27FC236}">
                <a16:creationId xmlns:a16="http://schemas.microsoft.com/office/drawing/2014/main" id="{B3592CC5-9DDA-A916-FAD5-84D35BDF8910}"/>
              </a:ext>
            </a:extLst>
          </p:cNvPr>
          <p:cNvGraphicFramePr>
            <a:graphicFrameLocks noChangeAspect="1"/>
          </p:cNvGraphicFramePr>
          <p:nvPr>
            <p:extLst>
              <p:ext uri="{D42A27DB-BD31-4B8C-83A1-F6EECF244321}">
                <p14:modId xmlns:p14="http://schemas.microsoft.com/office/powerpoint/2010/main" val="2267960184"/>
              </p:ext>
            </p:extLst>
          </p:nvPr>
        </p:nvGraphicFramePr>
        <p:xfrm>
          <a:off x="530527" y="666750"/>
          <a:ext cx="5715000" cy="6191250"/>
        </p:xfrm>
        <a:graphic>
          <a:graphicData uri="http://schemas.openxmlformats.org/presentationml/2006/ole">
            <mc:AlternateContent xmlns:mc="http://schemas.openxmlformats.org/markup-compatibility/2006">
              <mc:Choice xmlns:v="urn:schemas-microsoft-com:vml" Requires="v">
                <p:oleObj name="Bitmap Image" r:id="rId3" imgW="5715000" imgH="6191280" progId="PBrush">
                  <p:embed/>
                </p:oleObj>
              </mc:Choice>
              <mc:Fallback>
                <p:oleObj name="Bitmap Image" r:id="rId3" imgW="5715000" imgH="6191280" progId="PBrush">
                  <p:embed/>
                  <p:pic>
                    <p:nvPicPr>
                      <p:cNvPr id="0" name=""/>
                      <p:cNvPicPr/>
                      <p:nvPr/>
                    </p:nvPicPr>
                    <p:blipFill>
                      <a:blip r:embed="rId4"/>
                      <a:stretch>
                        <a:fillRect/>
                      </a:stretch>
                    </p:blipFill>
                    <p:spPr>
                      <a:xfrm>
                        <a:off x="530527" y="666750"/>
                        <a:ext cx="5715000" cy="6191250"/>
                      </a:xfrm>
                      <a:prstGeom prst="rect">
                        <a:avLst/>
                      </a:prstGeom>
                    </p:spPr>
                  </p:pic>
                </p:oleObj>
              </mc:Fallback>
            </mc:AlternateContent>
          </a:graphicData>
        </a:graphic>
      </p:graphicFrame>
    </p:spTree>
    <p:extLst>
      <p:ext uri="{BB962C8B-B14F-4D97-AF65-F5344CB8AC3E}">
        <p14:creationId xmlns:p14="http://schemas.microsoft.com/office/powerpoint/2010/main" val="335109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52400" y="6629400"/>
            <a:ext cx="2743200" cy="152400"/>
          </a:xfrm>
        </p:spPr>
        <p:txBody>
          <a:bodyPr>
            <a:normAutofit fontScale="90000"/>
          </a:bodyPr>
          <a:lstStyle/>
          <a:p>
            <a:pPr algn="l" eaLnBrk="1" hangingPunct="1"/>
            <a:r>
              <a:rPr lang="en-US" sz="900">
                <a:solidFill>
                  <a:schemeClr val="bg1"/>
                </a:solidFill>
              </a:rPr>
              <a:t>Slide 6 – PFT Mapping</a:t>
            </a:r>
          </a:p>
        </p:txBody>
      </p:sp>
      <p:sp>
        <p:nvSpPr>
          <p:cNvPr id="12291" name="Text Box 4"/>
          <p:cNvSpPr txBox="1">
            <a:spLocks noChangeArrowheads="1"/>
          </p:cNvSpPr>
          <p:nvPr/>
        </p:nvSpPr>
        <p:spPr bwMode="auto">
          <a:xfrm>
            <a:off x="381000" y="65315"/>
            <a:ext cx="8610600"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CESM LULCC Fire and Food Harvest</a:t>
            </a:r>
            <a:endParaRPr lang="en-AU" sz="2400" b="1" baseline="30000" dirty="0">
              <a:solidFill>
                <a:schemeClr val="bg1"/>
              </a:solidFill>
            </a:endParaRPr>
          </a:p>
        </p:txBody>
      </p:sp>
      <p:sp>
        <p:nvSpPr>
          <p:cNvPr id="12292" name="Rectangle 5"/>
          <p:cNvSpPr>
            <a:spLocks noChangeArrowheads="1"/>
          </p:cNvSpPr>
          <p:nvPr/>
        </p:nvSpPr>
        <p:spPr bwMode="auto">
          <a:xfrm>
            <a:off x="1762125" y="1042988"/>
            <a:ext cx="9144000" cy="0"/>
          </a:xfrm>
          <a:prstGeom prst="rect">
            <a:avLst/>
          </a:prstGeom>
          <a:noFill/>
          <a:ln w="9525">
            <a:noFill/>
            <a:miter lim="800000"/>
            <a:headEnd/>
            <a:tailEnd/>
          </a:ln>
        </p:spPr>
        <p:txBody>
          <a:bodyPr>
            <a:spAutoFit/>
          </a:bodyPr>
          <a:lstStyle/>
          <a:p>
            <a:endParaRPr lang="en-US"/>
          </a:p>
        </p:txBody>
      </p:sp>
      <p:sp>
        <p:nvSpPr>
          <p:cNvPr id="3" name="TextBox 2"/>
          <p:cNvSpPr txBox="1"/>
          <p:nvPr/>
        </p:nvSpPr>
        <p:spPr>
          <a:xfrm>
            <a:off x="6564085" y="914400"/>
            <a:ext cx="2497800" cy="5478423"/>
          </a:xfrm>
          <a:prstGeom prst="rect">
            <a:avLst/>
          </a:prstGeom>
          <a:noFill/>
        </p:spPr>
        <p:txBody>
          <a:bodyPr wrap="none" rtlCol="0">
            <a:spAutoFit/>
          </a:bodyPr>
          <a:lstStyle/>
          <a:p>
            <a:r>
              <a:rPr lang="en-US" sz="1400" b="1" dirty="0">
                <a:solidFill>
                  <a:schemeClr val="tx1">
                    <a:lumMod val="60000"/>
                    <a:lumOff val="40000"/>
                  </a:schemeClr>
                </a:solidFill>
              </a:rPr>
              <a:t>CESM </a:t>
            </a:r>
            <a:r>
              <a:rPr lang="en-US" sz="1400" b="1" dirty="0" err="1">
                <a:solidFill>
                  <a:schemeClr val="tx1">
                    <a:lumMod val="60000"/>
                    <a:lumOff val="40000"/>
                  </a:schemeClr>
                </a:solidFill>
              </a:rPr>
              <a:t>NoLUC</a:t>
            </a:r>
            <a:r>
              <a:rPr lang="en-US" sz="1400" b="1" dirty="0">
                <a:solidFill>
                  <a:schemeClr val="tx1">
                    <a:lumMod val="60000"/>
                    <a:lumOff val="40000"/>
                  </a:schemeClr>
                </a:solidFill>
              </a:rPr>
              <a:t> has large</a:t>
            </a:r>
          </a:p>
          <a:p>
            <a:r>
              <a:rPr lang="en-US" sz="1400" b="1" dirty="0">
                <a:solidFill>
                  <a:schemeClr val="tx1">
                    <a:lumMod val="60000"/>
                    <a:lumOff val="40000"/>
                  </a:schemeClr>
                </a:solidFill>
              </a:rPr>
              <a:t>uptake of carbon</a:t>
            </a:r>
          </a:p>
          <a:p>
            <a:r>
              <a:rPr lang="en-US" sz="1400" b="1" dirty="0">
                <a:solidFill>
                  <a:schemeClr val="tx1">
                    <a:lumMod val="60000"/>
                    <a:lumOff val="40000"/>
                  </a:schemeClr>
                </a:solidFill>
              </a:rPr>
              <a:t>from CO</a:t>
            </a:r>
            <a:r>
              <a:rPr lang="en-US" sz="1400" b="1" baseline="-25000" dirty="0">
                <a:solidFill>
                  <a:schemeClr val="tx1">
                    <a:lumMod val="60000"/>
                    <a:lumOff val="40000"/>
                  </a:schemeClr>
                </a:solidFill>
              </a:rPr>
              <a:t>2</a:t>
            </a:r>
            <a:r>
              <a:rPr lang="en-US" sz="1400" b="1" dirty="0">
                <a:solidFill>
                  <a:schemeClr val="tx1">
                    <a:lumMod val="60000"/>
                    <a:lumOff val="40000"/>
                  </a:schemeClr>
                </a:solidFill>
              </a:rPr>
              <a:t> fertilization,</a:t>
            </a:r>
          </a:p>
          <a:p>
            <a:r>
              <a:rPr lang="en-US" sz="1400" b="1" dirty="0">
                <a:solidFill>
                  <a:schemeClr val="tx1">
                    <a:lumMod val="60000"/>
                    <a:lumOff val="40000"/>
                  </a:schemeClr>
                </a:solidFill>
              </a:rPr>
              <a:t>Climate and N Deposition</a:t>
            </a:r>
          </a:p>
          <a:p>
            <a:r>
              <a:rPr lang="en-US" sz="1400" b="1" dirty="0">
                <a:solidFill>
                  <a:schemeClr val="tx1">
                    <a:lumMod val="60000"/>
                    <a:lumOff val="40000"/>
                  </a:schemeClr>
                </a:solidFill>
              </a:rPr>
              <a:t>CLM5 +142.7 </a:t>
            </a:r>
            <a:r>
              <a:rPr lang="en-US" sz="1400" b="1" dirty="0" err="1">
                <a:solidFill>
                  <a:schemeClr val="tx1">
                    <a:lumMod val="60000"/>
                    <a:lumOff val="40000"/>
                  </a:schemeClr>
                </a:solidFill>
              </a:rPr>
              <a:t>PgC</a:t>
            </a:r>
            <a:endParaRPr lang="en-US" sz="1400" b="1" dirty="0">
              <a:solidFill>
                <a:schemeClr val="tx1">
                  <a:lumMod val="60000"/>
                  <a:lumOff val="40000"/>
                </a:schemeClr>
              </a:solidFill>
            </a:endParaRPr>
          </a:p>
          <a:p>
            <a:endParaRPr lang="en-US" sz="1400" b="1" dirty="0">
              <a:solidFill>
                <a:schemeClr val="tx1">
                  <a:lumMod val="60000"/>
                  <a:lumOff val="40000"/>
                </a:schemeClr>
              </a:solidFill>
            </a:endParaRPr>
          </a:p>
          <a:p>
            <a:r>
              <a:rPr lang="en-US" sz="1400" b="1" dirty="0">
                <a:solidFill>
                  <a:schemeClr val="tx1">
                    <a:lumMod val="60000"/>
                    <a:lumOff val="40000"/>
                  </a:schemeClr>
                </a:solidFill>
              </a:rPr>
              <a:t>This is offset by LULCC</a:t>
            </a:r>
          </a:p>
          <a:p>
            <a:r>
              <a:rPr lang="en-US" sz="1400" b="1" dirty="0">
                <a:solidFill>
                  <a:schemeClr val="tx1">
                    <a:lumMod val="60000"/>
                    <a:lumOff val="40000"/>
                  </a:schemeClr>
                </a:solidFill>
              </a:rPr>
              <a:t>in CESM = 182.9 </a:t>
            </a:r>
            <a:r>
              <a:rPr lang="en-US" sz="1400" b="1" dirty="0" err="1">
                <a:solidFill>
                  <a:schemeClr val="tx1">
                    <a:lumMod val="60000"/>
                    <a:lumOff val="40000"/>
                  </a:schemeClr>
                </a:solidFill>
              </a:rPr>
              <a:t>PgC</a:t>
            </a:r>
            <a:endParaRPr lang="en-US" sz="1400" b="1" dirty="0">
              <a:solidFill>
                <a:schemeClr val="tx1">
                  <a:lumMod val="60000"/>
                  <a:lumOff val="40000"/>
                </a:schemeClr>
              </a:solidFill>
            </a:endParaRPr>
          </a:p>
          <a:p>
            <a:r>
              <a:rPr lang="en-US" sz="1400" b="1" dirty="0">
                <a:solidFill>
                  <a:schemeClr val="tx1">
                    <a:lumMod val="60000"/>
                    <a:lumOff val="40000"/>
                  </a:schemeClr>
                </a:solidFill>
              </a:rPr>
              <a:t>Global Estimates ~160 </a:t>
            </a:r>
            <a:r>
              <a:rPr lang="en-US" sz="1400" b="1" dirty="0" err="1">
                <a:solidFill>
                  <a:schemeClr val="tx1">
                    <a:lumMod val="60000"/>
                    <a:lumOff val="40000"/>
                  </a:schemeClr>
                </a:solidFill>
              </a:rPr>
              <a:t>PgC</a:t>
            </a:r>
            <a:endParaRPr lang="en-US" sz="1400" b="1" dirty="0">
              <a:solidFill>
                <a:schemeClr val="tx1">
                  <a:lumMod val="60000"/>
                  <a:lumOff val="40000"/>
                </a:schemeClr>
              </a:solidFill>
            </a:endParaRPr>
          </a:p>
          <a:p>
            <a:endParaRPr lang="en-US" b="1" dirty="0"/>
          </a:p>
          <a:p>
            <a:r>
              <a:rPr lang="en-US" sz="1400" dirty="0"/>
              <a:t>CLM5 LULCC results in</a:t>
            </a:r>
          </a:p>
          <a:p>
            <a:r>
              <a:rPr lang="en-US" sz="1400" dirty="0"/>
              <a:t>large increase in carbon </a:t>
            </a:r>
          </a:p>
          <a:p>
            <a:r>
              <a:rPr lang="en-US" sz="1400" dirty="0"/>
              <a:t>loss through increased fire</a:t>
            </a:r>
          </a:p>
          <a:p>
            <a:r>
              <a:rPr lang="en-US" sz="1400" dirty="0"/>
              <a:t>of +60.5 </a:t>
            </a:r>
            <a:r>
              <a:rPr lang="en-US" sz="1400" dirty="0" err="1"/>
              <a:t>PgC</a:t>
            </a:r>
            <a:endParaRPr lang="en-US" sz="1400" dirty="0"/>
          </a:p>
          <a:p>
            <a:endParaRPr lang="en-US" sz="1400" dirty="0"/>
          </a:p>
          <a:p>
            <a:r>
              <a:rPr lang="en-US" sz="1400" dirty="0"/>
              <a:t>CLM5 LULCC results in </a:t>
            </a:r>
          </a:p>
          <a:p>
            <a:r>
              <a:rPr lang="en-US" sz="1400" dirty="0"/>
              <a:t>large crop harvest flux out of</a:t>
            </a:r>
          </a:p>
          <a:p>
            <a:r>
              <a:rPr lang="en-US" sz="1400" dirty="0"/>
              <a:t>the land of 159 </a:t>
            </a:r>
            <a:r>
              <a:rPr lang="en-US" sz="1400" dirty="0" err="1"/>
              <a:t>PgC</a:t>
            </a:r>
            <a:endParaRPr lang="en-US" sz="1400" dirty="0"/>
          </a:p>
          <a:p>
            <a:endParaRPr lang="en-US" sz="1400" dirty="0"/>
          </a:p>
          <a:p>
            <a:r>
              <a:rPr lang="en-US" sz="1400" dirty="0"/>
              <a:t>Much of the crop harvest</a:t>
            </a:r>
          </a:p>
          <a:p>
            <a:r>
              <a:rPr lang="en-US" sz="1400" dirty="0"/>
              <a:t>flux is offset in the LULCC </a:t>
            </a:r>
          </a:p>
          <a:p>
            <a:r>
              <a:rPr lang="en-US" sz="1400" dirty="0"/>
              <a:t>simulation by higher NPP</a:t>
            </a:r>
          </a:p>
          <a:p>
            <a:r>
              <a:rPr lang="en-US" sz="1400" dirty="0"/>
              <a:t>from fertilizer and lower </a:t>
            </a:r>
          </a:p>
          <a:p>
            <a:r>
              <a:rPr lang="en-US" sz="1400" dirty="0"/>
              <a:t>heterotrophic respiration </a:t>
            </a:r>
          </a:p>
          <a:p>
            <a:endParaRPr lang="en-US" sz="1400" dirty="0"/>
          </a:p>
        </p:txBody>
      </p:sp>
      <p:graphicFrame>
        <p:nvGraphicFramePr>
          <p:cNvPr id="2" name="Object 1">
            <a:extLst>
              <a:ext uri="{FF2B5EF4-FFF2-40B4-BE49-F238E27FC236}">
                <a16:creationId xmlns:a16="http://schemas.microsoft.com/office/drawing/2014/main" id="{AC829991-36B0-FA6C-AD99-EB7D94B99951}"/>
              </a:ext>
            </a:extLst>
          </p:cNvPr>
          <p:cNvGraphicFramePr>
            <a:graphicFrameLocks noChangeAspect="1"/>
          </p:cNvGraphicFramePr>
          <p:nvPr>
            <p:extLst>
              <p:ext uri="{D42A27DB-BD31-4B8C-83A1-F6EECF244321}">
                <p14:modId xmlns:p14="http://schemas.microsoft.com/office/powerpoint/2010/main" val="640445345"/>
              </p:ext>
            </p:extLst>
          </p:nvPr>
        </p:nvGraphicFramePr>
        <p:xfrm>
          <a:off x="627574" y="661173"/>
          <a:ext cx="5715000" cy="6191250"/>
        </p:xfrm>
        <a:graphic>
          <a:graphicData uri="http://schemas.openxmlformats.org/presentationml/2006/ole">
            <mc:AlternateContent xmlns:mc="http://schemas.openxmlformats.org/markup-compatibility/2006">
              <mc:Choice xmlns:v="urn:schemas-microsoft-com:vml" Requires="v">
                <p:oleObj name="Bitmap Image" r:id="rId3" imgW="5715000" imgH="6191280" progId="PBrush">
                  <p:embed/>
                </p:oleObj>
              </mc:Choice>
              <mc:Fallback>
                <p:oleObj name="Bitmap Image" r:id="rId3" imgW="5715000" imgH="6191280" progId="PBrush">
                  <p:embed/>
                  <p:pic>
                    <p:nvPicPr>
                      <p:cNvPr id="0" name=""/>
                      <p:cNvPicPr/>
                      <p:nvPr/>
                    </p:nvPicPr>
                    <p:blipFill>
                      <a:blip r:embed="rId4"/>
                      <a:stretch>
                        <a:fillRect/>
                      </a:stretch>
                    </p:blipFill>
                    <p:spPr>
                      <a:xfrm>
                        <a:off x="627574" y="661173"/>
                        <a:ext cx="5715000" cy="6191250"/>
                      </a:xfrm>
                      <a:prstGeom prst="rect">
                        <a:avLst/>
                      </a:prstGeom>
                    </p:spPr>
                  </p:pic>
                </p:oleObj>
              </mc:Fallback>
            </mc:AlternateContent>
          </a:graphicData>
        </a:graphic>
      </p:graphicFrame>
    </p:spTree>
    <p:extLst>
      <p:ext uri="{BB962C8B-B14F-4D97-AF65-F5344CB8AC3E}">
        <p14:creationId xmlns:p14="http://schemas.microsoft.com/office/powerpoint/2010/main" val="4238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52400" y="6629400"/>
            <a:ext cx="2743200" cy="152400"/>
          </a:xfrm>
        </p:spPr>
        <p:txBody>
          <a:bodyPr>
            <a:normAutofit fontScale="90000"/>
          </a:bodyPr>
          <a:lstStyle/>
          <a:p>
            <a:pPr algn="l" eaLnBrk="1" hangingPunct="1"/>
            <a:r>
              <a:rPr lang="en-US" sz="900">
                <a:solidFill>
                  <a:schemeClr val="bg1"/>
                </a:solidFill>
              </a:rPr>
              <a:t>Slide 6 – PFT Mapping</a:t>
            </a:r>
          </a:p>
        </p:txBody>
      </p:sp>
      <p:sp>
        <p:nvSpPr>
          <p:cNvPr id="12291" name="Text Box 4"/>
          <p:cNvSpPr txBox="1">
            <a:spLocks noChangeArrowheads="1"/>
          </p:cNvSpPr>
          <p:nvPr/>
        </p:nvSpPr>
        <p:spPr bwMode="auto">
          <a:xfrm>
            <a:off x="0" y="0"/>
            <a:ext cx="9067800"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LULCC vs no LULCC – </a:t>
            </a:r>
            <a:r>
              <a:rPr lang="en-AU" sz="2400" b="1" dirty="0" err="1">
                <a:solidFill>
                  <a:schemeClr val="bg1"/>
                </a:solidFill>
              </a:rPr>
              <a:t>Biogeophysics</a:t>
            </a:r>
            <a:r>
              <a:rPr lang="en-AU" sz="2400" b="1" dirty="0">
                <a:solidFill>
                  <a:schemeClr val="bg1"/>
                </a:solidFill>
              </a:rPr>
              <a:t> Change</a:t>
            </a:r>
            <a:endParaRPr lang="en-AU" sz="2400" b="1" baseline="30000" dirty="0">
              <a:solidFill>
                <a:schemeClr val="bg1"/>
              </a:solidFill>
            </a:endParaRPr>
          </a:p>
        </p:txBody>
      </p:sp>
      <p:sp>
        <p:nvSpPr>
          <p:cNvPr id="12292" name="Rectangle 5"/>
          <p:cNvSpPr>
            <a:spLocks noChangeArrowheads="1"/>
          </p:cNvSpPr>
          <p:nvPr/>
        </p:nvSpPr>
        <p:spPr bwMode="auto">
          <a:xfrm>
            <a:off x="1762125" y="1042988"/>
            <a:ext cx="9144000" cy="0"/>
          </a:xfrm>
          <a:prstGeom prst="rect">
            <a:avLst/>
          </a:prstGeom>
          <a:noFill/>
          <a:ln w="9525">
            <a:noFill/>
            <a:miter lim="800000"/>
            <a:headEnd/>
            <a:tailEnd/>
          </a:ln>
        </p:spPr>
        <p:txBody>
          <a:bodyPr>
            <a:spAutoFit/>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572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86340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52400" y="6629400"/>
            <a:ext cx="2743200" cy="152400"/>
          </a:xfrm>
        </p:spPr>
        <p:txBody>
          <a:bodyPr>
            <a:normAutofit fontScale="90000"/>
          </a:bodyPr>
          <a:lstStyle/>
          <a:p>
            <a:pPr algn="l" eaLnBrk="1" hangingPunct="1"/>
            <a:r>
              <a:rPr lang="en-US" sz="900">
                <a:solidFill>
                  <a:schemeClr val="bg1"/>
                </a:solidFill>
              </a:rPr>
              <a:t>Slide 6 – PFT Mapping</a:t>
            </a:r>
          </a:p>
        </p:txBody>
      </p:sp>
      <p:sp>
        <p:nvSpPr>
          <p:cNvPr id="12291" name="Text Box 4"/>
          <p:cNvSpPr txBox="1">
            <a:spLocks noChangeArrowheads="1"/>
          </p:cNvSpPr>
          <p:nvPr/>
        </p:nvSpPr>
        <p:spPr bwMode="auto">
          <a:xfrm>
            <a:off x="381000" y="78378"/>
            <a:ext cx="8610600"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CESM LUMIP SSP3-7.0 vs no LULCC Tot Eco Carbon</a:t>
            </a:r>
            <a:endParaRPr lang="en-AU" sz="2400" b="1" baseline="30000" dirty="0">
              <a:solidFill>
                <a:schemeClr val="bg1"/>
              </a:solidFill>
            </a:endParaRPr>
          </a:p>
        </p:txBody>
      </p:sp>
      <p:sp>
        <p:nvSpPr>
          <p:cNvPr id="12292" name="Rectangle 5"/>
          <p:cNvSpPr>
            <a:spLocks noChangeArrowheads="1"/>
          </p:cNvSpPr>
          <p:nvPr/>
        </p:nvSpPr>
        <p:spPr bwMode="auto">
          <a:xfrm>
            <a:off x="1762125" y="1042988"/>
            <a:ext cx="9144000" cy="0"/>
          </a:xfrm>
          <a:prstGeom prst="rect">
            <a:avLst/>
          </a:prstGeom>
          <a:noFill/>
          <a:ln w="9525">
            <a:noFill/>
            <a:miter lim="800000"/>
            <a:headEnd/>
            <a:tailEnd/>
          </a:ln>
        </p:spPr>
        <p:txBody>
          <a:bodyPr>
            <a:spAutoFit/>
          </a:bodyPr>
          <a:lstStyle/>
          <a:p>
            <a:endParaRPr lang="en-US"/>
          </a:p>
        </p:txBody>
      </p:sp>
      <p:sp>
        <p:nvSpPr>
          <p:cNvPr id="3" name="TextBox 2"/>
          <p:cNvSpPr txBox="1"/>
          <p:nvPr/>
        </p:nvSpPr>
        <p:spPr>
          <a:xfrm>
            <a:off x="6485707" y="914400"/>
            <a:ext cx="2629246" cy="2246769"/>
          </a:xfrm>
          <a:prstGeom prst="rect">
            <a:avLst/>
          </a:prstGeom>
          <a:noFill/>
        </p:spPr>
        <p:txBody>
          <a:bodyPr wrap="none" rtlCol="0">
            <a:spAutoFit/>
          </a:bodyPr>
          <a:lstStyle/>
          <a:p>
            <a:r>
              <a:rPr lang="en-US" sz="1400" b="1" dirty="0"/>
              <a:t>CESM </a:t>
            </a:r>
            <a:r>
              <a:rPr lang="en-US" sz="1400" b="1" dirty="0" err="1"/>
              <a:t>NoLUC</a:t>
            </a:r>
            <a:r>
              <a:rPr lang="en-US" sz="1400" b="1" dirty="0"/>
              <a:t> had large</a:t>
            </a:r>
          </a:p>
          <a:p>
            <a:r>
              <a:rPr lang="en-US" sz="1400" b="1" dirty="0"/>
              <a:t>even larger uptake of carbon</a:t>
            </a:r>
          </a:p>
          <a:p>
            <a:r>
              <a:rPr lang="en-US" b="1" dirty="0"/>
              <a:t>f</a:t>
            </a:r>
            <a:r>
              <a:rPr lang="en-US" sz="1400" b="1" dirty="0"/>
              <a:t>rom CO</a:t>
            </a:r>
            <a:r>
              <a:rPr lang="en-US" sz="1400" b="1" baseline="-25000" dirty="0"/>
              <a:t>2</a:t>
            </a:r>
            <a:r>
              <a:rPr lang="en-US" sz="1400" b="1" dirty="0"/>
              <a:t> in SSP3-7.0 with</a:t>
            </a:r>
          </a:p>
          <a:p>
            <a:r>
              <a:rPr lang="en-US" sz="1400" b="1" dirty="0"/>
              <a:t>+372.0 </a:t>
            </a:r>
            <a:r>
              <a:rPr lang="en-US" sz="1400" b="1" dirty="0" err="1"/>
              <a:t>PgC</a:t>
            </a:r>
            <a:endParaRPr lang="en-US" sz="1400" b="1" dirty="0"/>
          </a:p>
          <a:p>
            <a:endParaRPr lang="en-US" sz="1400" b="1" dirty="0"/>
          </a:p>
          <a:p>
            <a:r>
              <a:rPr lang="en-US" sz="1400" b="1" dirty="0"/>
              <a:t>This is offset by the very</a:t>
            </a:r>
          </a:p>
          <a:p>
            <a:r>
              <a:rPr lang="en-US" sz="1400" b="1" dirty="0"/>
              <a:t>large LULCC in the scenario</a:t>
            </a:r>
          </a:p>
          <a:p>
            <a:r>
              <a:rPr lang="en-US" b="1" dirty="0"/>
              <a:t>with</a:t>
            </a:r>
            <a:r>
              <a:rPr lang="en-US" sz="1400" b="1" dirty="0"/>
              <a:t> CESM </a:t>
            </a:r>
            <a:r>
              <a:rPr lang="en-US" b="1" dirty="0"/>
              <a:t>simulating a</a:t>
            </a:r>
          </a:p>
          <a:p>
            <a:r>
              <a:rPr lang="en-US" sz="1400" b="1" dirty="0"/>
              <a:t>LULCC of 179.3 </a:t>
            </a:r>
            <a:r>
              <a:rPr lang="en-US" sz="1400" b="1" dirty="0" err="1"/>
              <a:t>PgC</a:t>
            </a:r>
            <a:endParaRPr lang="en-US" sz="1400" b="1" dirty="0"/>
          </a:p>
          <a:p>
            <a:endParaRPr lang="en-US" sz="14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9641" y="584745"/>
            <a:ext cx="5257800" cy="625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80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371" y="1380407"/>
            <a:ext cx="4617720" cy="1937385"/>
          </a:xfrm>
          <a:prstGeom prst="rect">
            <a:avLst/>
          </a:prstGeom>
        </p:spPr>
      </p:pic>
      <p:pic>
        <p:nvPicPr>
          <p:cNvPr id="3" name="Picture 2"/>
          <p:cNvPicPr>
            <a:picLocks noChangeAspect="1"/>
          </p:cNvPicPr>
          <p:nvPr/>
        </p:nvPicPr>
        <p:blipFill>
          <a:blip r:embed="rId4"/>
          <a:stretch>
            <a:fillRect/>
          </a:stretch>
        </p:blipFill>
        <p:spPr>
          <a:xfrm>
            <a:off x="4339492" y="1388639"/>
            <a:ext cx="4780598" cy="2024253"/>
          </a:xfrm>
          <a:prstGeom prst="rect">
            <a:avLst/>
          </a:prstGeom>
        </p:spPr>
      </p:pic>
      <p:pic>
        <p:nvPicPr>
          <p:cNvPr id="6" name="Picture 5"/>
          <p:cNvPicPr>
            <a:picLocks noChangeAspect="1"/>
          </p:cNvPicPr>
          <p:nvPr/>
        </p:nvPicPr>
        <p:blipFill>
          <a:blip r:embed="rId5"/>
          <a:stretch>
            <a:fillRect/>
          </a:stretch>
        </p:blipFill>
        <p:spPr>
          <a:xfrm>
            <a:off x="7211" y="3317716"/>
            <a:ext cx="6525387" cy="2231708"/>
          </a:xfrm>
          <a:prstGeom prst="rect">
            <a:avLst/>
          </a:prstGeom>
        </p:spPr>
      </p:pic>
      <p:sp>
        <p:nvSpPr>
          <p:cNvPr id="34" name="TextBox 33"/>
          <p:cNvSpPr txBox="1"/>
          <p:nvPr/>
        </p:nvSpPr>
        <p:spPr>
          <a:xfrm>
            <a:off x="277091" y="706583"/>
            <a:ext cx="8562109" cy="6186309"/>
          </a:xfrm>
          <a:prstGeom prst="rect">
            <a:avLst/>
          </a:prstGeom>
          <a:noFill/>
        </p:spPr>
        <p:txBody>
          <a:bodyPr wrap="square" rtlCol="0">
            <a:spAutoFit/>
          </a:bodyPr>
          <a:lstStyle/>
          <a:p>
            <a:pPr lvl="3" fontAlgn="base">
              <a:spcBef>
                <a:spcPts val="600"/>
              </a:spcBef>
              <a:buClrTx/>
              <a:defRPr/>
            </a:pPr>
            <a:r>
              <a:rPr lang="en-US" sz="1800" b="1" dirty="0">
                <a:latin typeface="Calibri" panose="020F0502020204030204" pitchFamily="34" charset="0"/>
                <a:cs typeface="Calibri" panose="020F0502020204030204" pitchFamily="34" charset="0"/>
              </a:rPr>
              <a:t>The carbon dioxide removal potential for large scale Reforestation and Afforestation has been receiving much attention in both the literature and the press.</a:t>
            </a: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noProof="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endParaRPr lang="en-US" sz="1600" b="1" kern="1200" dirty="0">
              <a:solidFill>
                <a:srgbClr val="2D2D8A"/>
              </a:solidFill>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r>
              <a:rPr lang="en-US" sz="1800" b="1" kern="1200" dirty="0">
                <a:latin typeface="Calibri" panose="020F0502020204030204" pitchFamily="34" charset="0"/>
                <a:ea typeface="Tahoma" pitchFamily="34" charset="0"/>
                <a:cs typeface="Calibri" panose="020F0502020204030204" pitchFamily="34" charset="0"/>
              </a:rPr>
              <a:t>Range of results upper end has:</a:t>
            </a:r>
          </a:p>
          <a:p>
            <a:pPr marR="0" lvl="1" algn="l" defTabSz="914400" rtl="0" eaLnBrk="1" fontAlgn="base" latinLnBrk="0" hangingPunct="1">
              <a:lnSpc>
                <a:spcPct val="100000"/>
              </a:lnSpc>
              <a:spcAft>
                <a:spcPts val="0"/>
              </a:spcAft>
              <a:buClrTx/>
              <a:buSzTx/>
              <a:tabLst/>
              <a:defRPr/>
            </a:pPr>
            <a:r>
              <a:rPr lang="en-US" sz="1800" b="1" kern="1200" dirty="0">
                <a:latin typeface="Calibri" panose="020F0502020204030204" pitchFamily="34" charset="0"/>
                <a:ea typeface="Tahoma" pitchFamily="34" charset="0"/>
                <a:cs typeface="Calibri" panose="020F0502020204030204" pitchFamily="34" charset="0"/>
              </a:rPr>
              <a:t>Re/Afforestation of 9 million km</a:t>
            </a:r>
            <a:r>
              <a:rPr lang="en-US" sz="1800" b="1" kern="1200" baseline="30000" dirty="0">
                <a:latin typeface="Calibri" panose="020F0502020204030204" pitchFamily="34" charset="0"/>
                <a:ea typeface="Tahoma" pitchFamily="34" charset="0"/>
                <a:cs typeface="Calibri" panose="020F0502020204030204" pitchFamily="34" charset="0"/>
              </a:rPr>
              <a:t>2</a:t>
            </a:r>
            <a:endParaRPr lang="en-US" sz="1800" b="1" kern="1200" dirty="0">
              <a:latin typeface="Calibri" panose="020F0502020204030204" pitchFamily="34" charset="0"/>
              <a:ea typeface="Tahoma" pitchFamily="34" charset="0"/>
              <a:cs typeface="Calibri" panose="020F0502020204030204" pitchFamily="34" charset="0"/>
            </a:endParaRPr>
          </a:p>
          <a:p>
            <a:pPr marR="0" lvl="1" algn="l" defTabSz="914400" rtl="0" eaLnBrk="1" fontAlgn="base" latinLnBrk="0" hangingPunct="1">
              <a:lnSpc>
                <a:spcPct val="100000"/>
              </a:lnSpc>
              <a:spcAft>
                <a:spcPts val="0"/>
              </a:spcAft>
              <a:buClrTx/>
              <a:buSzTx/>
              <a:tabLst/>
              <a:defRPr/>
            </a:pPr>
            <a:r>
              <a:rPr lang="en-US" sz="1800" b="1" kern="1200" dirty="0">
                <a:latin typeface="Calibri" panose="020F0502020204030204" pitchFamily="34" charset="0"/>
                <a:ea typeface="Tahoma" pitchFamily="34" charset="0"/>
                <a:cs typeface="Calibri" panose="020F0502020204030204" pitchFamily="34" charset="0"/>
              </a:rPr>
              <a:t>With 205 </a:t>
            </a:r>
            <a:r>
              <a:rPr lang="en-US" sz="1800" b="1" kern="1200" dirty="0" err="1">
                <a:latin typeface="Calibri" panose="020F0502020204030204" pitchFamily="34" charset="0"/>
                <a:ea typeface="Tahoma" pitchFamily="34" charset="0"/>
                <a:cs typeface="Calibri" panose="020F0502020204030204" pitchFamily="34" charset="0"/>
              </a:rPr>
              <a:t>PgC</a:t>
            </a:r>
            <a:r>
              <a:rPr lang="en-US" sz="1800" b="1" kern="1200" dirty="0">
                <a:latin typeface="Calibri" panose="020F0502020204030204" pitchFamily="34" charset="0"/>
                <a:ea typeface="Tahoma" pitchFamily="34" charset="0"/>
                <a:cs typeface="Calibri" panose="020F0502020204030204" pitchFamily="34" charset="0"/>
              </a:rPr>
              <a:t> additional storage</a:t>
            </a:r>
          </a:p>
          <a:p>
            <a:pPr marR="0" lvl="1" algn="l" defTabSz="914400" rtl="0" eaLnBrk="1" fontAlgn="base" latinLnBrk="0" hangingPunct="1">
              <a:lnSpc>
                <a:spcPct val="100000"/>
              </a:lnSpc>
              <a:spcAft>
                <a:spcPts val="0"/>
              </a:spcAft>
              <a:buClrTx/>
              <a:buSzTx/>
              <a:tabLst/>
              <a:defRPr/>
            </a:pPr>
            <a:r>
              <a:rPr lang="en-US" sz="1800" b="1" kern="1200" dirty="0">
                <a:latin typeface="Calibri" panose="020F0502020204030204" pitchFamily="34" charset="0"/>
                <a:ea typeface="Tahoma" pitchFamily="34" charset="0"/>
                <a:cs typeface="Calibri" panose="020F0502020204030204" pitchFamily="34" charset="0"/>
              </a:rPr>
              <a:t>(Cumulative emissions ~500 </a:t>
            </a:r>
            <a:r>
              <a:rPr lang="en-US" sz="1800" b="1" kern="1200" dirty="0" err="1">
                <a:latin typeface="Calibri" panose="020F0502020204030204" pitchFamily="34" charset="0"/>
                <a:ea typeface="Tahoma" pitchFamily="34" charset="0"/>
                <a:cs typeface="Calibri" panose="020F0502020204030204" pitchFamily="34" charset="0"/>
              </a:rPr>
              <a:t>PgC</a:t>
            </a:r>
            <a:r>
              <a:rPr lang="en-US" sz="1800" b="1" kern="1200" dirty="0">
                <a:latin typeface="Calibri" panose="020F0502020204030204" pitchFamily="34" charset="0"/>
                <a:ea typeface="Tahoma" pitchFamily="34" charset="0"/>
                <a:cs typeface="Calibri" panose="020F0502020204030204" pitchFamily="34" charset="0"/>
              </a:rPr>
              <a:t>)</a:t>
            </a:r>
          </a:p>
        </p:txBody>
      </p:sp>
      <p:sp>
        <p:nvSpPr>
          <p:cNvPr id="29" name="Title 1"/>
          <p:cNvSpPr>
            <a:spLocks noGrp="1"/>
          </p:cNvSpPr>
          <p:nvPr>
            <p:ph type="title"/>
          </p:nvPr>
        </p:nvSpPr>
        <p:spPr/>
        <p:txBody>
          <a:bodyPr/>
          <a:lstStyle/>
          <a:p>
            <a:r>
              <a:rPr lang="en-US" sz="2400" dirty="0">
                <a:latin typeface="+mj-lt"/>
                <a:cs typeface="Calibri" panose="020F0502020204030204" pitchFamily="34" charset="0"/>
              </a:rPr>
              <a:t>CESM – Carbon Dioxide Removal (CDR)</a:t>
            </a:r>
            <a:endParaRPr lang="en-US" sz="2000" dirty="0">
              <a:latin typeface="+mj-lt"/>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4519425" y="3313428"/>
            <a:ext cx="4606290" cy="1068705"/>
          </a:xfrm>
          <a:prstGeom prst="rect">
            <a:avLst/>
          </a:prstGeom>
        </p:spPr>
      </p:pic>
      <p:pic>
        <p:nvPicPr>
          <p:cNvPr id="7" name="Picture 6"/>
          <p:cNvPicPr>
            <a:picLocks noChangeAspect="1"/>
          </p:cNvPicPr>
          <p:nvPr/>
        </p:nvPicPr>
        <p:blipFill>
          <a:blip r:embed="rId7"/>
          <a:stretch>
            <a:fillRect/>
          </a:stretch>
        </p:blipFill>
        <p:spPr>
          <a:xfrm>
            <a:off x="3526406" y="4965833"/>
            <a:ext cx="5350669" cy="1878806"/>
          </a:xfrm>
          <a:prstGeom prst="rect">
            <a:avLst/>
          </a:prstGeom>
        </p:spPr>
      </p:pic>
    </p:spTree>
    <p:extLst>
      <p:ext uri="{BB962C8B-B14F-4D97-AF65-F5344CB8AC3E}">
        <p14:creationId xmlns:p14="http://schemas.microsoft.com/office/powerpoint/2010/main" val="27560286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4"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2239963"/>
            <a:ext cx="2838450" cy="466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 name="Text Box 2"/>
          <p:cNvSpPr txBox="1">
            <a:spLocks noChangeArrowheads="1"/>
          </p:cNvSpPr>
          <p:nvPr/>
        </p:nvSpPr>
        <p:spPr bwMode="auto">
          <a:xfrm>
            <a:off x="87087" y="76200"/>
            <a:ext cx="8904514"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RCP 2.6 Re/Afforestation – Total Eco Carbon 139 </a:t>
            </a:r>
            <a:r>
              <a:rPr lang="en-AU" sz="2400" b="1" dirty="0" err="1">
                <a:solidFill>
                  <a:schemeClr val="bg1"/>
                </a:solidFill>
              </a:rPr>
              <a:t>PgC</a:t>
            </a:r>
            <a:endParaRPr lang="en-AU" sz="2400"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30" y="775061"/>
            <a:ext cx="8047390" cy="6035543"/>
          </a:xfrm>
          <a:prstGeom prst="rect">
            <a:avLst/>
          </a:prstGeom>
        </p:spPr>
      </p:pic>
    </p:spTree>
    <p:extLst>
      <p:ext uri="{BB962C8B-B14F-4D97-AF65-F5344CB8AC3E}">
        <p14:creationId xmlns:p14="http://schemas.microsoft.com/office/powerpoint/2010/main" val="25725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4"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2239963"/>
            <a:ext cx="2838450" cy="466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 name="Text Box 2"/>
          <p:cNvSpPr txBox="1">
            <a:spLocks noChangeArrowheads="1"/>
          </p:cNvSpPr>
          <p:nvPr/>
        </p:nvSpPr>
        <p:spPr bwMode="auto">
          <a:xfrm>
            <a:off x="155575" y="76200"/>
            <a:ext cx="8836025"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RCP 2.6 Re/Afforestation – Air Temp / </a:t>
            </a:r>
            <a:r>
              <a:rPr lang="en-AU" sz="2400" b="1" dirty="0" err="1">
                <a:solidFill>
                  <a:schemeClr val="bg1"/>
                </a:solidFill>
              </a:rPr>
              <a:t>Evapotrans</a:t>
            </a:r>
            <a:endParaRPr lang="en-AU" sz="2400"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 y="844730"/>
            <a:ext cx="9053314" cy="5761199"/>
          </a:xfrm>
          <a:prstGeom prst="rect">
            <a:avLst/>
          </a:prstGeom>
        </p:spPr>
      </p:pic>
    </p:spTree>
    <p:extLst>
      <p:ext uri="{BB962C8B-B14F-4D97-AF65-F5344CB8AC3E}">
        <p14:creationId xmlns:p14="http://schemas.microsoft.com/office/powerpoint/2010/main" val="251405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2"/>
          <p:cNvSpPr>
            <a:spLocks noChangeArrowheads="1"/>
          </p:cNvSpPr>
          <p:nvPr/>
        </p:nvSpPr>
        <p:spPr bwMode="auto">
          <a:xfrm>
            <a:off x="0" y="1447800"/>
            <a:ext cx="4038600" cy="4953000"/>
          </a:xfrm>
          <a:prstGeom prst="rect">
            <a:avLst/>
          </a:prstGeom>
          <a:noFill/>
          <a:ln w="9525">
            <a:noFill/>
            <a:miter lim="800000"/>
            <a:headEnd/>
            <a:tailEnd/>
          </a:ln>
        </p:spPr>
        <p:txBody>
          <a:bodyPr/>
          <a:lstStyle/>
          <a:p>
            <a:pPr marL="342900" indent="-342900">
              <a:spcBef>
                <a:spcPct val="40000"/>
              </a:spcBef>
              <a:buFontTx/>
              <a:buChar char="•"/>
            </a:pPr>
            <a:endParaRPr lang="en-US" sz="2000"/>
          </a:p>
        </p:txBody>
      </p:sp>
      <p:sp>
        <p:nvSpPr>
          <p:cNvPr id="8" name="Title 7"/>
          <p:cNvSpPr>
            <a:spLocks noGrp="1"/>
          </p:cNvSpPr>
          <p:nvPr>
            <p:ph type="title"/>
          </p:nvPr>
        </p:nvSpPr>
        <p:spPr>
          <a:xfrm>
            <a:off x="187295" y="-228600"/>
            <a:ext cx="8631585" cy="1143000"/>
          </a:xfrm>
        </p:spPr>
        <p:txBody>
          <a:bodyPr>
            <a:normAutofit/>
          </a:bodyPr>
          <a:lstStyle/>
          <a:p>
            <a:r>
              <a:rPr lang="en-US" sz="2000" b="1" dirty="0">
                <a:latin typeface="+mn-lt"/>
              </a:rPr>
              <a:t>Understanding </a:t>
            </a:r>
            <a:r>
              <a:rPr lang="en-US" sz="2000" dirty="0">
                <a:latin typeface="+mn-lt"/>
              </a:rPr>
              <a:t>the role of </a:t>
            </a:r>
            <a:r>
              <a:rPr lang="en-US" sz="2000" b="1" dirty="0">
                <a:latin typeface="+mn-lt"/>
              </a:rPr>
              <a:t>Land in the Climate System: </a:t>
            </a:r>
            <a:br>
              <a:rPr lang="en-US" sz="2000" b="1" dirty="0">
                <a:latin typeface="+mn-lt"/>
              </a:rPr>
            </a:br>
            <a:r>
              <a:rPr lang="en-US" sz="2000" b="1" dirty="0">
                <a:latin typeface="+mn-lt"/>
              </a:rPr>
              <a:t>Investigations with an Earth System Model (NCAR CESM)</a:t>
            </a:r>
          </a:p>
        </p:txBody>
      </p:sp>
      <p:pic>
        <p:nvPicPr>
          <p:cNvPr id="4100" name="Picture 14" descr="Fig-3-Karl and Trenberth"/>
          <p:cNvPicPr>
            <a:picLocks noChangeAspect="1" noChangeArrowheads="1"/>
          </p:cNvPicPr>
          <p:nvPr/>
        </p:nvPicPr>
        <p:blipFill>
          <a:blip r:embed="rId3" cstate="screen"/>
          <a:srcRect t="-449"/>
          <a:stretch>
            <a:fillRect/>
          </a:stretch>
        </p:blipFill>
        <p:spPr bwMode="auto">
          <a:xfrm>
            <a:off x="4419600" y="762000"/>
            <a:ext cx="4537105" cy="4114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6200" y="4314825"/>
            <a:ext cx="5753100" cy="2390775"/>
          </a:xfrm>
          <a:prstGeom prst="rect">
            <a:avLst/>
          </a:prstGeom>
          <a:noFill/>
          <a:ln w="9525">
            <a:noFill/>
            <a:miter lim="800000"/>
            <a:headEnd/>
            <a:tailEnd/>
          </a:ln>
        </p:spPr>
      </p:pic>
      <p:sp>
        <p:nvSpPr>
          <p:cNvPr id="6" name="Rectangle 5"/>
          <p:cNvSpPr/>
          <p:nvPr/>
        </p:nvSpPr>
        <p:spPr>
          <a:xfrm>
            <a:off x="0" y="983123"/>
            <a:ext cx="4648200" cy="2656305"/>
          </a:xfrm>
          <a:prstGeom prst="rect">
            <a:avLst/>
          </a:prstGeom>
        </p:spPr>
        <p:txBody>
          <a:bodyPr wrap="square">
            <a:spAutoFit/>
          </a:bodyPr>
          <a:lstStyle/>
          <a:p>
            <a:pPr algn="ctr" eaLnBrk="1" hangingPunct="1">
              <a:lnSpc>
                <a:spcPct val="120000"/>
              </a:lnSpc>
              <a:spcBef>
                <a:spcPts val="1200"/>
              </a:spcBef>
              <a:spcAft>
                <a:spcPts val="1200"/>
              </a:spcAft>
            </a:pPr>
            <a:r>
              <a:rPr lang="en-US" sz="1600" b="1" dirty="0">
                <a:solidFill>
                  <a:srgbClr val="000000"/>
                </a:solidFill>
                <a:latin typeface="Arial" panose="020B0604020202020204" pitchFamily="34" charset="0"/>
                <a:cs typeface="Arial" panose="020B0604020202020204" pitchFamily="34" charset="0"/>
              </a:rPr>
              <a:t>The land is a critical interface through which: </a:t>
            </a:r>
          </a:p>
          <a:p>
            <a:pPr eaLnBrk="1" hangingPunct="1">
              <a:lnSpc>
                <a:spcPct val="120000"/>
              </a:lnSpc>
              <a:spcBef>
                <a:spcPts val="1200"/>
              </a:spcBef>
              <a:spcAft>
                <a:spcPts val="1200"/>
              </a:spcAft>
            </a:pPr>
            <a:r>
              <a:rPr lang="en-US" sz="1600" b="1" dirty="0">
                <a:solidFill>
                  <a:srgbClr val="000000"/>
                </a:solidFill>
                <a:latin typeface="Arial" panose="020B0604020202020204" pitchFamily="34" charset="0"/>
                <a:cs typeface="Arial" panose="020B0604020202020204" pitchFamily="34" charset="0"/>
              </a:rPr>
              <a:t>1. We study climate and climate change impacts on humans and ecosystems </a:t>
            </a:r>
          </a:p>
          <a:p>
            <a:pPr algn="ctr" eaLnBrk="1" hangingPunct="1">
              <a:lnSpc>
                <a:spcPct val="120000"/>
              </a:lnSpc>
              <a:spcBef>
                <a:spcPts val="1200"/>
              </a:spcBef>
              <a:spcAft>
                <a:spcPts val="1200"/>
              </a:spcAft>
            </a:pPr>
            <a:r>
              <a:rPr lang="en-US" sz="1600" b="1" i="1" dirty="0">
                <a:solidFill>
                  <a:srgbClr val="000000"/>
                </a:solidFill>
                <a:latin typeface="Arial" panose="020B0604020202020204" pitchFamily="34" charset="0"/>
                <a:cs typeface="Arial" panose="020B0604020202020204" pitchFamily="34" charset="0"/>
              </a:rPr>
              <a:t>and</a:t>
            </a:r>
            <a:r>
              <a:rPr lang="en-US" sz="1600" b="1" dirty="0">
                <a:solidFill>
                  <a:srgbClr val="000000"/>
                </a:solidFill>
                <a:latin typeface="Arial" panose="020B0604020202020204" pitchFamily="34" charset="0"/>
                <a:cs typeface="Arial" panose="020B0604020202020204" pitchFamily="34" charset="0"/>
              </a:rPr>
              <a:t> </a:t>
            </a:r>
          </a:p>
          <a:p>
            <a:pPr eaLnBrk="1" hangingPunct="1">
              <a:lnSpc>
                <a:spcPct val="120000"/>
              </a:lnSpc>
              <a:spcBef>
                <a:spcPct val="20000"/>
              </a:spcBef>
            </a:pPr>
            <a:r>
              <a:rPr lang="en-US" sz="1600" b="1" dirty="0">
                <a:solidFill>
                  <a:srgbClr val="000000"/>
                </a:solidFill>
                <a:latin typeface="Arial" panose="020B0604020202020204" pitchFamily="34" charset="0"/>
                <a:cs typeface="Arial" panose="020B0604020202020204" pitchFamily="34" charset="0"/>
              </a:rPr>
              <a:t>2. The impact that humans and ecosystems can force </a:t>
            </a:r>
            <a:r>
              <a:rPr lang="en-US" sz="1600" b="1" dirty="0">
                <a:latin typeface="Arial" panose="020B0604020202020204" pitchFamily="34" charset="0"/>
                <a:cs typeface="Arial" panose="020B0604020202020204" pitchFamily="34" charset="0"/>
              </a:rPr>
              <a:t>on </a:t>
            </a:r>
            <a:r>
              <a:rPr lang="en-US" sz="1600" b="1" dirty="0">
                <a:solidFill>
                  <a:srgbClr val="000000"/>
                </a:solidFill>
                <a:latin typeface="Arial" panose="020B0604020202020204" pitchFamily="34" charset="0"/>
                <a:cs typeface="Arial" panose="020B0604020202020204" pitchFamily="34" charset="0"/>
              </a:rPr>
              <a:t>the environment and climate</a:t>
            </a:r>
            <a:r>
              <a:rPr lang="en-US" sz="1600" dirty="0">
                <a:solidFill>
                  <a:srgbClr val="000000"/>
                </a:solidFill>
                <a:latin typeface="Arial Rounded MT Bold" pitchFamily="34" charset="0"/>
              </a:rPr>
              <a:t> </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4"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2239963"/>
            <a:ext cx="2838450" cy="466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 name="Text Box 2"/>
          <p:cNvSpPr txBox="1">
            <a:spLocks noChangeArrowheads="1"/>
          </p:cNvSpPr>
          <p:nvPr/>
        </p:nvSpPr>
        <p:spPr bwMode="auto">
          <a:xfrm>
            <a:off x="155575" y="76200"/>
            <a:ext cx="8836025"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RCP 2.6 Re/Afforestation – Air Temp / Albedo / Solar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7" y="844730"/>
            <a:ext cx="9053312" cy="5761199"/>
          </a:xfrm>
          <a:prstGeom prst="rect">
            <a:avLst/>
          </a:prstGeom>
        </p:spPr>
      </p:pic>
    </p:spTree>
    <p:extLst>
      <p:ext uri="{BB962C8B-B14F-4D97-AF65-F5344CB8AC3E}">
        <p14:creationId xmlns:p14="http://schemas.microsoft.com/office/powerpoint/2010/main" val="81408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3400" y="111760"/>
            <a:ext cx="8229600" cy="457200"/>
          </a:xfrm>
          <a:prstGeom prst="rect">
            <a:avLst/>
          </a:prstGeom>
          <a:noFill/>
          <a:ln w="9525">
            <a:noFill/>
            <a:miter lim="800000"/>
            <a:headEnd/>
            <a:tailEnd/>
          </a:ln>
        </p:spPr>
        <p:txBody>
          <a:bodyPr>
            <a:spAutoFit/>
          </a:bodyPr>
          <a:lstStyle/>
          <a:p>
            <a:pPr eaLnBrk="0" hangingPunct="0">
              <a:spcBef>
                <a:spcPct val="50000"/>
              </a:spcBef>
            </a:pPr>
            <a:r>
              <a:rPr lang="en-AU" sz="2400" b="1" dirty="0">
                <a:solidFill>
                  <a:schemeClr val="bg1"/>
                </a:solidFill>
              </a:rPr>
              <a:t>Land Cover Change Contribution to Carbon Emissions</a:t>
            </a:r>
          </a:p>
        </p:txBody>
      </p:sp>
      <p:sp>
        <p:nvSpPr>
          <p:cNvPr id="6147" name="Rectangle 3"/>
          <p:cNvSpPr>
            <a:spLocks noChangeArrowheads="1"/>
          </p:cNvSpPr>
          <p:nvPr/>
        </p:nvSpPr>
        <p:spPr bwMode="auto">
          <a:xfrm>
            <a:off x="1762125" y="1042988"/>
            <a:ext cx="9144000" cy="0"/>
          </a:xfrm>
          <a:prstGeom prst="rect">
            <a:avLst/>
          </a:prstGeom>
          <a:noFill/>
          <a:ln w="9525">
            <a:noFill/>
            <a:miter lim="800000"/>
            <a:headEnd/>
            <a:tailEnd/>
          </a:ln>
        </p:spPr>
        <p:txBody>
          <a:bodyPr>
            <a:spAutoFit/>
          </a:bodyPr>
          <a:lstStyle/>
          <a:p>
            <a:endParaRPr lang="en-US"/>
          </a:p>
        </p:txBody>
      </p:sp>
      <p:sp>
        <p:nvSpPr>
          <p:cNvPr id="6148" name="Rectangle 4"/>
          <p:cNvSpPr>
            <a:spLocks noGrp="1" noChangeArrowheads="1"/>
          </p:cNvSpPr>
          <p:nvPr>
            <p:ph type="title"/>
          </p:nvPr>
        </p:nvSpPr>
        <p:spPr>
          <a:xfrm>
            <a:off x="457200" y="6629400"/>
            <a:ext cx="8229600" cy="228600"/>
          </a:xfrm>
          <a:noFill/>
        </p:spPr>
        <p:txBody>
          <a:bodyPr/>
          <a:lstStyle/>
          <a:p>
            <a:pPr algn="l" eaLnBrk="1" hangingPunct="1"/>
            <a:r>
              <a:rPr lang="en-US" sz="900" dirty="0">
                <a:solidFill>
                  <a:schemeClr val="bg2"/>
                </a:solidFill>
              </a:rPr>
              <a:t>Slide 3 – IPCC Land Cover Change b</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4327" y="762000"/>
            <a:ext cx="8581073" cy="593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a:extLst>
              <a:ext uri="{FF2B5EF4-FFF2-40B4-BE49-F238E27FC236}">
                <a16:creationId xmlns:a16="http://schemas.microsoft.com/office/drawing/2014/main" id="{27757D54-7C5C-4965-909E-267745279809}"/>
              </a:ext>
            </a:extLst>
          </p:cNvPr>
          <p:cNvGraphicFramePr>
            <a:graphicFrameLocks noChangeAspect="1"/>
          </p:cNvGraphicFramePr>
          <p:nvPr/>
        </p:nvGraphicFramePr>
        <p:xfrm>
          <a:off x="350520" y="1392872"/>
          <a:ext cx="8458200" cy="4381500"/>
        </p:xfrm>
        <a:graphic>
          <a:graphicData uri="http://schemas.openxmlformats.org/presentationml/2006/ole">
            <mc:AlternateContent xmlns:mc="http://schemas.openxmlformats.org/markup-compatibility/2006">
              <mc:Choice xmlns:v="urn:schemas-microsoft-com:vml" Requires="v">
                <p:oleObj name="Bitmap Image" r:id="rId4" imgW="8458200" imgH="4381560" progId="Paint.Picture">
                  <p:embed/>
                </p:oleObj>
              </mc:Choice>
              <mc:Fallback>
                <p:oleObj name="Bitmap Image" r:id="rId4" imgW="8458200" imgH="4381560" progId="Paint.Picture">
                  <p:embed/>
                  <p:pic>
                    <p:nvPicPr>
                      <p:cNvPr id="3" name="Object 2">
                        <a:extLst>
                          <a:ext uri="{FF2B5EF4-FFF2-40B4-BE49-F238E27FC236}">
                            <a16:creationId xmlns:a16="http://schemas.microsoft.com/office/drawing/2014/main" id="{27757D54-7C5C-4965-909E-267745279809}"/>
                          </a:ext>
                        </a:extLst>
                      </p:cNvPr>
                      <p:cNvPicPr/>
                      <p:nvPr/>
                    </p:nvPicPr>
                    <p:blipFill>
                      <a:blip r:embed="rId5"/>
                      <a:stretch>
                        <a:fillRect/>
                      </a:stretch>
                    </p:blipFill>
                    <p:spPr>
                      <a:xfrm>
                        <a:off x="350520" y="1392872"/>
                        <a:ext cx="8458200" cy="4381500"/>
                      </a:xfrm>
                      <a:prstGeom prst="rect">
                        <a:avLst/>
                      </a:prstGeom>
                    </p:spPr>
                  </p:pic>
                </p:oleObj>
              </mc:Fallback>
            </mc:AlternateContent>
          </a:graphicData>
        </a:graphic>
      </p:graphicFrame>
    </p:spTree>
    <p:extLst>
      <p:ext uri="{BB962C8B-B14F-4D97-AF65-F5344CB8AC3E}">
        <p14:creationId xmlns:p14="http://schemas.microsoft.com/office/powerpoint/2010/main" val="271163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752600" y="1066800"/>
            <a:ext cx="9144000" cy="0"/>
          </a:xfrm>
          <a:prstGeom prst="rect">
            <a:avLst/>
          </a:prstGeom>
          <a:noFill/>
          <a:ln w="9525">
            <a:noFill/>
            <a:miter lim="800000"/>
            <a:headEnd/>
            <a:tailEnd/>
          </a:ln>
        </p:spPr>
        <p:txBody>
          <a:bodyPr>
            <a:spAutoFit/>
          </a:bodyPr>
          <a:lstStyle/>
          <a:p>
            <a:endParaRPr lang="en-US"/>
          </a:p>
        </p:txBody>
      </p:sp>
      <p:sp>
        <p:nvSpPr>
          <p:cNvPr id="3076" name="Rectangle 4"/>
          <p:cNvSpPr>
            <a:spLocks noGrp="1"/>
          </p:cNvSpPr>
          <p:nvPr>
            <p:ph type="title"/>
          </p:nvPr>
        </p:nvSpPr>
        <p:spPr>
          <a:xfrm>
            <a:off x="152400" y="6477000"/>
            <a:ext cx="1981200" cy="152400"/>
          </a:xfrm>
        </p:spPr>
        <p:txBody>
          <a:bodyPr>
            <a:normAutofit fontScale="90000"/>
          </a:bodyPr>
          <a:lstStyle/>
          <a:p>
            <a:pPr algn="l" eaLnBrk="1" hangingPunct="1"/>
            <a:r>
              <a:rPr lang="en-US" sz="900">
                <a:solidFill>
                  <a:schemeClr val="bg1"/>
                </a:solidFill>
              </a:rPr>
              <a:t>Slide 4 – Land Cover Change</a:t>
            </a:r>
          </a:p>
        </p:txBody>
      </p:sp>
      <p:sp>
        <p:nvSpPr>
          <p:cNvPr id="3077" name="Text Box 5"/>
          <p:cNvSpPr txBox="1">
            <a:spLocks noChangeArrowheads="1"/>
          </p:cNvSpPr>
          <p:nvPr/>
        </p:nvSpPr>
        <p:spPr bwMode="auto">
          <a:xfrm>
            <a:off x="76200" y="132276"/>
            <a:ext cx="8229600" cy="457200"/>
          </a:xfrm>
          <a:prstGeom prst="rect">
            <a:avLst/>
          </a:prstGeom>
          <a:noFill/>
          <a:ln w="9525">
            <a:noFill/>
            <a:miter lim="800000"/>
            <a:headEnd/>
            <a:tailEnd/>
          </a:ln>
        </p:spPr>
        <p:txBody>
          <a:bodyPr>
            <a:spAutoFit/>
          </a:bodyPr>
          <a:lstStyle/>
          <a:p>
            <a:pPr eaLnBrk="0" hangingPunct="0">
              <a:spcBef>
                <a:spcPct val="50000"/>
              </a:spcBef>
            </a:pPr>
            <a:r>
              <a:rPr lang="en-AU" sz="2400" b="1" dirty="0">
                <a:solidFill>
                  <a:schemeClr val="bg1"/>
                </a:solidFill>
              </a:rPr>
              <a:t>Land Cover Change </a:t>
            </a:r>
            <a:r>
              <a:rPr lang="en-AU" sz="2400" b="1" dirty="0" err="1">
                <a:solidFill>
                  <a:schemeClr val="bg1"/>
                </a:solidFill>
              </a:rPr>
              <a:t>Biogeophysics</a:t>
            </a:r>
            <a:endParaRPr lang="en-AU" sz="2400" b="1" dirty="0">
              <a:solidFill>
                <a:schemeClr val="bg1"/>
              </a:solidFill>
            </a:endParaRPr>
          </a:p>
        </p:txBody>
      </p:sp>
      <p:pic>
        <p:nvPicPr>
          <p:cNvPr id="3078" name="Picture 2" descr="MPj04075740000[1]"/>
          <p:cNvPicPr>
            <a:picLocks noChangeAspect="1" noChangeArrowheads="1"/>
          </p:cNvPicPr>
          <p:nvPr/>
        </p:nvPicPr>
        <p:blipFill>
          <a:blip r:embed="rId3" cstate="print"/>
          <a:srcRect/>
          <a:stretch>
            <a:fillRect/>
          </a:stretch>
        </p:blipFill>
        <p:spPr bwMode="auto">
          <a:xfrm>
            <a:off x="6934200" y="155575"/>
            <a:ext cx="914400" cy="1216025"/>
          </a:xfrm>
          <a:prstGeom prst="rect">
            <a:avLst/>
          </a:prstGeom>
          <a:noFill/>
          <a:ln w="9525">
            <a:noFill/>
            <a:miter lim="800000"/>
            <a:headEnd/>
            <a:tailEnd/>
          </a:ln>
        </p:spPr>
      </p:pic>
      <p:pic>
        <p:nvPicPr>
          <p:cNvPr id="3079" name="Picture 3" descr="MPj04016210000[1]"/>
          <p:cNvPicPr>
            <a:picLocks noChangeAspect="1" noChangeArrowheads="1"/>
          </p:cNvPicPr>
          <p:nvPr/>
        </p:nvPicPr>
        <p:blipFill>
          <a:blip r:embed="rId4" cstate="print"/>
          <a:srcRect/>
          <a:stretch>
            <a:fillRect/>
          </a:stretch>
        </p:blipFill>
        <p:spPr bwMode="auto">
          <a:xfrm>
            <a:off x="8001000" y="1219200"/>
            <a:ext cx="911225" cy="1373188"/>
          </a:xfrm>
          <a:prstGeom prst="rect">
            <a:avLst/>
          </a:prstGeom>
          <a:noFill/>
          <a:ln w="9525">
            <a:noFill/>
            <a:miter lim="800000"/>
            <a:headEnd/>
            <a:tailEnd/>
          </a:ln>
        </p:spPr>
      </p:pic>
      <p:pic>
        <p:nvPicPr>
          <p:cNvPr id="3080" name="Picture 4" descr="MPj04004690000[1]"/>
          <p:cNvPicPr>
            <a:picLocks noChangeAspect="1" noChangeArrowheads="1"/>
          </p:cNvPicPr>
          <p:nvPr/>
        </p:nvPicPr>
        <p:blipFill>
          <a:blip r:embed="rId5" cstate="print"/>
          <a:srcRect/>
          <a:stretch>
            <a:fillRect/>
          </a:stretch>
        </p:blipFill>
        <p:spPr bwMode="auto">
          <a:xfrm>
            <a:off x="6934200" y="2438400"/>
            <a:ext cx="914400" cy="1368425"/>
          </a:xfrm>
          <a:prstGeom prst="rect">
            <a:avLst/>
          </a:prstGeom>
          <a:noFill/>
          <a:ln w="9525">
            <a:noFill/>
            <a:miter lim="800000"/>
            <a:headEnd/>
            <a:tailEnd/>
          </a:ln>
        </p:spPr>
      </p:pic>
      <p:pic>
        <p:nvPicPr>
          <p:cNvPr id="3081" name="Picture 5"/>
          <p:cNvPicPr>
            <a:picLocks noChangeAspect="1" noChangeArrowheads="1"/>
          </p:cNvPicPr>
          <p:nvPr/>
        </p:nvPicPr>
        <p:blipFill>
          <a:blip r:embed="rId6" cstate="print"/>
          <a:srcRect/>
          <a:stretch>
            <a:fillRect/>
          </a:stretch>
        </p:blipFill>
        <p:spPr bwMode="auto">
          <a:xfrm>
            <a:off x="5715000" y="1219200"/>
            <a:ext cx="919163" cy="1374775"/>
          </a:xfrm>
          <a:prstGeom prst="rect">
            <a:avLst/>
          </a:prstGeom>
          <a:noFill/>
          <a:ln w="9525">
            <a:noFill/>
            <a:miter lim="800000"/>
            <a:headEnd/>
            <a:tailEnd/>
          </a:ln>
        </p:spPr>
      </p:pic>
      <p:sp>
        <p:nvSpPr>
          <p:cNvPr id="3082" name="Arc 6"/>
          <p:cNvSpPr>
            <a:spLocks noChangeAspect="1"/>
          </p:cNvSpPr>
          <p:nvPr/>
        </p:nvSpPr>
        <p:spPr bwMode="auto">
          <a:xfrm>
            <a:off x="7924800" y="533400"/>
            <a:ext cx="481013"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3" name="Arc 7"/>
          <p:cNvSpPr>
            <a:spLocks noChangeAspect="1"/>
          </p:cNvSpPr>
          <p:nvPr/>
        </p:nvSpPr>
        <p:spPr bwMode="auto">
          <a:xfrm rot="5400000">
            <a:off x="8130381" y="2820194"/>
            <a:ext cx="481013"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4" name="Arc 8"/>
          <p:cNvSpPr>
            <a:spLocks noChangeAspect="1"/>
          </p:cNvSpPr>
          <p:nvPr/>
        </p:nvSpPr>
        <p:spPr bwMode="auto">
          <a:xfrm rot="-9907007">
            <a:off x="6148388" y="2795588"/>
            <a:ext cx="481012" cy="4810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5" name="Arc 9"/>
          <p:cNvSpPr>
            <a:spLocks noChangeAspect="1"/>
          </p:cNvSpPr>
          <p:nvPr/>
        </p:nvSpPr>
        <p:spPr bwMode="auto">
          <a:xfrm rot="-5400000">
            <a:off x="6161881" y="597694"/>
            <a:ext cx="479425" cy="4587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pic>
        <p:nvPicPr>
          <p:cNvPr id="3086" name="Picture 15" descr="MPj04005400000[1]"/>
          <p:cNvPicPr>
            <a:picLocks noChangeAspect="1" noChangeArrowheads="1"/>
          </p:cNvPicPr>
          <p:nvPr/>
        </p:nvPicPr>
        <p:blipFill>
          <a:blip r:embed="rId7" cstate="print"/>
          <a:srcRect/>
          <a:stretch>
            <a:fillRect/>
          </a:stretch>
        </p:blipFill>
        <p:spPr bwMode="auto">
          <a:xfrm>
            <a:off x="6705600" y="3962400"/>
            <a:ext cx="1433513" cy="1296988"/>
          </a:xfrm>
          <a:prstGeom prst="rect">
            <a:avLst/>
          </a:prstGeom>
          <a:noFill/>
          <a:ln w="9525">
            <a:noFill/>
            <a:miter lim="800000"/>
            <a:headEnd/>
            <a:tailEnd/>
          </a:ln>
        </p:spPr>
      </p:pic>
      <p:pic>
        <p:nvPicPr>
          <p:cNvPr id="3087" name="Picture 169" descr="mexico_city"/>
          <p:cNvPicPr>
            <a:picLocks noChangeAspect="1" noChangeArrowheads="1"/>
          </p:cNvPicPr>
          <p:nvPr/>
        </p:nvPicPr>
        <p:blipFill>
          <a:blip r:embed="rId8" cstate="print"/>
          <a:srcRect/>
          <a:stretch>
            <a:fillRect/>
          </a:stretch>
        </p:blipFill>
        <p:spPr bwMode="auto">
          <a:xfrm>
            <a:off x="6553200" y="5410200"/>
            <a:ext cx="1828800" cy="1371600"/>
          </a:xfrm>
          <a:prstGeom prst="rect">
            <a:avLst/>
          </a:prstGeom>
          <a:noFill/>
          <a:ln w="9525">
            <a:noFill/>
            <a:miter lim="800000"/>
            <a:headEnd/>
            <a:tailEnd/>
          </a:ln>
        </p:spPr>
      </p:pic>
      <p:sp>
        <p:nvSpPr>
          <p:cNvPr id="3088" name="Arc 18"/>
          <p:cNvSpPr>
            <a:spLocks noChangeAspect="1"/>
          </p:cNvSpPr>
          <p:nvPr/>
        </p:nvSpPr>
        <p:spPr bwMode="auto">
          <a:xfrm rot="4966255">
            <a:off x="8244682" y="4015581"/>
            <a:ext cx="481012"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9" name="Arc 8"/>
          <p:cNvSpPr>
            <a:spLocks noChangeAspect="1"/>
          </p:cNvSpPr>
          <p:nvPr/>
        </p:nvSpPr>
        <p:spPr bwMode="auto">
          <a:xfrm rot="-9907007">
            <a:off x="6096000" y="4014788"/>
            <a:ext cx="481013" cy="4810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90" name="Arc 18"/>
          <p:cNvSpPr>
            <a:spLocks noChangeAspect="1"/>
          </p:cNvSpPr>
          <p:nvPr/>
        </p:nvSpPr>
        <p:spPr bwMode="auto">
          <a:xfrm rot="2321149">
            <a:off x="8305800" y="5257800"/>
            <a:ext cx="481013"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91" name="Text Box 166"/>
          <p:cNvSpPr txBox="1">
            <a:spLocks noChangeArrowheads="1"/>
          </p:cNvSpPr>
          <p:nvPr/>
        </p:nvSpPr>
        <p:spPr bwMode="auto">
          <a:xfrm>
            <a:off x="7848600" y="3633788"/>
            <a:ext cx="1162050"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Agriculture</a:t>
            </a:r>
          </a:p>
        </p:txBody>
      </p:sp>
      <p:sp>
        <p:nvSpPr>
          <p:cNvPr id="3092" name="Text Box 167"/>
          <p:cNvSpPr txBox="1">
            <a:spLocks noChangeArrowheads="1"/>
          </p:cNvSpPr>
          <p:nvPr/>
        </p:nvSpPr>
        <p:spPr bwMode="auto">
          <a:xfrm>
            <a:off x="5562600" y="3633788"/>
            <a:ext cx="1328738"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Afforestation</a:t>
            </a:r>
          </a:p>
        </p:txBody>
      </p:sp>
      <p:sp>
        <p:nvSpPr>
          <p:cNvPr id="3093" name="Text Box 163"/>
          <p:cNvSpPr txBox="1">
            <a:spLocks noChangeArrowheads="1"/>
          </p:cNvSpPr>
          <p:nvPr/>
        </p:nvSpPr>
        <p:spPr bwMode="auto">
          <a:xfrm>
            <a:off x="5512278" y="379566"/>
            <a:ext cx="835025" cy="304800"/>
          </a:xfrm>
          <a:prstGeom prst="rect">
            <a:avLst/>
          </a:prstGeom>
          <a:noFill/>
          <a:ln w="9525">
            <a:noFill/>
            <a:miter lim="800000"/>
            <a:headEnd/>
            <a:tailEnd/>
          </a:ln>
        </p:spPr>
        <p:txBody>
          <a:bodyPr wrap="none">
            <a:spAutoFit/>
          </a:bodyPr>
          <a:lstStyle/>
          <a:p>
            <a:pPr eaLnBrk="0" hangingPunct="0"/>
            <a:r>
              <a:rPr lang="en-US" sz="1400" dirty="0">
                <a:latin typeface="Verdana" pitchFamily="34" charset="0"/>
              </a:rPr>
              <a:t>Growth</a:t>
            </a:r>
          </a:p>
        </p:txBody>
      </p:sp>
      <p:sp>
        <p:nvSpPr>
          <p:cNvPr id="3094" name="Text Box 163"/>
          <p:cNvSpPr txBox="1">
            <a:spLocks noChangeArrowheads="1"/>
          </p:cNvSpPr>
          <p:nvPr/>
        </p:nvSpPr>
        <p:spPr bwMode="auto">
          <a:xfrm>
            <a:off x="8229600" y="381000"/>
            <a:ext cx="835025"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Growth</a:t>
            </a:r>
          </a:p>
        </p:txBody>
      </p:sp>
      <p:sp>
        <p:nvSpPr>
          <p:cNvPr id="3095" name="Text Box 166"/>
          <p:cNvSpPr txBox="1">
            <a:spLocks noChangeArrowheads="1"/>
          </p:cNvSpPr>
          <p:nvPr/>
        </p:nvSpPr>
        <p:spPr bwMode="auto">
          <a:xfrm>
            <a:off x="8270875" y="4724400"/>
            <a:ext cx="720725"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Urban</a:t>
            </a:r>
          </a:p>
        </p:txBody>
      </p:sp>
      <p:sp>
        <p:nvSpPr>
          <p:cNvPr id="3096" name="Text Box 166"/>
          <p:cNvSpPr txBox="1">
            <a:spLocks noChangeArrowheads="1"/>
          </p:cNvSpPr>
          <p:nvPr/>
        </p:nvSpPr>
        <p:spPr bwMode="auto">
          <a:xfrm>
            <a:off x="6929438" y="1752600"/>
            <a:ext cx="919162"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Forestry</a:t>
            </a:r>
          </a:p>
        </p:txBody>
      </p:sp>
      <p:pic>
        <p:nvPicPr>
          <p:cNvPr id="25" name="Picture 4"/>
          <p:cNvPicPr>
            <a:picLocks noChangeAspect="1" noChangeArrowheads="1"/>
          </p:cNvPicPr>
          <p:nvPr/>
        </p:nvPicPr>
        <p:blipFill>
          <a:blip r:embed="rId9" cstate="print"/>
          <a:srcRect/>
          <a:stretch>
            <a:fillRect/>
          </a:stretch>
        </p:blipFill>
        <p:spPr bwMode="auto">
          <a:xfrm>
            <a:off x="341376" y="762000"/>
            <a:ext cx="3316224" cy="2200656"/>
          </a:xfrm>
          <a:prstGeom prst="rect">
            <a:avLst/>
          </a:prstGeom>
          <a:noFill/>
          <a:ln w="9525">
            <a:noFill/>
            <a:miter lim="800000"/>
            <a:headEnd/>
            <a:tailEnd/>
          </a:ln>
          <a:effectLst/>
        </p:spPr>
      </p:pic>
    </p:spTree>
    <p:extLst>
      <p:ext uri="{BB962C8B-B14F-4D97-AF65-F5344CB8AC3E}">
        <p14:creationId xmlns:p14="http://schemas.microsoft.com/office/powerpoint/2010/main" val="13735879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752600" y="1066800"/>
            <a:ext cx="9144000" cy="0"/>
          </a:xfrm>
          <a:prstGeom prst="rect">
            <a:avLst/>
          </a:prstGeom>
          <a:noFill/>
          <a:ln w="9525">
            <a:noFill/>
            <a:miter lim="800000"/>
            <a:headEnd/>
            <a:tailEnd/>
          </a:ln>
        </p:spPr>
        <p:txBody>
          <a:bodyPr>
            <a:spAutoFit/>
          </a:bodyPr>
          <a:lstStyle/>
          <a:p>
            <a:endParaRPr lang="en-US"/>
          </a:p>
        </p:txBody>
      </p:sp>
      <p:sp>
        <p:nvSpPr>
          <p:cNvPr id="3076" name="Rectangle 4"/>
          <p:cNvSpPr>
            <a:spLocks noGrp="1"/>
          </p:cNvSpPr>
          <p:nvPr>
            <p:ph type="title"/>
          </p:nvPr>
        </p:nvSpPr>
        <p:spPr>
          <a:xfrm>
            <a:off x="152400" y="6477000"/>
            <a:ext cx="1981200" cy="152400"/>
          </a:xfrm>
        </p:spPr>
        <p:txBody>
          <a:bodyPr>
            <a:normAutofit fontScale="90000"/>
          </a:bodyPr>
          <a:lstStyle/>
          <a:p>
            <a:pPr algn="l" eaLnBrk="1" hangingPunct="1"/>
            <a:r>
              <a:rPr lang="en-US" sz="900">
                <a:solidFill>
                  <a:schemeClr val="bg1"/>
                </a:solidFill>
              </a:rPr>
              <a:t>Slide 4 – Land Cover Change</a:t>
            </a:r>
          </a:p>
        </p:txBody>
      </p:sp>
      <p:sp>
        <p:nvSpPr>
          <p:cNvPr id="3077" name="Text Box 5"/>
          <p:cNvSpPr txBox="1">
            <a:spLocks noChangeArrowheads="1"/>
          </p:cNvSpPr>
          <p:nvPr/>
        </p:nvSpPr>
        <p:spPr bwMode="auto">
          <a:xfrm>
            <a:off x="128452" y="95792"/>
            <a:ext cx="8229600" cy="457200"/>
          </a:xfrm>
          <a:prstGeom prst="rect">
            <a:avLst/>
          </a:prstGeom>
          <a:noFill/>
          <a:ln w="9525">
            <a:noFill/>
            <a:miter lim="800000"/>
            <a:headEnd/>
            <a:tailEnd/>
          </a:ln>
        </p:spPr>
        <p:txBody>
          <a:bodyPr>
            <a:spAutoFit/>
          </a:bodyPr>
          <a:lstStyle/>
          <a:p>
            <a:pPr eaLnBrk="0" hangingPunct="0">
              <a:spcBef>
                <a:spcPct val="50000"/>
              </a:spcBef>
            </a:pPr>
            <a:r>
              <a:rPr lang="en-AU" sz="2400" b="1" dirty="0">
                <a:solidFill>
                  <a:schemeClr val="bg1"/>
                </a:solidFill>
              </a:rPr>
              <a:t>Land Cover Change Deforestation Impacts</a:t>
            </a:r>
          </a:p>
        </p:txBody>
      </p:sp>
      <p:pic>
        <p:nvPicPr>
          <p:cNvPr id="3078" name="Picture 2" descr="MPj04075740000[1]"/>
          <p:cNvPicPr>
            <a:picLocks noChangeAspect="1" noChangeArrowheads="1"/>
          </p:cNvPicPr>
          <p:nvPr/>
        </p:nvPicPr>
        <p:blipFill>
          <a:blip r:embed="rId3" cstate="print"/>
          <a:srcRect/>
          <a:stretch>
            <a:fillRect/>
          </a:stretch>
        </p:blipFill>
        <p:spPr bwMode="auto">
          <a:xfrm>
            <a:off x="6934200" y="155575"/>
            <a:ext cx="914400" cy="1216025"/>
          </a:xfrm>
          <a:prstGeom prst="rect">
            <a:avLst/>
          </a:prstGeom>
          <a:noFill/>
          <a:ln w="9525">
            <a:noFill/>
            <a:miter lim="800000"/>
            <a:headEnd/>
            <a:tailEnd/>
          </a:ln>
        </p:spPr>
      </p:pic>
      <p:pic>
        <p:nvPicPr>
          <p:cNvPr id="3079" name="Picture 3" descr="MPj04016210000[1]"/>
          <p:cNvPicPr>
            <a:picLocks noChangeAspect="1" noChangeArrowheads="1"/>
          </p:cNvPicPr>
          <p:nvPr/>
        </p:nvPicPr>
        <p:blipFill>
          <a:blip r:embed="rId4" cstate="print"/>
          <a:srcRect/>
          <a:stretch>
            <a:fillRect/>
          </a:stretch>
        </p:blipFill>
        <p:spPr bwMode="auto">
          <a:xfrm>
            <a:off x="8001000" y="1219200"/>
            <a:ext cx="911225" cy="1373188"/>
          </a:xfrm>
          <a:prstGeom prst="rect">
            <a:avLst/>
          </a:prstGeom>
          <a:noFill/>
          <a:ln w="9525">
            <a:noFill/>
            <a:miter lim="800000"/>
            <a:headEnd/>
            <a:tailEnd/>
          </a:ln>
        </p:spPr>
      </p:pic>
      <p:pic>
        <p:nvPicPr>
          <p:cNvPr id="3080" name="Picture 4" descr="MPj04004690000[1]"/>
          <p:cNvPicPr>
            <a:picLocks noChangeAspect="1" noChangeArrowheads="1"/>
          </p:cNvPicPr>
          <p:nvPr/>
        </p:nvPicPr>
        <p:blipFill>
          <a:blip r:embed="rId5" cstate="print"/>
          <a:srcRect/>
          <a:stretch>
            <a:fillRect/>
          </a:stretch>
        </p:blipFill>
        <p:spPr bwMode="auto">
          <a:xfrm>
            <a:off x="6934200" y="2438400"/>
            <a:ext cx="914400" cy="1368425"/>
          </a:xfrm>
          <a:prstGeom prst="rect">
            <a:avLst/>
          </a:prstGeom>
          <a:noFill/>
          <a:ln w="9525">
            <a:noFill/>
            <a:miter lim="800000"/>
            <a:headEnd/>
            <a:tailEnd/>
          </a:ln>
        </p:spPr>
      </p:pic>
      <p:pic>
        <p:nvPicPr>
          <p:cNvPr id="3081" name="Picture 5"/>
          <p:cNvPicPr>
            <a:picLocks noChangeAspect="1" noChangeArrowheads="1"/>
          </p:cNvPicPr>
          <p:nvPr/>
        </p:nvPicPr>
        <p:blipFill>
          <a:blip r:embed="rId6" cstate="print"/>
          <a:srcRect/>
          <a:stretch>
            <a:fillRect/>
          </a:stretch>
        </p:blipFill>
        <p:spPr bwMode="auto">
          <a:xfrm>
            <a:off x="5715000" y="1219200"/>
            <a:ext cx="919163" cy="1374775"/>
          </a:xfrm>
          <a:prstGeom prst="rect">
            <a:avLst/>
          </a:prstGeom>
          <a:noFill/>
          <a:ln w="9525">
            <a:noFill/>
            <a:miter lim="800000"/>
            <a:headEnd/>
            <a:tailEnd/>
          </a:ln>
        </p:spPr>
      </p:pic>
      <p:sp>
        <p:nvSpPr>
          <p:cNvPr id="3082" name="Arc 6"/>
          <p:cNvSpPr>
            <a:spLocks noChangeAspect="1"/>
          </p:cNvSpPr>
          <p:nvPr/>
        </p:nvSpPr>
        <p:spPr bwMode="auto">
          <a:xfrm>
            <a:off x="7924800" y="533400"/>
            <a:ext cx="481013"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3" name="Arc 7"/>
          <p:cNvSpPr>
            <a:spLocks noChangeAspect="1"/>
          </p:cNvSpPr>
          <p:nvPr/>
        </p:nvSpPr>
        <p:spPr bwMode="auto">
          <a:xfrm rot="5400000">
            <a:off x="8130381" y="2820194"/>
            <a:ext cx="481013"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4" name="Arc 8"/>
          <p:cNvSpPr>
            <a:spLocks noChangeAspect="1"/>
          </p:cNvSpPr>
          <p:nvPr/>
        </p:nvSpPr>
        <p:spPr bwMode="auto">
          <a:xfrm rot="-9907007">
            <a:off x="6148388" y="2795588"/>
            <a:ext cx="481012" cy="4810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5" name="Arc 9"/>
          <p:cNvSpPr>
            <a:spLocks noChangeAspect="1"/>
          </p:cNvSpPr>
          <p:nvPr/>
        </p:nvSpPr>
        <p:spPr bwMode="auto">
          <a:xfrm rot="-5400000">
            <a:off x="6161881" y="597694"/>
            <a:ext cx="479425" cy="4587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pic>
        <p:nvPicPr>
          <p:cNvPr id="3086" name="Picture 15" descr="MPj04005400000[1]"/>
          <p:cNvPicPr>
            <a:picLocks noChangeAspect="1" noChangeArrowheads="1"/>
          </p:cNvPicPr>
          <p:nvPr/>
        </p:nvPicPr>
        <p:blipFill>
          <a:blip r:embed="rId7" cstate="print"/>
          <a:srcRect/>
          <a:stretch>
            <a:fillRect/>
          </a:stretch>
        </p:blipFill>
        <p:spPr bwMode="auto">
          <a:xfrm>
            <a:off x="6705600" y="3962400"/>
            <a:ext cx="1433513" cy="1296988"/>
          </a:xfrm>
          <a:prstGeom prst="rect">
            <a:avLst/>
          </a:prstGeom>
          <a:noFill/>
          <a:ln w="9525">
            <a:noFill/>
            <a:miter lim="800000"/>
            <a:headEnd/>
            <a:tailEnd/>
          </a:ln>
        </p:spPr>
      </p:pic>
      <p:pic>
        <p:nvPicPr>
          <p:cNvPr id="3087" name="Picture 169" descr="mexico_city"/>
          <p:cNvPicPr>
            <a:picLocks noChangeAspect="1" noChangeArrowheads="1"/>
          </p:cNvPicPr>
          <p:nvPr/>
        </p:nvPicPr>
        <p:blipFill>
          <a:blip r:embed="rId8" cstate="print"/>
          <a:srcRect/>
          <a:stretch>
            <a:fillRect/>
          </a:stretch>
        </p:blipFill>
        <p:spPr bwMode="auto">
          <a:xfrm>
            <a:off x="6553200" y="5410200"/>
            <a:ext cx="1828800" cy="1371600"/>
          </a:xfrm>
          <a:prstGeom prst="rect">
            <a:avLst/>
          </a:prstGeom>
          <a:noFill/>
          <a:ln w="9525">
            <a:noFill/>
            <a:miter lim="800000"/>
            <a:headEnd/>
            <a:tailEnd/>
          </a:ln>
        </p:spPr>
      </p:pic>
      <p:sp>
        <p:nvSpPr>
          <p:cNvPr id="3088" name="Arc 18"/>
          <p:cNvSpPr>
            <a:spLocks noChangeAspect="1"/>
          </p:cNvSpPr>
          <p:nvPr/>
        </p:nvSpPr>
        <p:spPr bwMode="auto">
          <a:xfrm rot="4966255">
            <a:off x="8244682" y="4015581"/>
            <a:ext cx="481012"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89" name="Arc 8"/>
          <p:cNvSpPr>
            <a:spLocks noChangeAspect="1"/>
          </p:cNvSpPr>
          <p:nvPr/>
        </p:nvSpPr>
        <p:spPr bwMode="auto">
          <a:xfrm rot="-9907007">
            <a:off x="6096000" y="4014788"/>
            <a:ext cx="481013" cy="4810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90" name="Arc 18"/>
          <p:cNvSpPr>
            <a:spLocks noChangeAspect="1"/>
          </p:cNvSpPr>
          <p:nvPr/>
        </p:nvSpPr>
        <p:spPr bwMode="auto">
          <a:xfrm rot="2321149">
            <a:off x="8305800" y="5257800"/>
            <a:ext cx="481013" cy="479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endParaRPr lang="en-US"/>
          </a:p>
        </p:txBody>
      </p:sp>
      <p:sp>
        <p:nvSpPr>
          <p:cNvPr id="3091" name="Text Box 166"/>
          <p:cNvSpPr txBox="1">
            <a:spLocks noChangeArrowheads="1"/>
          </p:cNvSpPr>
          <p:nvPr/>
        </p:nvSpPr>
        <p:spPr bwMode="auto">
          <a:xfrm>
            <a:off x="7848600" y="3633788"/>
            <a:ext cx="1162050"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Agriculture</a:t>
            </a:r>
          </a:p>
        </p:txBody>
      </p:sp>
      <p:sp>
        <p:nvSpPr>
          <p:cNvPr id="3092" name="Text Box 167"/>
          <p:cNvSpPr txBox="1">
            <a:spLocks noChangeArrowheads="1"/>
          </p:cNvSpPr>
          <p:nvPr/>
        </p:nvSpPr>
        <p:spPr bwMode="auto">
          <a:xfrm>
            <a:off x="5562600" y="3633788"/>
            <a:ext cx="1328738"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Afforestation</a:t>
            </a:r>
          </a:p>
        </p:txBody>
      </p:sp>
      <p:sp>
        <p:nvSpPr>
          <p:cNvPr id="3093" name="Text Box 163"/>
          <p:cNvSpPr txBox="1">
            <a:spLocks noChangeArrowheads="1"/>
          </p:cNvSpPr>
          <p:nvPr/>
        </p:nvSpPr>
        <p:spPr bwMode="auto">
          <a:xfrm>
            <a:off x="5368833" y="627019"/>
            <a:ext cx="835025" cy="304800"/>
          </a:xfrm>
          <a:prstGeom prst="rect">
            <a:avLst/>
          </a:prstGeom>
          <a:noFill/>
          <a:ln w="9525">
            <a:noFill/>
            <a:miter lim="800000"/>
            <a:headEnd/>
            <a:tailEnd/>
          </a:ln>
        </p:spPr>
        <p:txBody>
          <a:bodyPr wrap="none">
            <a:spAutoFit/>
          </a:bodyPr>
          <a:lstStyle/>
          <a:p>
            <a:pPr eaLnBrk="0" hangingPunct="0"/>
            <a:r>
              <a:rPr lang="en-US" sz="1400" dirty="0">
                <a:latin typeface="Verdana" pitchFamily="34" charset="0"/>
              </a:rPr>
              <a:t>Growth</a:t>
            </a:r>
          </a:p>
        </p:txBody>
      </p:sp>
      <p:sp>
        <p:nvSpPr>
          <p:cNvPr id="3094" name="Text Box 163"/>
          <p:cNvSpPr txBox="1">
            <a:spLocks noChangeArrowheads="1"/>
          </p:cNvSpPr>
          <p:nvPr/>
        </p:nvSpPr>
        <p:spPr bwMode="auto">
          <a:xfrm>
            <a:off x="8334104" y="616134"/>
            <a:ext cx="835025" cy="304800"/>
          </a:xfrm>
          <a:prstGeom prst="rect">
            <a:avLst/>
          </a:prstGeom>
          <a:noFill/>
          <a:ln w="9525">
            <a:noFill/>
            <a:miter lim="800000"/>
            <a:headEnd/>
            <a:tailEnd/>
          </a:ln>
        </p:spPr>
        <p:txBody>
          <a:bodyPr wrap="none">
            <a:spAutoFit/>
          </a:bodyPr>
          <a:lstStyle/>
          <a:p>
            <a:pPr eaLnBrk="0" hangingPunct="0"/>
            <a:r>
              <a:rPr lang="en-US" sz="1400" dirty="0">
                <a:latin typeface="Verdana" pitchFamily="34" charset="0"/>
              </a:rPr>
              <a:t>Growth</a:t>
            </a:r>
          </a:p>
        </p:txBody>
      </p:sp>
      <p:sp>
        <p:nvSpPr>
          <p:cNvPr id="3095" name="Text Box 166"/>
          <p:cNvSpPr txBox="1">
            <a:spLocks noChangeArrowheads="1"/>
          </p:cNvSpPr>
          <p:nvPr/>
        </p:nvSpPr>
        <p:spPr bwMode="auto">
          <a:xfrm>
            <a:off x="8270875" y="4724400"/>
            <a:ext cx="720725"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Urban</a:t>
            </a:r>
          </a:p>
        </p:txBody>
      </p:sp>
      <p:sp>
        <p:nvSpPr>
          <p:cNvPr id="3096" name="Text Box 166"/>
          <p:cNvSpPr txBox="1">
            <a:spLocks noChangeArrowheads="1"/>
          </p:cNvSpPr>
          <p:nvPr/>
        </p:nvSpPr>
        <p:spPr bwMode="auto">
          <a:xfrm>
            <a:off x="6929438" y="1752600"/>
            <a:ext cx="919162" cy="304800"/>
          </a:xfrm>
          <a:prstGeom prst="rect">
            <a:avLst/>
          </a:prstGeom>
          <a:noFill/>
          <a:ln w="9525">
            <a:noFill/>
            <a:miter lim="800000"/>
            <a:headEnd/>
            <a:tailEnd/>
          </a:ln>
        </p:spPr>
        <p:txBody>
          <a:bodyPr wrap="none">
            <a:spAutoFit/>
          </a:bodyPr>
          <a:lstStyle/>
          <a:p>
            <a:pPr eaLnBrk="0" hangingPunct="0"/>
            <a:r>
              <a:rPr lang="en-US" sz="1400">
                <a:latin typeface="Verdana" pitchFamily="34" charset="0"/>
              </a:rPr>
              <a:t>Forestry</a:t>
            </a:r>
          </a:p>
        </p:txBody>
      </p:sp>
      <p:pic>
        <p:nvPicPr>
          <p:cNvPr id="25" name="Picture 4"/>
          <p:cNvPicPr>
            <a:picLocks noChangeAspect="1" noChangeArrowheads="1"/>
          </p:cNvPicPr>
          <p:nvPr/>
        </p:nvPicPr>
        <p:blipFill>
          <a:blip r:embed="rId9" cstate="print"/>
          <a:srcRect/>
          <a:stretch>
            <a:fillRect/>
          </a:stretch>
        </p:blipFill>
        <p:spPr bwMode="auto">
          <a:xfrm>
            <a:off x="341376" y="762000"/>
            <a:ext cx="3316224" cy="2200656"/>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F9A63A1E-3282-4A5C-9148-6E2097574262}"/>
              </a:ext>
            </a:extLst>
          </p:cNvPr>
          <p:cNvPicPr>
            <a:picLocks noChangeAspect="1"/>
          </p:cNvPicPr>
          <p:nvPr/>
        </p:nvPicPr>
        <p:blipFill>
          <a:blip r:embed="rId10"/>
          <a:stretch>
            <a:fillRect/>
          </a:stretch>
        </p:blipFill>
        <p:spPr>
          <a:xfrm>
            <a:off x="503103" y="3600450"/>
            <a:ext cx="4933950" cy="2857500"/>
          </a:xfrm>
          <a:prstGeom prst="rect">
            <a:avLst/>
          </a:prstGeom>
        </p:spPr>
      </p:pic>
      <p:pic>
        <p:nvPicPr>
          <p:cNvPr id="8" name="Picture 7">
            <a:extLst>
              <a:ext uri="{FF2B5EF4-FFF2-40B4-BE49-F238E27FC236}">
                <a16:creationId xmlns:a16="http://schemas.microsoft.com/office/drawing/2014/main" id="{3CFED19D-5716-4F7F-A1CF-1CF6942EB105}"/>
              </a:ext>
            </a:extLst>
          </p:cNvPr>
          <p:cNvPicPr>
            <a:picLocks noChangeAspect="1"/>
          </p:cNvPicPr>
          <p:nvPr/>
        </p:nvPicPr>
        <p:blipFill>
          <a:blip r:embed="rId11"/>
          <a:stretch>
            <a:fillRect/>
          </a:stretch>
        </p:blipFill>
        <p:spPr>
          <a:xfrm>
            <a:off x="0" y="2561212"/>
            <a:ext cx="9144000" cy="4273517"/>
          </a:xfrm>
          <a:prstGeom prst="rect">
            <a:avLst/>
          </a:prstGeom>
        </p:spPr>
      </p:pic>
    </p:spTree>
    <p:extLst>
      <p:ext uri="{BB962C8B-B14F-4D97-AF65-F5344CB8AC3E}">
        <p14:creationId xmlns:p14="http://schemas.microsoft.com/office/powerpoint/2010/main" val="6890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high_density.jpg"/>
          <p:cNvPicPr>
            <a:picLocks noChangeAspect="1"/>
          </p:cNvPicPr>
          <p:nvPr/>
        </p:nvPicPr>
        <p:blipFill>
          <a:blip r:embed="rId3" cstate="screen"/>
          <a:srcRect/>
          <a:stretch>
            <a:fillRect/>
          </a:stretch>
        </p:blipFill>
        <p:spPr>
          <a:xfrm>
            <a:off x="2912535" y="2252712"/>
            <a:ext cx="770467" cy="609600"/>
          </a:xfrm>
          <a:prstGeom prst="rect">
            <a:avLst/>
          </a:prstGeom>
          <a:ln w="19050">
            <a:solidFill>
              <a:schemeClr val="tx1"/>
            </a:solidFill>
          </a:ln>
        </p:spPr>
      </p:pic>
      <p:sp>
        <p:nvSpPr>
          <p:cNvPr id="27667" name="Text Box 4"/>
          <p:cNvSpPr txBox="1">
            <a:spLocks noChangeArrowheads="1"/>
          </p:cNvSpPr>
          <p:nvPr/>
        </p:nvSpPr>
        <p:spPr bwMode="auto">
          <a:xfrm>
            <a:off x="1271423" y="783755"/>
            <a:ext cx="1184817" cy="338554"/>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dirty="0">
                <a:solidFill>
                  <a:srgbClr val="3333CC"/>
                </a:solidFill>
                <a:latin typeface="Times New Roman" pitchFamily="18" charset="0"/>
              </a:rPr>
              <a:t>Gridcell</a:t>
            </a:r>
          </a:p>
        </p:txBody>
      </p:sp>
      <p:sp>
        <p:nvSpPr>
          <p:cNvPr id="27668" name="Text Box 5"/>
          <p:cNvSpPr txBox="1">
            <a:spLocks noChangeArrowheads="1"/>
          </p:cNvSpPr>
          <p:nvPr/>
        </p:nvSpPr>
        <p:spPr bwMode="auto">
          <a:xfrm>
            <a:off x="3739124" y="2954266"/>
            <a:ext cx="906037"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Glacier</a:t>
            </a:r>
          </a:p>
        </p:txBody>
      </p:sp>
      <p:sp>
        <p:nvSpPr>
          <p:cNvPr id="27671" name="Text Box 8"/>
          <p:cNvSpPr txBox="1">
            <a:spLocks noChangeArrowheads="1"/>
          </p:cNvSpPr>
          <p:nvPr/>
        </p:nvSpPr>
        <p:spPr bwMode="auto">
          <a:xfrm>
            <a:off x="1586280" y="2939109"/>
            <a:ext cx="627256"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dirty="0">
                <a:solidFill>
                  <a:srgbClr val="000000"/>
                </a:solidFill>
                <a:latin typeface="Times New Roman" pitchFamily="18" charset="0"/>
              </a:rPr>
              <a:t>Lake</a:t>
            </a:r>
          </a:p>
        </p:txBody>
      </p:sp>
      <p:sp>
        <p:nvSpPr>
          <p:cNvPr id="27673" name="Rectangle 10" descr="washington-rain-forest"/>
          <p:cNvSpPr>
            <a:spLocks noChangeArrowheads="1"/>
          </p:cNvSpPr>
          <p:nvPr/>
        </p:nvSpPr>
        <p:spPr bwMode="auto">
          <a:xfrm>
            <a:off x="321733" y="2163956"/>
            <a:ext cx="986974" cy="816888"/>
          </a:xfrm>
          <a:prstGeom prst="rect">
            <a:avLst/>
          </a:prstGeom>
          <a:blipFill dpi="0" rotWithShape="0">
            <a:blip r:embed="rId4"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4" name="Rectangle 11" descr="glacier"/>
          <p:cNvSpPr>
            <a:spLocks noChangeArrowheads="1"/>
          </p:cNvSpPr>
          <p:nvPr/>
        </p:nvSpPr>
        <p:spPr bwMode="auto">
          <a:xfrm>
            <a:off x="3771031" y="2150858"/>
            <a:ext cx="975732" cy="800278"/>
          </a:xfrm>
          <a:prstGeom prst="rect">
            <a:avLst/>
          </a:prstGeom>
          <a:blipFill dpi="0" rotWithShape="0">
            <a:blip r:embed="rId5"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5" name="Text Box 12"/>
          <p:cNvSpPr txBox="1">
            <a:spLocks noChangeArrowheads="1"/>
          </p:cNvSpPr>
          <p:nvPr/>
        </p:nvSpPr>
        <p:spPr bwMode="auto">
          <a:xfrm>
            <a:off x="-16218" y="1703742"/>
            <a:ext cx="1046879" cy="336659"/>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srgbClr val="3333CC"/>
                </a:solidFill>
                <a:latin typeface="Times New Roman" pitchFamily="18" charset="0"/>
              </a:rPr>
              <a:t>Landunit</a:t>
            </a:r>
          </a:p>
        </p:txBody>
      </p:sp>
      <p:sp>
        <p:nvSpPr>
          <p:cNvPr id="27683" name="Text Box 20"/>
          <p:cNvSpPr txBox="1">
            <a:spLocks noChangeArrowheads="1"/>
          </p:cNvSpPr>
          <p:nvPr/>
        </p:nvSpPr>
        <p:spPr bwMode="auto">
          <a:xfrm>
            <a:off x="2654924" y="3089990"/>
            <a:ext cx="766646"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Urban</a:t>
            </a:r>
          </a:p>
        </p:txBody>
      </p:sp>
      <p:sp>
        <p:nvSpPr>
          <p:cNvPr id="27685" name="Line 22"/>
          <p:cNvSpPr>
            <a:spLocks noChangeShapeType="1"/>
          </p:cNvSpPr>
          <p:nvPr/>
        </p:nvSpPr>
        <p:spPr bwMode="auto">
          <a:xfrm flipV="1">
            <a:off x="792046" y="1865813"/>
            <a:ext cx="2267996" cy="174036"/>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6" name="Line 23"/>
          <p:cNvSpPr>
            <a:spLocks noChangeShapeType="1"/>
          </p:cNvSpPr>
          <p:nvPr/>
        </p:nvSpPr>
        <p:spPr bwMode="auto">
          <a:xfrm>
            <a:off x="3039714" y="1862960"/>
            <a:ext cx="2195397" cy="18544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7" name="Line 24"/>
          <p:cNvSpPr>
            <a:spLocks noChangeShapeType="1"/>
          </p:cNvSpPr>
          <p:nvPr/>
        </p:nvSpPr>
        <p:spPr bwMode="auto">
          <a:xfrm>
            <a:off x="5228347" y="2050468"/>
            <a:ext cx="0" cy="3166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9" name="Line 26"/>
          <p:cNvSpPr>
            <a:spLocks noChangeShapeType="1"/>
          </p:cNvSpPr>
          <p:nvPr/>
        </p:nvSpPr>
        <p:spPr bwMode="auto">
          <a:xfrm flipH="1">
            <a:off x="792046" y="2039848"/>
            <a:ext cx="0" cy="124107"/>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0" name="Line 27"/>
          <p:cNvSpPr>
            <a:spLocks noChangeShapeType="1"/>
          </p:cNvSpPr>
          <p:nvPr/>
        </p:nvSpPr>
        <p:spPr bwMode="auto">
          <a:xfrm flipH="1">
            <a:off x="1910441" y="1954350"/>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1" name="Line 28"/>
          <p:cNvSpPr>
            <a:spLocks noChangeShapeType="1"/>
          </p:cNvSpPr>
          <p:nvPr/>
        </p:nvSpPr>
        <p:spPr bwMode="auto">
          <a:xfrm flipH="1">
            <a:off x="3050711" y="1651594"/>
            <a:ext cx="0" cy="49966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700" name="Text Box 37"/>
          <p:cNvSpPr txBox="1">
            <a:spLocks noChangeArrowheads="1"/>
          </p:cNvSpPr>
          <p:nvPr/>
        </p:nvSpPr>
        <p:spPr bwMode="auto">
          <a:xfrm>
            <a:off x="254813" y="2941410"/>
            <a:ext cx="1115122"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dirty="0">
                <a:solidFill>
                  <a:srgbClr val="000000"/>
                </a:solidFill>
                <a:latin typeface="Times New Roman" pitchFamily="18" charset="0"/>
              </a:rPr>
              <a:t>Vegetated</a:t>
            </a:r>
          </a:p>
        </p:txBody>
      </p:sp>
      <p:sp>
        <p:nvSpPr>
          <p:cNvPr id="57" name="Line 27"/>
          <p:cNvSpPr>
            <a:spLocks noChangeShapeType="1"/>
          </p:cNvSpPr>
          <p:nvPr/>
        </p:nvSpPr>
        <p:spPr bwMode="auto">
          <a:xfrm flipH="1">
            <a:off x="4138431" y="1968919"/>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59" name="Text Box 8"/>
          <p:cNvSpPr txBox="1">
            <a:spLocks noChangeArrowheads="1"/>
          </p:cNvSpPr>
          <p:nvPr/>
        </p:nvSpPr>
        <p:spPr bwMode="auto">
          <a:xfrm>
            <a:off x="4986016" y="2935986"/>
            <a:ext cx="722035" cy="338554"/>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1600" b="1">
                <a:solidFill>
                  <a:srgbClr val="000000"/>
                </a:solidFill>
                <a:latin typeface="Times New Roman" pitchFamily="18" charset="0"/>
              </a:rPr>
              <a:t>Crop</a:t>
            </a:r>
          </a:p>
        </p:txBody>
      </p:sp>
      <p:pic>
        <p:nvPicPr>
          <p:cNvPr id="2052" name="Picture 4" descr="http://upload.wikimedia.org/wikipedia/commons/a/a7/Medecine_Lake.jpg"/>
          <p:cNvPicPr>
            <a:picLocks noChangeAspect="1" noChangeArrowheads="1"/>
          </p:cNvPicPr>
          <p:nvPr/>
        </p:nvPicPr>
        <p:blipFill>
          <a:blip r:embed="rId6" cstate="screen"/>
          <a:srcRect/>
          <a:stretch>
            <a:fillRect/>
          </a:stretch>
        </p:blipFill>
        <p:spPr bwMode="auto">
          <a:xfrm>
            <a:off x="1417108" y="2168043"/>
            <a:ext cx="987424" cy="778934"/>
          </a:xfrm>
          <a:prstGeom prst="rect">
            <a:avLst/>
          </a:prstGeom>
          <a:noFill/>
          <a:ln w="19050">
            <a:solidFill>
              <a:schemeClr val="tx1"/>
            </a:solidFill>
          </a:ln>
        </p:spPr>
      </p:pic>
      <p:pic>
        <p:nvPicPr>
          <p:cNvPr id="2058" name="Picture 10" descr="http://www.skyboximaging.com/sites/default/files/styles/660px_wide/public/Agriculture.jpg"/>
          <p:cNvPicPr>
            <a:picLocks noChangeAspect="1" noChangeArrowheads="1"/>
          </p:cNvPicPr>
          <p:nvPr/>
        </p:nvPicPr>
        <p:blipFill>
          <a:blip r:embed="rId7" cstate="screen"/>
          <a:srcRect/>
          <a:stretch>
            <a:fillRect/>
          </a:stretch>
        </p:blipFill>
        <p:spPr bwMode="auto">
          <a:xfrm>
            <a:off x="4837641" y="2151109"/>
            <a:ext cx="978960" cy="804335"/>
          </a:xfrm>
          <a:prstGeom prst="rect">
            <a:avLst/>
          </a:prstGeom>
          <a:noFill/>
          <a:ln w="19050">
            <a:solidFill>
              <a:schemeClr val="tx1"/>
            </a:solidFill>
          </a:ln>
        </p:spPr>
      </p:pic>
      <p:sp>
        <p:nvSpPr>
          <p:cNvPr id="81" name="Line 35"/>
          <p:cNvSpPr>
            <a:spLocks noChangeShapeType="1"/>
          </p:cNvSpPr>
          <p:nvPr/>
        </p:nvSpPr>
        <p:spPr bwMode="auto">
          <a:xfrm flipH="1">
            <a:off x="5023000" y="5202608"/>
            <a:ext cx="0" cy="430115"/>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82" name="Line 34"/>
          <p:cNvSpPr>
            <a:spLocks noChangeShapeType="1"/>
          </p:cNvSpPr>
          <p:nvPr/>
        </p:nvSpPr>
        <p:spPr bwMode="auto">
          <a:xfrm flipH="1">
            <a:off x="3040291" y="5194141"/>
            <a:ext cx="0" cy="41742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88" name="Line 29"/>
          <p:cNvSpPr>
            <a:spLocks noChangeShapeType="1"/>
          </p:cNvSpPr>
          <p:nvPr/>
        </p:nvSpPr>
        <p:spPr bwMode="auto">
          <a:xfrm>
            <a:off x="5334000" y="3421339"/>
            <a:ext cx="0" cy="461884"/>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89" name="Line 30"/>
          <p:cNvSpPr>
            <a:spLocks noChangeShapeType="1"/>
          </p:cNvSpPr>
          <p:nvPr/>
        </p:nvSpPr>
        <p:spPr bwMode="auto">
          <a:xfrm>
            <a:off x="3017464" y="3869106"/>
            <a:ext cx="2980262"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0" name="Line 34"/>
          <p:cNvSpPr>
            <a:spLocks noChangeShapeType="1"/>
          </p:cNvSpPr>
          <p:nvPr/>
        </p:nvSpPr>
        <p:spPr bwMode="auto">
          <a:xfrm flipH="1">
            <a:off x="4001257" y="3883088"/>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1" name="Line 35"/>
          <p:cNvSpPr>
            <a:spLocks noChangeShapeType="1"/>
          </p:cNvSpPr>
          <p:nvPr/>
        </p:nvSpPr>
        <p:spPr bwMode="auto">
          <a:xfrm flipH="1">
            <a:off x="5107667" y="3878854"/>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2" name="Line 34"/>
          <p:cNvSpPr>
            <a:spLocks noChangeShapeType="1"/>
          </p:cNvSpPr>
          <p:nvPr/>
        </p:nvSpPr>
        <p:spPr bwMode="auto">
          <a:xfrm flipH="1">
            <a:off x="3023362" y="3866155"/>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3" name="Line 35"/>
          <p:cNvSpPr>
            <a:spLocks noChangeShapeType="1"/>
          </p:cNvSpPr>
          <p:nvPr/>
        </p:nvSpPr>
        <p:spPr bwMode="auto">
          <a:xfrm flipH="1">
            <a:off x="5992425" y="3870388"/>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pic>
        <p:nvPicPr>
          <p:cNvPr id="27703" name="Picture 40" descr="crops"/>
          <p:cNvPicPr>
            <a:picLocks noChangeAspect="1" noChangeArrowheads="1"/>
          </p:cNvPicPr>
          <p:nvPr/>
        </p:nvPicPr>
        <p:blipFill>
          <a:blip r:embed="rId8" cstate="screen">
            <a:lum bright="10000"/>
          </a:blip>
          <a:srcRect/>
          <a:stretch>
            <a:fillRect/>
          </a:stretch>
        </p:blipFill>
        <p:spPr bwMode="auto">
          <a:xfrm>
            <a:off x="2660010" y="4083316"/>
            <a:ext cx="858227" cy="810264"/>
          </a:xfrm>
          <a:prstGeom prst="rect">
            <a:avLst/>
          </a:prstGeom>
          <a:noFill/>
          <a:ln w="19050">
            <a:solidFill>
              <a:schemeClr val="tx1"/>
            </a:solidFill>
            <a:miter lim="800000"/>
            <a:headEnd/>
            <a:tailEnd/>
          </a:ln>
        </p:spPr>
      </p:pic>
      <p:pic>
        <p:nvPicPr>
          <p:cNvPr id="58" name="Picture 40" descr="crops"/>
          <p:cNvPicPr>
            <a:picLocks noChangeAspect="1" noChangeArrowheads="1"/>
          </p:cNvPicPr>
          <p:nvPr/>
        </p:nvPicPr>
        <p:blipFill>
          <a:blip r:embed="rId9" cstate="screen">
            <a:lum bright="10000"/>
          </a:blip>
          <a:srcRect/>
          <a:stretch>
            <a:fillRect/>
          </a:stretch>
        </p:blipFill>
        <p:spPr bwMode="auto">
          <a:xfrm>
            <a:off x="4621138" y="4077882"/>
            <a:ext cx="850531" cy="802999"/>
          </a:xfrm>
          <a:prstGeom prst="rect">
            <a:avLst/>
          </a:prstGeom>
          <a:noFill/>
          <a:ln w="19050">
            <a:solidFill>
              <a:schemeClr val="tx1"/>
            </a:solidFill>
            <a:miter lim="800000"/>
            <a:headEnd/>
            <a:tailEnd/>
          </a:ln>
        </p:spPr>
      </p:pic>
      <p:pic>
        <p:nvPicPr>
          <p:cNvPr id="2056" name="Picture 8" descr="http://ga.water.usgs.gov/edu/pictures/irrigation.jpg"/>
          <p:cNvPicPr>
            <a:picLocks noChangeAspect="1" noChangeArrowheads="1"/>
          </p:cNvPicPr>
          <p:nvPr/>
        </p:nvPicPr>
        <p:blipFill>
          <a:blip r:embed="rId10" cstate="screen"/>
          <a:srcRect/>
          <a:stretch>
            <a:fillRect/>
          </a:stretch>
        </p:blipFill>
        <p:spPr bwMode="auto">
          <a:xfrm>
            <a:off x="3630243" y="4085015"/>
            <a:ext cx="843491" cy="804333"/>
          </a:xfrm>
          <a:prstGeom prst="rect">
            <a:avLst/>
          </a:prstGeom>
          <a:noFill/>
          <a:ln w="19050">
            <a:solidFill>
              <a:schemeClr val="tx1"/>
            </a:solidFill>
          </a:ln>
        </p:spPr>
      </p:pic>
      <p:pic>
        <p:nvPicPr>
          <p:cNvPr id="73" name="Picture 8" descr="http://ga.water.usgs.gov/edu/pictures/irrigation.jpg"/>
          <p:cNvPicPr>
            <a:picLocks noChangeAspect="1" noChangeArrowheads="1"/>
          </p:cNvPicPr>
          <p:nvPr/>
        </p:nvPicPr>
        <p:blipFill>
          <a:blip r:embed="rId10" cstate="screen"/>
          <a:srcRect/>
          <a:stretch>
            <a:fillRect/>
          </a:stretch>
        </p:blipFill>
        <p:spPr bwMode="auto">
          <a:xfrm>
            <a:off x="5577568" y="4076549"/>
            <a:ext cx="843491" cy="804333"/>
          </a:xfrm>
          <a:prstGeom prst="rect">
            <a:avLst/>
          </a:prstGeom>
          <a:noFill/>
          <a:ln w="19050">
            <a:solidFill>
              <a:schemeClr val="tx1"/>
            </a:solidFill>
          </a:ln>
        </p:spPr>
      </p:pic>
      <p:pic>
        <p:nvPicPr>
          <p:cNvPr id="2060" name="Picture 12" descr="https://encrypted-tbn0.gstatic.com/images?q=tbn:ANd9GcQLKNwbSTOCmPg1ylATNj_A3u5eMTudkqcwPASwZc8q_oVMcFdGaQ"/>
          <p:cNvPicPr>
            <a:picLocks noChangeAspect="1" noChangeArrowheads="1"/>
          </p:cNvPicPr>
          <p:nvPr/>
        </p:nvPicPr>
        <p:blipFill>
          <a:blip r:embed="rId11" cstate="screen"/>
          <a:srcRect/>
          <a:stretch>
            <a:fillRect/>
          </a:stretch>
        </p:blipFill>
        <p:spPr bwMode="auto">
          <a:xfrm>
            <a:off x="2648102" y="5600552"/>
            <a:ext cx="851959" cy="787392"/>
          </a:xfrm>
          <a:prstGeom prst="rect">
            <a:avLst/>
          </a:prstGeom>
          <a:noFill/>
          <a:ln w="19050">
            <a:solidFill>
              <a:schemeClr val="tx1"/>
            </a:solidFill>
          </a:ln>
        </p:spPr>
      </p:pic>
      <p:pic>
        <p:nvPicPr>
          <p:cNvPr id="85" name="Picture 12" descr="https://encrypted-tbn0.gstatic.com/images?q=tbn:ANd9GcQLKNwbSTOCmPg1ylATNj_A3u5eMTudkqcwPASwZc8q_oVMcFdGaQ"/>
          <p:cNvPicPr>
            <a:picLocks noChangeAspect="1" noChangeArrowheads="1"/>
          </p:cNvPicPr>
          <p:nvPr/>
        </p:nvPicPr>
        <p:blipFill>
          <a:blip r:embed="rId11" cstate="screen"/>
          <a:srcRect/>
          <a:stretch>
            <a:fillRect/>
          </a:stretch>
        </p:blipFill>
        <p:spPr bwMode="auto">
          <a:xfrm>
            <a:off x="3630231" y="5592083"/>
            <a:ext cx="851959" cy="787392"/>
          </a:xfrm>
          <a:prstGeom prst="rect">
            <a:avLst/>
          </a:prstGeom>
          <a:noFill/>
          <a:ln w="19050">
            <a:solidFill>
              <a:schemeClr val="tx1"/>
            </a:solidFill>
          </a:ln>
        </p:spPr>
      </p:pic>
      <p:pic>
        <p:nvPicPr>
          <p:cNvPr id="2062" name="Picture 14" descr="http://static.guim.co.uk/sys-images/Guardian/Pix/pictures/2008/02/12/wheat10a.jpg"/>
          <p:cNvPicPr>
            <a:picLocks noChangeAspect="1" noChangeArrowheads="1"/>
          </p:cNvPicPr>
          <p:nvPr/>
        </p:nvPicPr>
        <p:blipFill>
          <a:blip r:embed="rId12" cstate="screen"/>
          <a:srcRect/>
          <a:stretch>
            <a:fillRect/>
          </a:stretch>
        </p:blipFill>
        <p:spPr bwMode="auto">
          <a:xfrm>
            <a:off x="4629041" y="5592084"/>
            <a:ext cx="835277" cy="778924"/>
          </a:xfrm>
          <a:prstGeom prst="rect">
            <a:avLst/>
          </a:prstGeom>
          <a:noFill/>
          <a:ln w="19050">
            <a:solidFill>
              <a:schemeClr val="tx1"/>
            </a:solidFill>
          </a:ln>
        </p:spPr>
      </p:pic>
      <p:pic>
        <p:nvPicPr>
          <p:cNvPr id="87" name="Picture 14" descr="http://static.guim.co.uk/sys-images/Guardian/Pix/pictures/2008/02/12/wheat10a.jpg"/>
          <p:cNvPicPr>
            <a:picLocks noChangeAspect="1" noChangeArrowheads="1"/>
          </p:cNvPicPr>
          <p:nvPr/>
        </p:nvPicPr>
        <p:blipFill>
          <a:blip r:embed="rId12" cstate="screen"/>
          <a:srcRect/>
          <a:stretch>
            <a:fillRect/>
          </a:stretch>
        </p:blipFill>
        <p:spPr bwMode="auto">
          <a:xfrm>
            <a:off x="5585783" y="5575151"/>
            <a:ext cx="835277" cy="778924"/>
          </a:xfrm>
          <a:prstGeom prst="rect">
            <a:avLst/>
          </a:prstGeom>
          <a:noFill/>
          <a:ln w="19050">
            <a:solidFill>
              <a:schemeClr val="tx1"/>
            </a:solidFill>
          </a:ln>
        </p:spPr>
      </p:pic>
      <p:sp>
        <p:nvSpPr>
          <p:cNvPr id="94" name="Text Box 37"/>
          <p:cNvSpPr txBox="1">
            <a:spLocks noChangeArrowheads="1"/>
          </p:cNvSpPr>
          <p:nvPr/>
        </p:nvSpPr>
        <p:spPr bwMode="auto">
          <a:xfrm>
            <a:off x="2484877" y="4874407"/>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000000"/>
                </a:solidFill>
                <a:latin typeface="Times New Roman" pitchFamily="18" charset="0"/>
              </a:rPr>
              <a:t>Unirrig</a:t>
            </a:r>
          </a:p>
        </p:txBody>
      </p:sp>
      <p:sp>
        <p:nvSpPr>
          <p:cNvPr id="95" name="Text Box 37"/>
          <p:cNvSpPr txBox="1">
            <a:spLocks noChangeArrowheads="1"/>
          </p:cNvSpPr>
          <p:nvPr/>
        </p:nvSpPr>
        <p:spPr bwMode="auto">
          <a:xfrm>
            <a:off x="3483944" y="4865940"/>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Irrig</a:t>
            </a:r>
          </a:p>
        </p:txBody>
      </p:sp>
      <p:sp>
        <p:nvSpPr>
          <p:cNvPr id="96" name="Text Box 37"/>
          <p:cNvSpPr txBox="1">
            <a:spLocks noChangeArrowheads="1"/>
          </p:cNvSpPr>
          <p:nvPr/>
        </p:nvSpPr>
        <p:spPr bwMode="auto">
          <a:xfrm>
            <a:off x="4457607" y="4865940"/>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Unirrig</a:t>
            </a:r>
          </a:p>
        </p:txBody>
      </p:sp>
      <p:sp>
        <p:nvSpPr>
          <p:cNvPr id="97" name="Text Box 37"/>
          <p:cNvSpPr txBox="1">
            <a:spLocks noChangeArrowheads="1"/>
          </p:cNvSpPr>
          <p:nvPr/>
        </p:nvSpPr>
        <p:spPr bwMode="auto">
          <a:xfrm>
            <a:off x="5465143" y="4857473"/>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Irrig</a:t>
            </a:r>
          </a:p>
        </p:txBody>
      </p:sp>
      <p:sp>
        <p:nvSpPr>
          <p:cNvPr id="98" name="Text Box 37"/>
          <p:cNvSpPr txBox="1">
            <a:spLocks noChangeArrowheads="1"/>
          </p:cNvSpPr>
          <p:nvPr/>
        </p:nvSpPr>
        <p:spPr bwMode="auto">
          <a:xfrm>
            <a:off x="2484872" y="6471046"/>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000000"/>
                </a:solidFill>
                <a:latin typeface="Times New Roman" pitchFamily="18" charset="0"/>
              </a:rPr>
              <a:t>Crop1</a:t>
            </a:r>
          </a:p>
        </p:txBody>
      </p:sp>
      <p:sp>
        <p:nvSpPr>
          <p:cNvPr id="99" name="Text Box 37"/>
          <p:cNvSpPr txBox="1">
            <a:spLocks noChangeArrowheads="1"/>
          </p:cNvSpPr>
          <p:nvPr/>
        </p:nvSpPr>
        <p:spPr bwMode="auto">
          <a:xfrm>
            <a:off x="3475472" y="6471046"/>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Crop1</a:t>
            </a:r>
          </a:p>
        </p:txBody>
      </p:sp>
      <p:sp>
        <p:nvSpPr>
          <p:cNvPr id="100" name="Text Box 37"/>
          <p:cNvSpPr txBox="1">
            <a:spLocks noChangeArrowheads="1"/>
          </p:cNvSpPr>
          <p:nvPr/>
        </p:nvSpPr>
        <p:spPr bwMode="auto">
          <a:xfrm>
            <a:off x="4542272" y="6471046"/>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Crop2</a:t>
            </a:r>
          </a:p>
        </p:txBody>
      </p:sp>
      <p:sp>
        <p:nvSpPr>
          <p:cNvPr id="101" name="Text Box 37"/>
          <p:cNvSpPr txBox="1">
            <a:spLocks noChangeArrowheads="1"/>
          </p:cNvSpPr>
          <p:nvPr/>
        </p:nvSpPr>
        <p:spPr bwMode="auto">
          <a:xfrm>
            <a:off x="5592143" y="6474023"/>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000000"/>
                </a:solidFill>
                <a:latin typeface="Times New Roman" pitchFamily="18" charset="0"/>
              </a:rPr>
              <a:t>Crop2 …</a:t>
            </a:r>
          </a:p>
        </p:txBody>
      </p:sp>
      <p:sp>
        <p:nvSpPr>
          <p:cNvPr id="102" name="Line 34"/>
          <p:cNvSpPr>
            <a:spLocks noChangeShapeType="1"/>
          </p:cNvSpPr>
          <p:nvPr/>
        </p:nvSpPr>
        <p:spPr bwMode="auto">
          <a:xfrm flipH="1">
            <a:off x="4039356" y="5185675"/>
            <a:ext cx="2569" cy="4258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103" name="Line 35"/>
          <p:cNvSpPr>
            <a:spLocks noChangeShapeType="1"/>
          </p:cNvSpPr>
          <p:nvPr/>
        </p:nvSpPr>
        <p:spPr bwMode="auto">
          <a:xfrm flipH="1">
            <a:off x="6013598" y="5194141"/>
            <a:ext cx="0" cy="41318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30" name="Picture 129" descr="high_density.png"/>
          <p:cNvPicPr>
            <a:picLocks noChangeAspect="1"/>
          </p:cNvPicPr>
          <p:nvPr/>
        </p:nvPicPr>
        <p:blipFill>
          <a:blip r:embed="rId13" cstate="screen"/>
          <a:srcRect/>
          <a:stretch>
            <a:fillRect/>
          </a:stretch>
        </p:blipFill>
        <p:spPr>
          <a:xfrm>
            <a:off x="2666998" y="2549040"/>
            <a:ext cx="660402" cy="570247"/>
          </a:xfrm>
          <a:prstGeom prst="rect">
            <a:avLst/>
          </a:prstGeom>
          <a:ln w="19050">
            <a:solidFill>
              <a:schemeClr val="tx1"/>
            </a:solidFill>
          </a:ln>
        </p:spPr>
      </p:pic>
      <p:sp>
        <p:nvSpPr>
          <p:cNvPr id="131" name="Line 160"/>
          <p:cNvSpPr>
            <a:spLocks noChangeShapeType="1"/>
          </p:cNvSpPr>
          <p:nvPr/>
        </p:nvSpPr>
        <p:spPr bwMode="auto">
          <a:xfrm flipH="1">
            <a:off x="4667249" y="2718620"/>
            <a:ext cx="855" cy="235763"/>
          </a:xfrm>
          <a:prstGeom prst="line">
            <a:avLst/>
          </a:prstGeom>
          <a:noFill/>
          <a:ln w="19050">
            <a:solidFill>
              <a:schemeClr val="tx1"/>
            </a:solidFill>
            <a:round/>
            <a:headEnd/>
            <a:tailEnd/>
          </a:ln>
          <a:effectLst/>
        </p:spPr>
        <p:txBody>
          <a:bodyPr/>
          <a:lstStyle/>
          <a:p>
            <a:pPr fontAlgn="base">
              <a:spcBef>
                <a:spcPct val="0"/>
              </a:spcBef>
              <a:spcAft>
                <a:spcPct val="0"/>
              </a:spcAft>
            </a:pPr>
            <a:endParaRPr lang="en-US" sz="2400">
              <a:solidFill>
                <a:prstClr val="black"/>
              </a:solidFill>
              <a:latin typeface="Times New Roman" pitchFamily="18" charset="0"/>
            </a:endParaRPr>
          </a:p>
        </p:txBody>
      </p:sp>
      <p:pic>
        <p:nvPicPr>
          <p:cNvPr id="2066" name="Picture 18" descr="http://images.fineartamerica.com/images-medium-large/san-francisco-tall-buildings-in-the-financial-district--5d17897-wingsdomain-art-and-photography.jpg"/>
          <p:cNvPicPr>
            <a:picLocks noChangeAspect="1" noChangeArrowheads="1"/>
          </p:cNvPicPr>
          <p:nvPr/>
        </p:nvPicPr>
        <p:blipFill>
          <a:blip r:embed="rId14" cstate="screen"/>
          <a:srcRect/>
          <a:stretch>
            <a:fillRect/>
          </a:stretch>
        </p:blipFill>
        <p:spPr bwMode="auto">
          <a:xfrm>
            <a:off x="2551642" y="2057977"/>
            <a:ext cx="564092" cy="635001"/>
          </a:xfrm>
          <a:prstGeom prst="rect">
            <a:avLst/>
          </a:prstGeom>
          <a:noFill/>
          <a:ln w="19050">
            <a:solidFill>
              <a:schemeClr val="tx1"/>
            </a:solidFill>
          </a:ln>
        </p:spPr>
      </p:pic>
      <p:sp>
        <p:nvSpPr>
          <p:cNvPr id="27666" name="Rectangle 3" descr="gridcell"/>
          <p:cNvSpPr>
            <a:spLocks noChangeArrowheads="1"/>
          </p:cNvSpPr>
          <p:nvPr/>
        </p:nvSpPr>
        <p:spPr bwMode="auto">
          <a:xfrm>
            <a:off x="2456452" y="744750"/>
            <a:ext cx="1152725" cy="966112"/>
          </a:xfrm>
          <a:prstGeom prst="rect">
            <a:avLst/>
          </a:prstGeom>
          <a:blipFill dpi="0" rotWithShape="0">
            <a:blip r:embed="rId15"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162" name="TextBox 161"/>
          <p:cNvSpPr txBox="1"/>
          <p:nvPr/>
        </p:nvSpPr>
        <p:spPr>
          <a:xfrm>
            <a:off x="2463797" y="2472863"/>
            <a:ext cx="500458"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TBD</a:t>
            </a:r>
          </a:p>
        </p:txBody>
      </p:sp>
      <p:sp>
        <p:nvSpPr>
          <p:cNvPr id="163" name="TextBox 162"/>
          <p:cNvSpPr txBox="1"/>
          <p:nvPr/>
        </p:nvSpPr>
        <p:spPr>
          <a:xfrm>
            <a:off x="2590796" y="2896198"/>
            <a:ext cx="441146"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MD</a:t>
            </a:r>
          </a:p>
        </p:txBody>
      </p:sp>
      <p:sp>
        <p:nvSpPr>
          <p:cNvPr id="164" name="TextBox 163"/>
          <p:cNvSpPr txBox="1"/>
          <p:nvPr/>
        </p:nvSpPr>
        <p:spPr>
          <a:xfrm>
            <a:off x="3344330" y="2650665"/>
            <a:ext cx="415498"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HD</a:t>
            </a:r>
          </a:p>
        </p:txBody>
      </p:sp>
      <p:sp>
        <p:nvSpPr>
          <p:cNvPr id="4" name="AutoShape 4"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2239963"/>
            <a:ext cx="2838450" cy="466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9" name="TextBox 198"/>
          <p:cNvSpPr txBox="1"/>
          <p:nvPr/>
        </p:nvSpPr>
        <p:spPr>
          <a:xfrm>
            <a:off x="3739124" y="699994"/>
            <a:ext cx="2433076" cy="984885"/>
          </a:xfrm>
          <a:prstGeom prst="rect">
            <a:avLst/>
          </a:prstGeom>
          <a:noFill/>
        </p:spPr>
        <p:txBody>
          <a:bodyPr wrap="square" rtlCol="0">
            <a:spAutoFit/>
          </a:bodyPr>
          <a:lstStyle/>
          <a:p>
            <a:pPr algn="ctr"/>
            <a:r>
              <a:rPr lang="en-US" sz="2000" b="1" dirty="0">
                <a:latin typeface="+mj-lt"/>
                <a:cs typeface="Times New Roman" pitchFamily="18" charset="0"/>
              </a:rPr>
              <a:t>CLM 5 LULCC for Natural PFT and Crop</a:t>
            </a:r>
            <a:r>
              <a:rPr lang="en-US" b="1" dirty="0">
                <a:latin typeface="+mj-lt"/>
                <a:cs typeface="Times New Roman" pitchFamily="18" charset="0"/>
              </a:rPr>
              <a:t> </a:t>
            </a:r>
            <a:br>
              <a:rPr lang="en-US" b="1" dirty="0">
                <a:latin typeface="+mj-lt"/>
                <a:cs typeface="Times New Roman" pitchFamily="18" charset="0"/>
              </a:rPr>
            </a:br>
            <a:endParaRPr lang="en-US" b="1" dirty="0">
              <a:latin typeface="+mj-lt"/>
              <a:cs typeface="Times New Roman" pitchFamily="18" charset="0"/>
            </a:endParaRPr>
          </a:p>
        </p:txBody>
      </p:sp>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4000" y="700371"/>
            <a:ext cx="2560000" cy="566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 Box 13"/>
          <p:cNvSpPr txBox="1">
            <a:spLocks noChangeArrowheads="1"/>
          </p:cNvSpPr>
          <p:nvPr/>
        </p:nvSpPr>
        <p:spPr bwMode="auto">
          <a:xfrm>
            <a:off x="14868" y="3578423"/>
            <a:ext cx="975732" cy="336659"/>
          </a:xfrm>
          <a:prstGeom prst="rect">
            <a:avLst/>
          </a:prstGeom>
          <a:noFill/>
          <a:ln w="9525">
            <a:noFill/>
            <a:miter lim="800000"/>
            <a:headEnd/>
            <a:tailEnd/>
          </a:ln>
        </p:spPr>
        <p:txBody>
          <a:bodyPr>
            <a:spAutoFit/>
          </a:bodyPr>
          <a:lstStyle/>
          <a:p>
            <a:pPr fontAlgn="base">
              <a:spcBef>
                <a:spcPct val="0"/>
              </a:spcBef>
              <a:spcAft>
                <a:spcPct val="0"/>
              </a:spcAft>
            </a:pPr>
            <a:r>
              <a:rPr lang="en-US" sz="1600" b="1" dirty="0">
                <a:solidFill>
                  <a:srgbClr val="3333CC"/>
                </a:solidFill>
                <a:latin typeface="Times New Roman" pitchFamily="18" charset="0"/>
              </a:rPr>
              <a:t>Column</a:t>
            </a:r>
          </a:p>
        </p:txBody>
      </p:sp>
      <p:sp>
        <p:nvSpPr>
          <p:cNvPr id="62" name="Rectangle 16" descr="lba_canopy"/>
          <p:cNvSpPr>
            <a:spLocks noChangeArrowheads="1"/>
          </p:cNvSpPr>
          <p:nvPr/>
        </p:nvSpPr>
        <p:spPr bwMode="auto">
          <a:xfrm>
            <a:off x="1299522" y="5600265"/>
            <a:ext cx="864426" cy="801705"/>
          </a:xfrm>
          <a:prstGeom prst="rect">
            <a:avLst/>
          </a:prstGeom>
          <a:blipFill dpi="0" rotWithShape="0">
            <a:blip r:embed="rId17"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64" name="Line 36"/>
          <p:cNvSpPr>
            <a:spLocks noChangeShapeType="1"/>
          </p:cNvSpPr>
          <p:nvPr/>
        </p:nvSpPr>
        <p:spPr bwMode="auto">
          <a:xfrm>
            <a:off x="863193" y="3433547"/>
            <a:ext cx="0" cy="719665"/>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65" name="Rectangle 38" descr="PH02382J"/>
          <p:cNvSpPr>
            <a:spLocks noChangeArrowheads="1"/>
          </p:cNvSpPr>
          <p:nvPr/>
        </p:nvSpPr>
        <p:spPr bwMode="auto">
          <a:xfrm>
            <a:off x="395868" y="4072118"/>
            <a:ext cx="975732" cy="801705"/>
          </a:xfrm>
          <a:prstGeom prst="rect">
            <a:avLst/>
          </a:prstGeom>
          <a:blipFill dpi="0" rotWithShape="0">
            <a:blip r:embed="rId18"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66" name="Line 34"/>
          <p:cNvSpPr>
            <a:spLocks noChangeShapeType="1"/>
          </p:cNvSpPr>
          <p:nvPr/>
        </p:nvSpPr>
        <p:spPr bwMode="auto">
          <a:xfrm flipH="1">
            <a:off x="784829" y="5178623"/>
            <a:ext cx="0" cy="408943"/>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pic>
        <p:nvPicPr>
          <p:cNvPr id="67" name="Picture 2" descr="http://www.ens-newswire.com/ens/may2007/20070516_forestboreal.jpg"/>
          <p:cNvPicPr>
            <a:picLocks noChangeAspect="1" noChangeArrowheads="1"/>
          </p:cNvPicPr>
          <p:nvPr/>
        </p:nvPicPr>
        <p:blipFill>
          <a:blip r:embed="rId19" cstate="screen"/>
          <a:srcRect/>
          <a:stretch>
            <a:fillRect/>
          </a:stretch>
        </p:blipFill>
        <p:spPr bwMode="auto">
          <a:xfrm>
            <a:off x="304800" y="5601962"/>
            <a:ext cx="838248" cy="798513"/>
          </a:xfrm>
          <a:prstGeom prst="rect">
            <a:avLst/>
          </a:prstGeom>
          <a:noFill/>
          <a:ln w="19050">
            <a:solidFill>
              <a:schemeClr val="tx1"/>
            </a:solidFill>
          </a:ln>
        </p:spPr>
      </p:pic>
      <p:sp>
        <p:nvSpPr>
          <p:cNvPr id="68" name="Text Box 37"/>
          <p:cNvSpPr txBox="1">
            <a:spLocks noChangeArrowheads="1"/>
          </p:cNvSpPr>
          <p:nvPr/>
        </p:nvSpPr>
        <p:spPr bwMode="auto">
          <a:xfrm>
            <a:off x="228600" y="4873823"/>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000000"/>
                </a:solidFill>
                <a:latin typeface="Times New Roman" pitchFamily="18" charset="0"/>
              </a:rPr>
              <a:t>Unirrig</a:t>
            </a:r>
          </a:p>
        </p:txBody>
      </p:sp>
      <p:sp>
        <p:nvSpPr>
          <p:cNvPr id="69" name="Text Box 37"/>
          <p:cNvSpPr txBox="1">
            <a:spLocks noChangeArrowheads="1"/>
          </p:cNvSpPr>
          <p:nvPr/>
        </p:nvSpPr>
        <p:spPr bwMode="auto">
          <a:xfrm>
            <a:off x="152400" y="6474023"/>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000000"/>
                </a:solidFill>
                <a:latin typeface="Times New Roman" pitchFamily="18" charset="0"/>
              </a:rPr>
              <a:t>PFT1</a:t>
            </a:r>
          </a:p>
        </p:txBody>
      </p:sp>
      <p:sp>
        <p:nvSpPr>
          <p:cNvPr id="70" name="Text Box 37"/>
          <p:cNvSpPr txBox="1">
            <a:spLocks noChangeArrowheads="1"/>
          </p:cNvSpPr>
          <p:nvPr/>
        </p:nvSpPr>
        <p:spPr bwMode="auto">
          <a:xfrm>
            <a:off x="1143000" y="6474023"/>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000000"/>
                </a:solidFill>
                <a:latin typeface="Times New Roman" pitchFamily="18" charset="0"/>
              </a:rPr>
              <a:t>PFT2</a:t>
            </a:r>
          </a:p>
        </p:txBody>
      </p:sp>
      <p:sp>
        <p:nvSpPr>
          <p:cNvPr id="71" name="Arc 324"/>
          <p:cNvSpPr>
            <a:spLocks noChangeAspect="1"/>
          </p:cNvSpPr>
          <p:nvPr/>
        </p:nvSpPr>
        <p:spPr bwMode="auto">
          <a:xfrm rot="18020128">
            <a:off x="1763304" y="3972496"/>
            <a:ext cx="472810" cy="704132"/>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eaLnBrk="0" fontAlgn="base" hangingPunct="0">
              <a:spcBef>
                <a:spcPct val="0"/>
              </a:spcBef>
              <a:spcAft>
                <a:spcPct val="0"/>
              </a:spcAft>
            </a:pPr>
            <a:endParaRPr lang="en-US" sz="1000">
              <a:solidFill>
                <a:srgbClr val="000000"/>
              </a:solidFill>
              <a:latin typeface="Arial Rounded MT Bold" pitchFamily="34" charset="0"/>
            </a:endParaRPr>
          </a:p>
        </p:txBody>
      </p:sp>
      <p:sp>
        <p:nvSpPr>
          <p:cNvPr id="72" name="Arc 325"/>
          <p:cNvSpPr>
            <a:spLocks noChangeAspect="1"/>
          </p:cNvSpPr>
          <p:nvPr/>
        </p:nvSpPr>
        <p:spPr bwMode="auto">
          <a:xfrm rot="18426432" flipH="1" flipV="1">
            <a:off x="1677490" y="4792692"/>
            <a:ext cx="597404" cy="754581"/>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eaLnBrk="0" fontAlgn="base" hangingPunct="0">
              <a:spcBef>
                <a:spcPct val="0"/>
              </a:spcBef>
              <a:spcAft>
                <a:spcPct val="0"/>
              </a:spcAft>
            </a:pPr>
            <a:endParaRPr lang="en-US" sz="1000">
              <a:solidFill>
                <a:srgbClr val="000000"/>
              </a:solidFill>
              <a:latin typeface="Arial Rounded MT Bold" pitchFamily="34" charset="0"/>
            </a:endParaRPr>
          </a:p>
        </p:txBody>
      </p:sp>
      <p:sp>
        <p:nvSpPr>
          <p:cNvPr id="74" name="Text Box 285"/>
          <p:cNvSpPr txBox="1">
            <a:spLocks noChangeAspect="1" noChangeArrowheads="1"/>
          </p:cNvSpPr>
          <p:nvPr/>
        </p:nvSpPr>
        <p:spPr bwMode="auto">
          <a:xfrm>
            <a:off x="1550876" y="4363759"/>
            <a:ext cx="963725" cy="738664"/>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dirty="0">
                <a:solidFill>
                  <a:srgbClr val="000000"/>
                </a:solidFill>
                <a:latin typeface="Times New Roman" pitchFamily="18" charset="0"/>
                <a:cs typeface="Times New Roman" pitchFamily="18" charset="0"/>
              </a:rPr>
              <a:t>Annual </a:t>
            </a:r>
          </a:p>
          <a:p>
            <a:pPr algn="ctr" eaLnBrk="0" fontAlgn="base" hangingPunct="0">
              <a:spcBef>
                <a:spcPct val="0"/>
              </a:spcBef>
              <a:spcAft>
                <a:spcPct val="0"/>
              </a:spcAft>
            </a:pPr>
            <a:r>
              <a:rPr lang="en-US" sz="1400" b="1" dirty="0">
                <a:solidFill>
                  <a:srgbClr val="000000"/>
                </a:solidFill>
                <a:latin typeface="Times New Roman" pitchFamily="18" charset="0"/>
                <a:cs typeface="Times New Roman" pitchFamily="18" charset="0"/>
              </a:rPr>
              <a:t>Land Use </a:t>
            </a:r>
          </a:p>
          <a:p>
            <a:pPr algn="ctr" eaLnBrk="0" fontAlgn="base" hangingPunct="0">
              <a:spcBef>
                <a:spcPct val="0"/>
              </a:spcBef>
              <a:spcAft>
                <a:spcPct val="0"/>
              </a:spcAft>
            </a:pPr>
            <a:r>
              <a:rPr lang="en-US" sz="1400" b="1" dirty="0">
                <a:solidFill>
                  <a:srgbClr val="000000"/>
                </a:solidFill>
                <a:latin typeface="Times New Roman" pitchFamily="18" charset="0"/>
                <a:cs typeface="Times New Roman" pitchFamily="18" charset="0"/>
              </a:rPr>
              <a:t>Change</a:t>
            </a:r>
          </a:p>
        </p:txBody>
      </p:sp>
      <p:sp>
        <p:nvSpPr>
          <p:cNvPr id="76" name="Text Box 2"/>
          <p:cNvSpPr txBox="1">
            <a:spLocks noChangeArrowheads="1"/>
          </p:cNvSpPr>
          <p:nvPr/>
        </p:nvSpPr>
        <p:spPr bwMode="auto">
          <a:xfrm>
            <a:off x="155575" y="76200"/>
            <a:ext cx="8836025"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Land Cover – Prescribed Annual Changes</a:t>
            </a:r>
          </a:p>
        </p:txBody>
      </p:sp>
    </p:spTree>
    <p:extLst>
      <p:ext uri="{BB962C8B-B14F-4D97-AF65-F5344CB8AC3E}">
        <p14:creationId xmlns:p14="http://schemas.microsoft.com/office/powerpoint/2010/main" val="103229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high_density.jpg"/>
          <p:cNvPicPr>
            <a:picLocks noChangeAspect="1"/>
          </p:cNvPicPr>
          <p:nvPr/>
        </p:nvPicPr>
        <p:blipFill>
          <a:blip r:embed="rId3" cstate="screen"/>
          <a:srcRect/>
          <a:stretch>
            <a:fillRect/>
          </a:stretch>
        </p:blipFill>
        <p:spPr>
          <a:xfrm>
            <a:off x="2912535" y="2346162"/>
            <a:ext cx="770467" cy="609600"/>
          </a:xfrm>
          <a:prstGeom prst="rect">
            <a:avLst/>
          </a:prstGeom>
          <a:ln w="19050">
            <a:solidFill>
              <a:schemeClr val="tx1"/>
            </a:solidFill>
          </a:ln>
        </p:spPr>
      </p:pic>
      <p:sp>
        <p:nvSpPr>
          <p:cNvPr id="27667" name="Text Box 4"/>
          <p:cNvSpPr txBox="1">
            <a:spLocks noChangeArrowheads="1"/>
          </p:cNvSpPr>
          <p:nvPr/>
        </p:nvSpPr>
        <p:spPr bwMode="auto">
          <a:xfrm>
            <a:off x="1271423" y="877205"/>
            <a:ext cx="1184817" cy="338554"/>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3333CC"/>
                </a:solidFill>
                <a:latin typeface="Times New Roman" pitchFamily="18" charset="0"/>
              </a:rPr>
              <a:t>Gridcell</a:t>
            </a:r>
          </a:p>
        </p:txBody>
      </p:sp>
      <p:sp>
        <p:nvSpPr>
          <p:cNvPr id="27668" name="Text Box 5"/>
          <p:cNvSpPr txBox="1">
            <a:spLocks noChangeArrowheads="1"/>
          </p:cNvSpPr>
          <p:nvPr/>
        </p:nvSpPr>
        <p:spPr bwMode="auto">
          <a:xfrm>
            <a:off x="3739124" y="3047716"/>
            <a:ext cx="906037"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Glacier</a:t>
            </a:r>
          </a:p>
        </p:txBody>
      </p:sp>
      <p:sp>
        <p:nvSpPr>
          <p:cNvPr id="27671" name="Text Box 8"/>
          <p:cNvSpPr txBox="1">
            <a:spLocks noChangeArrowheads="1"/>
          </p:cNvSpPr>
          <p:nvPr/>
        </p:nvSpPr>
        <p:spPr bwMode="auto">
          <a:xfrm>
            <a:off x="1586280" y="3032559"/>
            <a:ext cx="627256"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Lake</a:t>
            </a:r>
          </a:p>
        </p:txBody>
      </p:sp>
      <p:sp>
        <p:nvSpPr>
          <p:cNvPr id="27673" name="Rectangle 10" descr="washington-rain-forest"/>
          <p:cNvSpPr>
            <a:spLocks noChangeArrowheads="1"/>
          </p:cNvSpPr>
          <p:nvPr/>
        </p:nvSpPr>
        <p:spPr bwMode="auto">
          <a:xfrm>
            <a:off x="321733" y="2257406"/>
            <a:ext cx="986974" cy="816888"/>
          </a:xfrm>
          <a:prstGeom prst="rect">
            <a:avLst/>
          </a:prstGeom>
          <a:blipFill dpi="0" rotWithShape="0">
            <a:blip r:embed="rId4"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4" name="Rectangle 11" descr="glacier"/>
          <p:cNvSpPr>
            <a:spLocks noChangeArrowheads="1"/>
          </p:cNvSpPr>
          <p:nvPr/>
        </p:nvSpPr>
        <p:spPr bwMode="auto">
          <a:xfrm>
            <a:off x="3771031" y="2244308"/>
            <a:ext cx="975732" cy="800278"/>
          </a:xfrm>
          <a:prstGeom prst="rect">
            <a:avLst/>
          </a:prstGeom>
          <a:blipFill dpi="0" rotWithShape="0">
            <a:blip r:embed="rId5"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5" name="Text Box 12"/>
          <p:cNvSpPr txBox="1">
            <a:spLocks noChangeArrowheads="1"/>
          </p:cNvSpPr>
          <p:nvPr/>
        </p:nvSpPr>
        <p:spPr bwMode="auto">
          <a:xfrm>
            <a:off x="-16218" y="1797192"/>
            <a:ext cx="1046879" cy="336659"/>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srgbClr val="3333CC"/>
                </a:solidFill>
                <a:latin typeface="Times New Roman" pitchFamily="18" charset="0"/>
              </a:rPr>
              <a:t>Landunit</a:t>
            </a:r>
          </a:p>
        </p:txBody>
      </p:sp>
      <p:sp>
        <p:nvSpPr>
          <p:cNvPr id="27676" name="Text Box 13"/>
          <p:cNvSpPr txBox="1">
            <a:spLocks noChangeArrowheads="1"/>
          </p:cNvSpPr>
          <p:nvPr/>
        </p:nvSpPr>
        <p:spPr bwMode="auto">
          <a:xfrm>
            <a:off x="-24685" y="3645913"/>
            <a:ext cx="975732" cy="336659"/>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srgbClr val="3333CC"/>
                </a:solidFill>
                <a:latin typeface="Times New Roman" pitchFamily="18" charset="0"/>
              </a:rPr>
              <a:t>Column</a:t>
            </a:r>
          </a:p>
        </p:txBody>
      </p:sp>
      <p:sp>
        <p:nvSpPr>
          <p:cNvPr id="27677" name="Rectangle 14" descr="desert"/>
          <p:cNvSpPr>
            <a:spLocks noChangeArrowheads="1"/>
          </p:cNvSpPr>
          <p:nvPr/>
        </p:nvSpPr>
        <p:spPr bwMode="auto">
          <a:xfrm>
            <a:off x="3360425" y="5544886"/>
            <a:ext cx="864426" cy="801705"/>
          </a:xfrm>
          <a:prstGeom prst="rect">
            <a:avLst/>
          </a:prstGeom>
          <a:blipFill dpi="0" rotWithShape="0">
            <a:blip r:embed="rId6"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8" name="Rectangle 15" descr="grassland"/>
          <p:cNvSpPr>
            <a:spLocks noChangeArrowheads="1"/>
          </p:cNvSpPr>
          <p:nvPr/>
        </p:nvSpPr>
        <p:spPr bwMode="auto">
          <a:xfrm>
            <a:off x="2380774" y="5544886"/>
            <a:ext cx="864426" cy="801705"/>
          </a:xfrm>
          <a:prstGeom prst="rect">
            <a:avLst/>
          </a:prstGeom>
          <a:blipFill dpi="0" rotWithShape="0">
            <a:blip r:embed="rId7"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9" name="Rectangle 16" descr="lba_canopy"/>
          <p:cNvSpPr>
            <a:spLocks noChangeArrowheads="1"/>
          </p:cNvSpPr>
          <p:nvPr/>
        </p:nvSpPr>
        <p:spPr bwMode="auto">
          <a:xfrm>
            <a:off x="1384191" y="5544886"/>
            <a:ext cx="864426" cy="801705"/>
          </a:xfrm>
          <a:prstGeom prst="rect">
            <a:avLst/>
          </a:prstGeom>
          <a:blipFill dpi="0" rotWithShape="0">
            <a:blip r:embed="rId8"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81" name="Text Box 18"/>
          <p:cNvSpPr txBox="1">
            <a:spLocks noChangeArrowheads="1"/>
          </p:cNvSpPr>
          <p:nvPr/>
        </p:nvSpPr>
        <p:spPr bwMode="auto">
          <a:xfrm>
            <a:off x="8464" y="5207951"/>
            <a:ext cx="736603" cy="338554"/>
          </a:xfrm>
          <a:prstGeom prst="rect">
            <a:avLst/>
          </a:prstGeom>
          <a:noFill/>
          <a:ln w="9525">
            <a:noFill/>
            <a:miter lim="800000"/>
            <a:headEnd/>
            <a:tailEnd/>
          </a:ln>
        </p:spPr>
        <p:txBody>
          <a:bodyPr wrap="square">
            <a:spAutoFit/>
          </a:bodyPr>
          <a:lstStyle/>
          <a:p>
            <a:pPr fontAlgn="base">
              <a:spcBef>
                <a:spcPct val="0"/>
              </a:spcBef>
              <a:spcAft>
                <a:spcPct val="0"/>
              </a:spcAft>
            </a:pPr>
            <a:r>
              <a:rPr lang="en-US" sz="1600" b="1">
                <a:solidFill>
                  <a:srgbClr val="3333CC"/>
                </a:solidFill>
                <a:latin typeface="Times New Roman" pitchFamily="18" charset="0"/>
              </a:rPr>
              <a:t>PFT</a:t>
            </a:r>
          </a:p>
        </p:txBody>
      </p:sp>
      <p:sp>
        <p:nvSpPr>
          <p:cNvPr id="27683" name="Text Box 20"/>
          <p:cNvSpPr txBox="1">
            <a:spLocks noChangeArrowheads="1"/>
          </p:cNvSpPr>
          <p:nvPr/>
        </p:nvSpPr>
        <p:spPr bwMode="auto">
          <a:xfrm>
            <a:off x="2654924" y="3183440"/>
            <a:ext cx="766646"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Urban</a:t>
            </a:r>
          </a:p>
        </p:txBody>
      </p:sp>
      <p:sp>
        <p:nvSpPr>
          <p:cNvPr id="27685" name="Line 22"/>
          <p:cNvSpPr>
            <a:spLocks noChangeShapeType="1"/>
          </p:cNvSpPr>
          <p:nvPr/>
        </p:nvSpPr>
        <p:spPr bwMode="auto">
          <a:xfrm flipV="1">
            <a:off x="792046" y="1959263"/>
            <a:ext cx="2267996" cy="174036"/>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6" name="Line 23"/>
          <p:cNvSpPr>
            <a:spLocks noChangeShapeType="1"/>
          </p:cNvSpPr>
          <p:nvPr/>
        </p:nvSpPr>
        <p:spPr bwMode="auto">
          <a:xfrm>
            <a:off x="3039714" y="1956410"/>
            <a:ext cx="2195397" cy="18544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7" name="Line 24"/>
          <p:cNvSpPr>
            <a:spLocks noChangeShapeType="1"/>
          </p:cNvSpPr>
          <p:nvPr/>
        </p:nvSpPr>
        <p:spPr bwMode="auto">
          <a:xfrm>
            <a:off x="5228347" y="2143918"/>
            <a:ext cx="0" cy="3166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9" name="Line 26"/>
          <p:cNvSpPr>
            <a:spLocks noChangeShapeType="1"/>
          </p:cNvSpPr>
          <p:nvPr/>
        </p:nvSpPr>
        <p:spPr bwMode="auto">
          <a:xfrm flipH="1">
            <a:off x="792046" y="2133298"/>
            <a:ext cx="0" cy="124107"/>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0" name="Line 27"/>
          <p:cNvSpPr>
            <a:spLocks noChangeShapeType="1"/>
          </p:cNvSpPr>
          <p:nvPr/>
        </p:nvSpPr>
        <p:spPr bwMode="auto">
          <a:xfrm flipH="1">
            <a:off x="1910441" y="2047800"/>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1" name="Line 28"/>
          <p:cNvSpPr>
            <a:spLocks noChangeShapeType="1"/>
          </p:cNvSpPr>
          <p:nvPr/>
        </p:nvSpPr>
        <p:spPr bwMode="auto">
          <a:xfrm flipH="1">
            <a:off x="3050711" y="1745044"/>
            <a:ext cx="0" cy="49966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3" name="Line 30"/>
          <p:cNvSpPr>
            <a:spLocks noChangeShapeType="1"/>
          </p:cNvSpPr>
          <p:nvPr/>
        </p:nvSpPr>
        <p:spPr bwMode="auto">
          <a:xfrm>
            <a:off x="863599" y="5288350"/>
            <a:ext cx="2980267"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7" name="Line 34"/>
          <p:cNvSpPr>
            <a:spLocks noChangeShapeType="1"/>
          </p:cNvSpPr>
          <p:nvPr/>
        </p:nvSpPr>
        <p:spPr bwMode="auto">
          <a:xfrm flipH="1">
            <a:off x="1982865" y="5293865"/>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8" name="Line 35"/>
          <p:cNvSpPr>
            <a:spLocks noChangeShapeType="1"/>
          </p:cNvSpPr>
          <p:nvPr/>
        </p:nvSpPr>
        <p:spPr bwMode="auto">
          <a:xfrm flipH="1">
            <a:off x="3089275" y="5289631"/>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9" name="Line 36"/>
          <p:cNvSpPr>
            <a:spLocks noChangeShapeType="1"/>
          </p:cNvSpPr>
          <p:nvPr/>
        </p:nvSpPr>
        <p:spPr bwMode="auto">
          <a:xfrm>
            <a:off x="846660" y="3379111"/>
            <a:ext cx="0" cy="719665"/>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700" name="Text Box 37"/>
          <p:cNvSpPr txBox="1">
            <a:spLocks noChangeArrowheads="1"/>
          </p:cNvSpPr>
          <p:nvPr/>
        </p:nvSpPr>
        <p:spPr bwMode="auto">
          <a:xfrm>
            <a:off x="254813" y="3034860"/>
            <a:ext cx="1115122"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Vegetated</a:t>
            </a:r>
          </a:p>
        </p:txBody>
      </p:sp>
      <p:sp>
        <p:nvSpPr>
          <p:cNvPr id="27701" name="Rectangle 38" descr="PH02382J"/>
          <p:cNvSpPr>
            <a:spLocks noChangeArrowheads="1"/>
          </p:cNvSpPr>
          <p:nvPr/>
        </p:nvSpPr>
        <p:spPr bwMode="auto">
          <a:xfrm>
            <a:off x="379335" y="4017682"/>
            <a:ext cx="975732" cy="801705"/>
          </a:xfrm>
          <a:prstGeom prst="rect">
            <a:avLst/>
          </a:prstGeom>
          <a:blipFill dpi="0" rotWithShape="0">
            <a:blip r:embed="rId9"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702" name="Text Box 39"/>
          <p:cNvSpPr txBox="1">
            <a:spLocks noChangeArrowheads="1"/>
          </p:cNvSpPr>
          <p:nvPr/>
        </p:nvSpPr>
        <p:spPr bwMode="auto">
          <a:xfrm>
            <a:off x="381015" y="4791924"/>
            <a:ext cx="1066083" cy="307777"/>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1400" b="1">
                <a:solidFill>
                  <a:srgbClr val="000000"/>
                </a:solidFill>
                <a:latin typeface="Times New Roman" pitchFamily="18" charset="0"/>
              </a:rPr>
              <a:t>Soil </a:t>
            </a:r>
          </a:p>
        </p:txBody>
      </p:sp>
      <p:sp>
        <p:nvSpPr>
          <p:cNvPr id="57" name="Line 27"/>
          <p:cNvSpPr>
            <a:spLocks noChangeShapeType="1"/>
          </p:cNvSpPr>
          <p:nvPr/>
        </p:nvSpPr>
        <p:spPr bwMode="auto">
          <a:xfrm flipH="1">
            <a:off x="4138431" y="2062369"/>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59" name="Text Box 8"/>
          <p:cNvSpPr txBox="1">
            <a:spLocks noChangeArrowheads="1"/>
          </p:cNvSpPr>
          <p:nvPr/>
        </p:nvSpPr>
        <p:spPr bwMode="auto">
          <a:xfrm>
            <a:off x="4986016" y="3029436"/>
            <a:ext cx="722035" cy="338554"/>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1600" b="1">
                <a:solidFill>
                  <a:srgbClr val="000000"/>
                </a:solidFill>
                <a:latin typeface="Times New Roman" pitchFamily="18" charset="0"/>
              </a:rPr>
              <a:t>Crop</a:t>
            </a:r>
          </a:p>
        </p:txBody>
      </p:sp>
      <p:sp>
        <p:nvSpPr>
          <p:cNvPr id="55" name="Line 34"/>
          <p:cNvSpPr>
            <a:spLocks noChangeShapeType="1"/>
          </p:cNvSpPr>
          <p:nvPr/>
        </p:nvSpPr>
        <p:spPr bwMode="auto">
          <a:xfrm flipH="1">
            <a:off x="869498" y="5123244"/>
            <a:ext cx="0" cy="408943"/>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56" name="Line 35"/>
          <p:cNvSpPr>
            <a:spLocks noChangeShapeType="1"/>
          </p:cNvSpPr>
          <p:nvPr/>
        </p:nvSpPr>
        <p:spPr bwMode="auto">
          <a:xfrm flipH="1">
            <a:off x="3830094" y="5281165"/>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pic>
        <p:nvPicPr>
          <p:cNvPr id="2050" name="Picture 2" descr="http://www.ens-newswire.com/ens/may2007/20070516_forestboreal.jpg"/>
          <p:cNvPicPr>
            <a:picLocks noChangeAspect="1" noChangeArrowheads="1"/>
          </p:cNvPicPr>
          <p:nvPr/>
        </p:nvPicPr>
        <p:blipFill>
          <a:blip r:embed="rId10" cstate="screen"/>
          <a:srcRect/>
          <a:stretch>
            <a:fillRect/>
          </a:stretch>
        </p:blipFill>
        <p:spPr bwMode="auto">
          <a:xfrm>
            <a:off x="389469" y="5546583"/>
            <a:ext cx="838248" cy="798513"/>
          </a:xfrm>
          <a:prstGeom prst="rect">
            <a:avLst/>
          </a:prstGeom>
          <a:noFill/>
          <a:ln w="19050">
            <a:solidFill>
              <a:schemeClr val="tx1"/>
            </a:solidFill>
          </a:ln>
        </p:spPr>
      </p:pic>
      <p:pic>
        <p:nvPicPr>
          <p:cNvPr id="2052" name="Picture 4" descr="http://upload.wikimedia.org/wikipedia/commons/a/a7/Medecine_Lake.jpg"/>
          <p:cNvPicPr>
            <a:picLocks noChangeAspect="1" noChangeArrowheads="1"/>
          </p:cNvPicPr>
          <p:nvPr/>
        </p:nvPicPr>
        <p:blipFill>
          <a:blip r:embed="rId11" cstate="screen"/>
          <a:srcRect/>
          <a:stretch>
            <a:fillRect/>
          </a:stretch>
        </p:blipFill>
        <p:spPr bwMode="auto">
          <a:xfrm>
            <a:off x="1417108" y="2261493"/>
            <a:ext cx="987424" cy="778934"/>
          </a:xfrm>
          <a:prstGeom prst="rect">
            <a:avLst/>
          </a:prstGeom>
          <a:noFill/>
          <a:ln w="19050">
            <a:solidFill>
              <a:schemeClr val="tx1"/>
            </a:solidFill>
          </a:ln>
        </p:spPr>
      </p:pic>
      <p:pic>
        <p:nvPicPr>
          <p:cNvPr id="2058" name="Picture 10" descr="http://www.skyboximaging.com/sites/default/files/styles/660px_wide/public/Agriculture.jpg"/>
          <p:cNvPicPr>
            <a:picLocks noChangeAspect="1" noChangeArrowheads="1"/>
          </p:cNvPicPr>
          <p:nvPr/>
        </p:nvPicPr>
        <p:blipFill>
          <a:blip r:embed="rId12" cstate="screen"/>
          <a:srcRect/>
          <a:stretch>
            <a:fillRect/>
          </a:stretch>
        </p:blipFill>
        <p:spPr bwMode="auto">
          <a:xfrm>
            <a:off x="4837641" y="2244559"/>
            <a:ext cx="978960" cy="804335"/>
          </a:xfrm>
          <a:prstGeom prst="rect">
            <a:avLst/>
          </a:prstGeom>
          <a:noFill/>
          <a:ln w="19050">
            <a:solidFill>
              <a:schemeClr val="tx1"/>
            </a:solidFill>
          </a:ln>
        </p:spPr>
      </p:pic>
      <p:sp>
        <p:nvSpPr>
          <p:cNvPr id="74" name="Text Box 37"/>
          <p:cNvSpPr txBox="1">
            <a:spLocks noChangeArrowheads="1"/>
          </p:cNvSpPr>
          <p:nvPr/>
        </p:nvSpPr>
        <p:spPr bwMode="auto">
          <a:xfrm>
            <a:off x="237880" y="6310584"/>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PFT1</a:t>
            </a:r>
          </a:p>
        </p:txBody>
      </p:sp>
      <p:sp>
        <p:nvSpPr>
          <p:cNvPr id="75" name="Text Box 37"/>
          <p:cNvSpPr txBox="1">
            <a:spLocks noChangeArrowheads="1"/>
          </p:cNvSpPr>
          <p:nvPr/>
        </p:nvSpPr>
        <p:spPr bwMode="auto">
          <a:xfrm>
            <a:off x="1228480" y="6310584"/>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PFT2</a:t>
            </a:r>
          </a:p>
        </p:txBody>
      </p:sp>
      <p:sp>
        <p:nvSpPr>
          <p:cNvPr id="76" name="Text Box 37"/>
          <p:cNvSpPr txBox="1">
            <a:spLocks noChangeArrowheads="1"/>
          </p:cNvSpPr>
          <p:nvPr/>
        </p:nvSpPr>
        <p:spPr bwMode="auto">
          <a:xfrm>
            <a:off x="2295280" y="6310584"/>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PFT3</a:t>
            </a:r>
          </a:p>
        </p:txBody>
      </p:sp>
      <p:sp>
        <p:nvSpPr>
          <p:cNvPr id="77" name="Text Box 37"/>
          <p:cNvSpPr txBox="1">
            <a:spLocks noChangeArrowheads="1"/>
          </p:cNvSpPr>
          <p:nvPr/>
        </p:nvSpPr>
        <p:spPr bwMode="auto">
          <a:xfrm>
            <a:off x="3345151" y="6310584"/>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PFT4 …</a:t>
            </a:r>
          </a:p>
        </p:txBody>
      </p:sp>
      <p:grpSp>
        <p:nvGrpSpPr>
          <p:cNvPr id="2" name="Group 113"/>
          <p:cNvGrpSpPr/>
          <p:nvPr/>
        </p:nvGrpSpPr>
        <p:grpSpPr>
          <a:xfrm>
            <a:off x="6138326" y="1033844"/>
            <a:ext cx="2703922" cy="2469066"/>
            <a:chOff x="6138326" y="1219200"/>
            <a:chExt cx="2703922" cy="2469066"/>
          </a:xfrm>
        </p:grpSpPr>
        <p:sp>
          <p:nvSpPr>
            <p:cNvPr id="27651" name="Rectangle 41"/>
            <p:cNvSpPr>
              <a:spLocks noChangeArrowheads="1"/>
            </p:cNvSpPr>
            <p:nvPr/>
          </p:nvSpPr>
          <p:spPr bwMode="auto">
            <a:xfrm>
              <a:off x="6172200" y="1219200"/>
              <a:ext cx="2667000" cy="2438400"/>
            </a:xfrm>
            <a:prstGeom prst="rect">
              <a:avLst/>
            </a:prstGeom>
            <a:solidFill>
              <a:schemeClr val="bg1"/>
            </a:solidFill>
            <a:ln w="9525">
              <a:solidFill>
                <a:schemeClr val="tx1"/>
              </a:solidFill>
              <a:miter lim="800000"/>
              <a:headEnd/>
              <a:tailEnd/>
            </a:ln>
          </p:spPr>
          <p:txBody>
            <a:bodyPr wrap="non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3" name="Rectangle 43"/>
            <p:cNvSpPr>
              <a:spLocks noChangeArrowheads="1"/>
            </p:cNvSpPr>
            <p:nvPr/>
          </p:nvSpPr>
          <p:spPr bwMode="auto">
            <a:xfrm>
              <a:off x="6172200" y="1834634"/>
              <a:ext cx="731520" cy="1645920"/>
            </a:xfrm>
            <a:prstGeom prst="rect">
              <a:avLst/>
            </a:prstGeom>
            <a:solidFill>
              <a:srgbClr val="00B0F0"/>
            </a:solidFill>
            <a:ln w="57150">
              <a:solidFill>
                <a:schemeClr val="tx1"/>
              </a:solidFill>
              <a:miter lim="800000"/>
              <a:headEnd/>
              <a:tailEnd/>
            </a:ln>
          </p:spPr>
          <p:txBody>
            <a:bodyPr wrap="squar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4" name="Rectangle 44"/>
            <p:cNvSpPr>
              <a:spLocks noChangeArrowheads="1"/>
            </p:cNvSpPr>
            <p:nvPr/>
          </p:nvSpPr>
          <p:spPr bwMode="auto">
            <a:xfrm>
              <a:off x="6172200" y="1219200"/>
              <a:ext cx="990600" cy="609600"/>
            </a:xfrm>
            <a:prstGeom prst="rect">
              <a:avLst/>
            </a:prstGeom>
            <a:solidFill>
              <a:schemeClr val="bg1"/>
            </a:solidFill>
            <a:ln w="57150">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5" name="Rectangle 45"/>
            <p:cNvSpPr>
              <a:spLocks noChangeArrowheads="1"/>
            </p:cNvSpPr>
            <p:nvPr/>
          </p:nvSpPr>
          <p:spPr bwMode="auto">
            <a:xfrm>
              <a:off x="6172200" y="3290900"/>
              <a:ext cx="990600" cy="369332"/>
            </a:xfrm>
            <a:prstGeom prst="rect">
              <a:avLst/>
            </a:prstGeom>
            <a:solidFill>
              <a:schemeClr val="hlink"/>
            </a:solidFill>
            <a:ln w="57150">
              <a:solidFill>
                <a:schemeClr val="tx1"/>
              </a:solidFill>
              <a:miter lim="800000"/>
              <a:headEnd/>
              <a:tailEnd/>
            </a:ln>
          </p:spPr>
          <p:txBody>
            <a:bodyPr wrap="squar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6" name="Rectangle 46"/>
            <p:cNvSpPr>
              <a:spLocks noChangeArrowheads="1"/>
            </p:cNvSpPr>
            <p:nvPr/>
          </p:nvSpPr>
          <p:spPr bwMode="auto">
            <a:xfrm>
              <a:off x="6858000" y="1219200"/>
              <a:ext cx="1981200" cy="2438400"/>
            </a:xfrm>
            <a:prstGeom prst="rect">
              <a:avLst/>
            </a:prstGeom>
            <a:solidFill>
              <a:srgbClr val="33CC33"/>
            </a:solidFill>
            <a:ln w="57150">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7" name="Rectangle 47"/>
            <p:cNvSpPr>
              <a:spLocks noChangeArrowheads="1"/>
            </p:cNvSpPr>
            <p:nvPr/>
          </p:nvSpPr>
          <p:spPr bwMode="auto">
            <a:xfrm>
              <a:off x="6858000" y="1219200"/>
              <a:ext cx="1219200" cy="1295400"/>
            </a:xfrm>
            <a:prstGeom prst="rect">
              <a:avLst/>
            </a:prstGeom>
            <a:solidFill>
              <a:srgbClr val="336600"/>
            </a:solidFill>
            <a:ln w="9525">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8" name="Rectangle 48"/>
            <p:cNvSpPr>
              <a:spLocks noChangeArrowheads="1"/>
            </p:cNvSpPr>
            <p:nvPr/>
          </p:nvSpPr>
          <p:spPr bwMode="auto">
            <a:xfrm>
              <a:off x="8077200" y="1219200"/>
              <a:ext cx="762000" cy="1066800"/>
            </a:xfrm>
            <a:prstGeom prst="rect">
              <a:avLst/>
            </a:prstGeom>
            <a:solidFill>
              <a:srgbClr val="339933"/>
            </a:solidFill>
            <a:ln w="9525">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0" name="Rectangle 50"/>
            <p:cNvSpPr>
              <a:spLocks noChangeArrowheads="1"/>
            </p:cNvSpPr>
            <p:nvPr/>
          </p:nvSpPr>
          <p:spPr bwMode="auto">
            <a:xfrm>
              <a:off x="8077200" y="2286000"/>
              <a:ext cx="762000" cy="1371600"/>
            </a:xfrm>
            <a:prstGeom prst="rect">
              <a:avLst/>
            </a:prstGeom>
            <a:solidFill>
              <a:srgbClr val="009900"/>
            </a:solidFill>
            <a:ln w="9525">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1"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3"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4" name="Rectangle 54"/>
            <p:cNvSpPr>
              <a:spLocks noChangeArrowheads="1"/>
            </p:cNvSpPr>
            <p:nvPr/>
          </p:nvSpPr>
          <p:spPr bwMode="auto">
            <a:xfrm>
              <a:off x="7315200" y="1905000"/>
              <a:ext cx="762000" cy="609600"/>
            </a:xfrm>
            <a:prstGeom prst="rect">
              <a:avLst/>
            </a:prstGeom>
            <a:solidFill>
              <a:srgbClr val="008000"/>
            </a:solidFill>
            <a:ln w="9525">
              <a:solidFill>
                <a:schemeClr val="tx1"/>
              </a:solidFill>
              <a:miter lim="800000"/>
              <a:headEnd/>
              <a:tailEnd/>
            </a:ln>
          </p:spPr>
          <p:txBody>
            <a:bodyPr wrap="non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9" name="Rectangle 49"/>
            <p:cNvSpPr>
              <a:spLocks noChangeArrowheads="1"/>
            </p:cNvSpPr>
            <p:nvPr/>
          </p:nvSpPr>
          <p:spPr bwMode="auto">
            <a:xfrm>
              <a:off x="6858000" y="2514600"/>
              <a:ext cx="1219200" cy="1143000"/>
            </a:xfrm>
            <a:prstGeom prst="rect">
              <a:avLst/>
            </a:prstGeom>
            <a:solidFill>
              <a:srgbClr val="99FF66"/>
            </a:solidFill>
            <a:ln w="57150">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63" name="TextBox 62"/>
            <p:cNvSpPr txBox="1"/>
            <p:nvPr/>
          </p:nvSpPr>
          <p:spPr>
            <a:xfrm>
              <a:off x="6333067" y="2302933"/>
              <a:ext cx="338554"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L</a:t>
              </a:r>
            </a:p>
          </p:txBody>
        </p:sp>
        <p:sp>
          <p:nvSpPr>
            <p:cNvPr id="64" name="TextBox 63"/>
            <p:cNvSpPr txBox="1"/>
            <p:nvPr/>
          </p:nvSpPr>
          <p:spPr>
            <a:xfrm>
              <a:off x="6324600" y="1337733"/>
              <a:ext cx="364202"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G</a:t>
              </a:r>
            </a:p>
          </p:txBody>
        </p:sp>
        <p:sp>
          <p:nvSpPr>
            <p:cNvPr id="65" name="TextBox 64"/>
            <p:cNvSpPr txBox="1"/>
            <p:nvPr/>
          </p:nvSpPr>
          <p:spPr>
            <a:xfrm>
              <a:off x="6138326" y="3318934"/>
              <a:ext cx="779637"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U</a:t>
              </a:r>
              <a:r>
                <a:rPr lang="en-US" sz="1200" b="1">
                  <a:solidFill>
                    <a:srgbClr val="000000"/>
                  </a:solidFill>
                  <a:latin typeface="Times New Roman" pitchFamily="18" charset="0"/>
                  <a:cs typeface="Times New Roman" pitchFamily="18" charset="0"/>
                </a:rPr>
                <a:t>T,H,M</a:t>
              </a:r>
            </a:p>
          </p:txBody>
        </p:sp>
        <p:sp>
          <p:nvSpPr>
            <p:cNvPr id="66" name="TextBox 65"/>
            <p:cNvSpPr txBox="1"/>
            <p:nvPr/>
          </p:nvSpPr>
          <p:spPr>
            <a:xfrm>
              <a:off x="6857999" y="2607735"/>
              <a:ext cx="556563"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C1I</a:t>
              </a:r>
            </a:p>
          </p:txBody>
        </p:sp>
        <p:sp>
          <p:nvSpPr>
            <p:cNvPr id="67" name="TextBox 66"/>
            <p:cNvSpPr txBox="1"/>
            <p:nvPr/>
          </p:nvSpPr>
          <p:spPr>
            <a:xfrm>
              <a:off x="8089215" y="2666996"/>
              <a:ext cx="736099" cy="646331"/>
            </a:xfrm>
            <a:prstGeom prst="rect">
              <a:avLst/>
            </a:prstGeom>
            <a:noFill/>
          </p:spPr>
          <p:txBody>
            <a:bodyPr wrap="none" rtlCol="0">
              <a:spAutoFit/>
            </a:bodyPr>
            <a:lstStyle/>
            <a:p>
              <a:pPr algn="ctr"/>
              <a:r>
                <a:rPr lang="en-US" b="1">
                  <a:solidFill>
                    <a:srgbClr val="000000"/>
                  </a:solidFill>
                  <a:latin typeface="Times New Roman" pitchFamily="18" charset="0"/>
                  <a:cs typeface="Times New Roman" pitchFamily="18" charset="0"/>
                </a:rPr>
                <a:t>V</a:t>
              </a:r>
            </a:p>
            <a:p>
              <a:pPr algn="ctr"/>
              <a:r>
                <a:rPr lang="en-US" b="1">
                  <a:solidFill>
                    <a:srgbClr val="000000"/>
                  </a:solidFill>
                  <a:latin typeface="Times New Roman" pitchFamily="18" charset="0"/>
                  <a:cs typeface="Times New Roman" pitchFamily="18" charset="0"/>
                </a:rPr>
                <a:t>PFT4</a:t>
              </a:r>
            </a:p>
          </p:txBody>
        </p:sp>
        <p:sp>
          <p:nvSpPr>
            <p:cNvPr id="68" name="TextBox 67"/>
            <p:cNvSpPr txBox="1"/>
            <p:nvPr/>
          </p:nvSpPr>
          <p:spPr>
            <a:xfrm>
              <a:off x="8106149" y="1413924"/>
              <a:ext cx="736099" cy="646331"/>
            </a:xfrm>
            <a:prstGeom prst="rect">
              <a:avLst/>
            </a:prstGeom>
            <a:noFill/>
          </p:spPr>
          <p:txBody>
            <a:bodyPr wrap="none" rtlCol="0">
              <a:spAutoFit/>
            </a:bodyPr>
            <a:lstStyle/>
            <a:p>
              <a:pPr algn="ctr"/>
              <a:r>
                <a:rPr lang="en-US" b="1">
                  <a:solidFill>
                    <a:srgbClr val="000000"/>
                  </a:solidFill>
                  <a:latin typeface="Times New Roman" pitchFamily="18" charset="0"/>
                  <a:cs typeface="Times New Roman" pitchFamily="18" charset="0"/>
                </a:rPr>
                <a:t>V</a:t>
              </a:r>
            </a:p>
            <a:p>
              <a:pPr algn="ctr"/>
              <a:r>
                <a:rPr lang="en-US" b="1">
                  <a:solidFill>
                    <a:srgbClr val="000000"/>
                  </a:solidFill>
                  <a:latin typeface="Times New Roman" pitchFamily="18" charset="0"/>
                  <a:cs typeface="Times New Roman" pitchFamily="18" charset="0"/>
                </a:rPr>
                <a:t>PFT3</a:t>
              </a:r>
            </a:p>
          </p:txBody>
        </p:sp>
        <p:sp>
          <p:nvSpPr>
            <p:cNvPr id="69" name="TextBox 68"/>
            <p:cNvSpPr txBox="1"/>
            <p:nvPr/>
          </p:nvSpPr>
          <p:spPr>
            <a:xfrm>
              <a:off x="7149415" y="1253057"/>
              <a:ext cx="736099" cy="646331"/>
            </a:xfrm>
            <a:prstGeom prst="rect">
              <a:avLst/>
            </a:prstGeom>
            <a:noFill/>
          </p:spPr>
          <p:txBody>
            <a:bodyPr wrap="none" rtlCol="0">
              <a:spAutoFit/>
            </a:bodyPr>
            <a:lstStyle/>
            <a:p>
              <a:pPr algn="ctr"/>
              <a:r>
                <a:rPr lang="en-US" b="1" dirty="0">
                  <a:solidFill>
                    <a:srgbClr val="000000"/>
                  </a:solidFill>
                  <a:latin typeface="Times New Roman" pitchFamily="18" charset="0"/>
                  <a:cs typeface="Times New Roman" pitchFamily="18" charset="0"/>
                </a:rPr>
                <a:t>V</a:t>
              </a:r>
            </a:p>
            <a:p>
              <a:pPr algn="ctr"/>
              <a:r>
                <a:rPr lang="en-US" b="1" dirty="0">
                  <a:solidFill>
                    <a:srgbClr val="000000"/>
                  </a:solidFill>
                  <a:latin typeface="Times New Roman" pitchFamily="18" charset="0"/>
                  <a:cs typeface="Times New Roman" pitchFamily="18" charset="0"/>
                </a:rPr>
                <a:t>PFT1</a:t>
              </a:r>
            </a:p>
          </p:txBody>
        </p:sp>
        <p:sp>
          <p:nvSpPr>
            <p:cNvPr id="70" name="TextBox 69"/>
            <p:cNvSpPr txBox="1"/>
            <p:nvPr/>
          </p:nvSpPr>
          <p:spPr>
            <a:xfrm>
              <a:off x="7344149" y="1904990"/>
              <a:ext cx="736099" cy="646331"/>
            </a:xfrm>
            <a:prstGeom prst="rect">
              <a:avLst/>
            </a:prstGeom>
            <a:noFill/>
          </p:spPr>
          <p:txBody>
            <a:bodyPr wrap="none" rtlCol="0">
              <a:spAutoFit/>
            </a:bodyPr>
            <a:lstStyle/>
            <a:p>
              <a:pPr algn="ctr"/>
              <a:r>
                <a:rPr lang="en-US" b="1">
                  <a:solidFill>
                    <a:srgbClr val="000000"/>
                  </a:solidFill>
                  <a:latin typeface="Times New Roman" pitchFamily="18" charset="0"/>
                  <a:cs typeface="Times New Roman" pitchFamily="18" charset="0"/>
                </a:rPr>
                <a:t>V</a:t>
              </a:r>
            </a:p>
            <a:p>
              <a:pPr algn="ctr"/>
              <a:r>
                <a:rPr lang="en-US" b="1">
                  <a:solidFill>
                    <a:srgbClr val="000000"/>
                  </a:solidFill>
                  <a:latin typeface="Times New Roman" pitchFamily="18" charset="0"/>
                  <a:cs typeface="Times New Roman" pitchFamily="18" charset="0"/>
                </a:rPr>
                <a:t>PFT2</a:t>
              </a:r>
            </a:p>
          </p:txBody>
        </p:sp>
        <p:cxnSp>
          <p:nvCxnSpPr>
            <p:cNvPr id="117" name="Straight Connector 116"/>
            <p:cNvCxnSpPr/>
            <p:nvPr/>
          </p:nvCxnSpPr>
          <p:spPr bwMode="auto">
            <a:xfrm>
              <a:off x="6883400" y="3022605"/>
              <a:ext cx="12191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8" name="Rectangle 127"/>
            <p:cNvSpPr/>
            <p:nvPr/>
          </p:nvSpPr>
          <p:spPr bwMode="auto">
            <a:xfrm>
              <a:off x="6883401" y="3022600"/>
              <a:ext cx="1161288" cy="6096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a:solidFill>
                  <a:srgbClr val="000000"/>
                </a:solidFill>
                <a:latin typeface="Tahoma" pitchFamily="34" charset="0"/>
              </a:endParaRPr>
            </a:p>
          </p:txBody>
        </p:sp>
        <p:cxnSp>
          <p:nvCxnSpPr>
            <p:cNvPr id="122" name="Straight Connector 121"/>
            <p:cNvCxnSpPr/>
            <p:nvPr/>
          </p:nvCxnSpPr>
          <p:spPr bwMode="auto">
            <a:xfrm flipV="1">
              <a:off x="7374467" y="2480733"/>
              <a:ext cx="0" cy="11768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5" name="TextBox 124"/>
            <p:cNvSpPr txBox="1"/>
            <p:nvPr/>
          </p:nvSpPr>
          <p:spPr>
            <a:xfrm>
              <a:off x="7349063" y="2607734"/>
              <a:ext cx="633507"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C1U</a:t>
              </a:r>
            </a:p>
          </p:txBody>
        </p:sp>
        <p:sp>
          <p:nvSpPr>
            <p:cNvPr id="126" name="TextBox 125"/>
            <p:cNvSpPr txBox="1"/>
            <p:nvPr/>
          </p:nvSpPr>
          <p:spPr>
            <a:xfrm>
              <a:off x="7340593" y="3141136"/>
              <a:ext cx="633507"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C2U</a:t>
              </a:r>
            </a:p>
          </p:txBody>
        </p:sp>
        <p:sp>
          <p:nvSpPr>
            <p:cNvPr id="127" name="TextBox 126"/>
            <p:cNvSpPr txBox="1"/>
            <p:nvPr/>
          </p:nvSpPr>
          <p:spPr>
            <a:xfrm>
              <a:off x="6857999" y="3141133"/>
              <a:ext cx="556563"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C2I</a:t>
              </a:r>
            </a:p>
          </p:txBody>
        </p:sp>
      </p:grpSp>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30" name="Picture 129" descr="high_density.png"/>
          <p:cNvPicPr>
            <a:picLocks noChangeAspect="1"/>
          </p:cNvPicPr>
          <p:nvPr/>
        </p:nvPicPr>
        <p:blipFill>
          <a:blip r:embed="rId13" cstate="screen"/>
          <a:srcRect/>
          <a:stretch>
            <a:fillRect/>
          </a:stretch>
        </p:blipFill>
        <p:spPr>
          <a:xfrm>
            <a:off x="2666998" y="2642490"/>
            <a:ext cx="660402" cy="570247"/>
          </a:xfrm>
          <a:prstGeom prst="rect">
            <a:avLst/>
          </a:prstGeom>
          <a:ln w="19050">
            <a:solidFill>
              <a:schemeClr val="tx1"/>
            </a:solidFill>
          </a:ln>
        </p:spPr>
      </p:pic>
      <p:sp>
        <p:nvSpPr>
          <p:cNvPr id="131" name="Line 160"/>
          <p:cNvSpPr>
            <a:spLocks noChangeShapeType="1"/>
          </p:cNvSpPr>
          <p:nvPr/>
        </p:nvSpPr>
        <p:spPr bwMode="auto">
          <a:xfrm flipH="1">
            <a:off x="4667249" y="2812070"/>
            <a:ext cx="855" cy="235763"/>
          </a:xfrm>
          <a:prstGeom prst="line">
            <a:avLst/>
          </a:prstGeom>
          <a:noFill/>
          <a:ln w="19050">
            <a:solidFill>
              <a:schemeClr val="tx1"/>
            </a:solidFill>
            <a:round/>
            <a:headEnd/>
            <a:tailEnd/>
          </a:ln>
          <a:effectLst/>
        </p:spPr>
        <p:txBody>
          <a:bodyPr/>
          <a:lstStyle/>
          <a:p>
            <a:pPr fontAlgn="base">
              <a:spcBef>
                <a:spcPct val="0"/>
              </a:spcBef>
              <a:spcAft>
                <a:spcPct val="0"/>
              </a:spcAft>
            </a:pPr>
            <a:endParaRPr lang="en-US" sz="2400">
              <a:solidFill>
                <a:prstClr val="black"/>
              </a:solidFill>
              <a:latin typeface="Times New Roman" pitchFamily="18" charset="0"/>
            </a:endParaRPr>
          </a:p>
        </p:txBody>
      </p:sp>
      <p:pic>
        <p:nvPicPr>
          <p:cNvPr id="2066" name="Picture 18" descr="http://images.fineartamerica.com/images-medium-large/san-francisco-tall-buildings-in-the-financial-district--5d17897-wingsdomain-art-and-photography.jpg"/>
          <p:cNvPicPr>
            <a:picLocks noChangeAspect="1" noChangeArrowheads="1"/>
          </p:cNvPicPr>
          <p:nvPr/>
        </p:nvPicPr>
        <p:blipFill>
          <a:blip r:embed="rId14" cstate="screen"/>
          <a:srcRect/>
          <a:stretch>
            <a:fillRect/>
          </a:stretch>
        </p:blipFill>
        <p:spPr bwMode="auto">
          <a:xfrm>
            <a:off x="2551642" y="2151427"/>
            <a:ext cx="564092" cy="635001"/>
          </a:xfrm>
          <a:prstGeom prst="rect">
            <a:avLst/>
          </a:prstGeom>
          <a:noFill/>
          <a:ln w="19050">
            <a:solidFill>
              <a:schemeClr val="tx1"/>
            </a:solidFill>
          </a:ln>
        </p:spPr>
      </p:pic>
      <p:sp>
        <p:nvSpPr>
          <p:cNvPr id="27666" name="Rectangle 3" descr="gridcell"/>
          <p:cNvSpPr>
            <a:spLocks noChangeArrowheads="1"/>
          </p:cNvSpPr>
          <p:nvPr/>
        </p:nvSpPr>
        <p:spPr bwMode="auto">
          <a:xfrm>
            <a:off x="2456452" y="838200"/>
            <a:ext cx="1152725" cy="966112"/>
          </a:xfrm>
          <a:prstGeom prst="rect">
            <a:avLst/>
          </a:prstGeom>
          <a:blipFill dpi="0" rotWithShape="0">
            <a:blip r:embed="rId15"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162" name="TextBox 161"/>
          <p:cNvSpPr txBox="1"/>
          <p:nvPr/>
        </p:nvSpPr>
        <p:spPr>
          <a:xfrm>
            <a:off x="2463797" y="2566313"/>
            <a:ext cx="500458"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TBD</a:t>
            </a:r>
          </a:p>
        </p:txBody>
      </p:sp>
      <p:sp>
        <p:nvSpPr>
          <p:cNvPr id="163" name="TextBox 162"/>
          <p:cNvSpPr txBox="1"/>
          <p:nvPr/>
        </p:nvSpPr>
        <p:spPr>
          <a:xfrm>
            <a:off x="2590796" y="2989648"/>
            <a:ext cx="441146"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MD</a:t>
            </a:r>
          </a:p>
        </p:txBody>
      </p:sp>
      <p:sp>
        <p:nvSpPr>
          <p:cNvPr id="164" name="TextBox 163"/>
          <p:cNvSpPr txBox="1"/>
          <p:nvPr/>
        </p:nvSpPr>
        <p:spPr>
          <a:xfrm>
            <a:off x="3344330" y="2744115"/>
            <a:ext cx="415498"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HD</a:t>
            </a:r>
          </a:p>
        </p:txBody>
      </p:sp>
      <p:grpSp>
        <p:nvGrpSpPr>
          <p:cNvPr id="115" name="Group 114"/>
          <p:cNvGrpSpPr/>
          <p:nvPr/>
        </p:nvGrpSpPr>
        <p:grpSpPr>
          <a:xfrm>
            <a:off x="1756567" y="3569067"/>
            <a:ext cx="1146219" cy="1491519"/>
            <a:chOff x="296215" y="4397172"/>
            <a:chExt cx="1606955" cy="1988319"/>
          </a:xfrm>
        </p:grpSpPr>
        <p:grpSp>
          <p:nvGrpSpPr>
            <p:cNvPr id="116" name="Group 10"/>
            <p:cNvGrpSpPr>
              <a:grpSpLocks noChangeAspect="1"/>
            </p:cNvGrpSpPr>
            <p:nvPr/>
          </p:nvGrpSpPr>
          <p:grpSpPr bwMode="auto">
            <a:xfrm>
              <a:off x="296215" y="4852618"/>
              <a:ext cx="813194" cy="1532873"/>
              <a:chOff x="3341" y="2285"/>
              <a:chExt cx="444" cy="584"/>
            </a:xfrm>
          </p:grpSpPr>
          <p:sp>
            <p:nvSpPr>
              <p:cNvPr id="138" name="Line 11"/>
              <p:cNvSpPr>
                <a:spLocks noChangeAspect="1" noChangeShapeType="1"/>
              </p:cNvSpPr>
              <p:nvPr/>
            </p:nvSpPr>
            <p:spPr bwMode="auto">
              <a:xfrm>
                <a:off x="3540" y="2712"/>
                <a:ext cx="0" cy="157"/>
              </a:xfrm>
              <a:prstGeom prst="line">
                <a:avLst/>
              </a:prstGeom>
              <a:noFill/>
              <a:ln w="25400">
                <a:solidFill>
                  <a:srgbClr val="663300"/>
                </a:solidFill>
                <a:round/>
                <a:headEnd type="none" w="sm" len="sm"/>
                <a:tailEnd type="none" w="sm" len="sm"/>
              </a:ln>
            </p:spPr>
            <p:txBody>
              <a:bodyPr wrap="none" anchor="ctr"/>
              <a:lstStyle/>
              <a:p>
                <a:pPr eaLnBrk="0" fontAlgn="base" hangingPunct="0">
                  <a:spcBef>
                    <a:spcPct val="0"/>
                  </a:spcBef>
                  <a:spcAft>
                    <a:spcPct val="0"/>
                  </a:spcAft>
                </a:pPr>
                <a:endParaRPr lang="en-US" sz="1000">
                  <a:solidFill>
                    <a:srgbClr val="000000"/>
                  </a:solidFill>
                  <a:latin typeface="Arial Rounded MT Bold" pitchFamily="34" charset="0"/>
                </a:endParaRPr>
              </a:p>
            </p:txBody>
          </p:sp>
          <p:sp>
            <p:nvSpPr>
              <p:cNvPr id="139" name="Freeform 12"/>
              <p:cNvSpPr>
                <a:spLocks noChangeAspect="1"/>
              </p:cNvSpPr>
              <p:nvPr/>
            </p:nvSpPr>
            <p:spPr bwMode="auto">
              <a:xfrm>
                <a:off x="3341" y="2285"/>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eaLnBrk="0" fontAlgn="base" hangingPunct="0">
                  <a:spcBef>
                    <a:spcPct val="0"/>
                  </a:spcBef>
                  <a:spcAft>
                    <a:spcPct val="0"/>
                  </a:spcAft>
                </a:pPr>
                <a:endParaRPr lang="en-US" sz="1000">
                  <a:solidFill>
                    <a:srgbClr val="000000"/>
                  </a:solidFill>
                  <a:latin typeface="Arial Rounded MT Bold" pitchFamily="34" charset="0"/>
                </a:endParaRPr>
              </a:p>
            </p:txBody>
          </p:sp>
        </p:grpSp>
        <p:grpSp>
          <p:nvGrpSpPr>
            <p:cNvPr id="118" name="Group 28"/>
            <p:cNvGrpSpPr>
              <a:grpSpLocks noChangeAspect="1"/>
            </p:cNvGrpSpPr>
            <p:nvPr/>
          </p:nvGrpSpPr>
          <p:grpSpPr bwMode="auto">
            <a:xfrm>
              <a:off x="828560" y="4480729"/>
              <a:ext cx="290653" cy="883227"/>
              <a:chOff x="3341" y="2314"/>
              <a:chExt cx="379" cy="555"/>
            </a:xfrm>
          </p:grpSpPr>
          <p:sp>
            <p:nvSpPr>
              <p:cNvPr id="132" name="Line 29"/>
              <p:cNvSpPr>
                <a:spLocks noChangeAspect="1" noChangeShapeType="1"/>
              </p:cNvSpPr>
              <p:nvPr/>
            </p:nvSpPr>
            <p:spPr bwMode="auto">
              <a:xfrm>
                <a:off x="3540" y="2725"/>
                <a:ext cx="0" cy="144"/>
              </a:xfrm>
              <a:prstGeom prst="line">
                <a:avLst/>
              </a:prstGeom>
              <a:noFill/>
              <a:ln w="25400">
                <a:solidFill>
                  <a:srgbClr val="663300"/>
                </a:solidFill>
                <a:round/>
                <a:headEnd type="none" w="sm" len="sm"/>
                <a:tailEnd type="none" w="sm" len="sm"/>
              </a:ln>
            </p:spPr>
            <p:txBody>
              <a:bodyPr wrap="none" anchor="ctr"/>
              <a:lstStyle/>
              <a:p>
                <a:pPr eaLnBrk="0" fontAlgn="base" hangingPunct="0">
                  <a:spcBef>
                    <a:spcPct val="0"/>
                  </a:spcBef>
                  <a:spcAft>
                    <a:spcPct val="0"/>
                  </a:spcAft>
                </a:pPr>
                <a:endParaRPr lang="en-US" sz="1000">
                  <a:solidFill>
                    <a:srgbClr val="000000"/>
                  </a:solidFill>
                  <a:latin typeface="Arial Rounded MT Bold" pitchFamily="34" charset="0"/>
                </a:endParaRPr>
              </a:p>
            </p:txBody>
          </p:sp>
          <p:sp>
            <p:nvSpPr>
              <p:cNvPr id="135" name="Freeform 30"/>
              <p:cNvSpPr>
                <a:spLocks noChangeAspect="1"/>
              </p:cNvSpPr>
              <p:nvPr/>
            </p:nvSpPr>
            <p:spPr bwMode="auto">
              <a:xfrm>
                <a:off x="3341" y="2314"/>
                <a:ext cx="379"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eaLnBrk="0" fontAlgn="base" hangingPunct="0">
                  <a:spcBef>
                    <a:spcPct val="0"/>
                  </a:spcBef>
                  <a:spcAft>
                    <a:spcPct val="0"/>
                  </a:spcAft>
                </a:pPr>
                <a:endParaRPr lang="en-US" sz="1000">
                  <a:solidFill>
                    <a:srgbClr val="000000"/>
                  </a:solidFill>
                  <a:latin typeface="Arial Rounded MT Bold" pitchFamily="34" charset="0"/>
                </a:endParaRPr>
              </a:p>
            </p:txBody>
          </p:sp>
        </p:grpSp>
        <p:grpSp>
          <p:nvGrpSpPr>
            <p:cNvPr id="119" name="Group 22"/>
            <p:cNvGrpSpPr>
              <a:grpSpLocks noChangeAspect="1"/>
            </p:cNvGrpSpPr>
            <p:nvPr/>
          </p:nvGrpSpPr>
          <p:grpSpPr bwMode="auto">
            <a:xfrm>
              <a:off x="1058059" y="4397172"/>
              <a:ext cx="409417" cy="1200082"/>
              <a:chOff x="3657" y="1317"/>
              <a:chExt cx="226" cy="401"/>
            </a:xfrm>
          </p:grpSpPr>
          <p:sp>
            <p:nvSpPr>
              <p:cNvPr id="124" name="Line 23"/>
              <p:cNvSpPr>
                <a:spLocks noChangeAspect="1" noChangeShapeType="1"/>
              </p:cNvSpPr>
              <p:nvPr/>
            </p:nvSpPr>
            <p:spPr bwMode="auto">
              <a:xfrm>
                <a:off x="3779" y="1610"/>
                <a:ext cx="0" cy="108"/>
              </a:xfrm>
              <a:prstGeom prst="line">
                <a:avLst/>
              </a:prstGeom>
              <a:noFill/>
              <a:ln w="25400">
                <a:solidFill>
                  <a:srgbClr val="663300"/>
                </a:solidFill>
                <a:round/>
                <a:headEnd type="none" w="sm" len="sm"/>
                <a:tailEnd type="none" w="sm" len="sm"/>
              </a:ln>
            </p:spPr>
            <p:txBody>
              <a:bodyPr wrap="none" anchor="ctr"/>
              <a:lstStyle/>
              <a:p>
                <a:pPr eaLnBrk="0" fontAlgn="base" hangingPunct="0">
                  <a:spcBef>
                    <a:spcPct val="0"/>
                  </a:spcBef>
                  <a:spcAft>
                    <a:spcPct val="0"/>
                  </a:spcAft>
                </a:pPr>
                <a:endParaRPr lang="en-US" sz="1000">
                  <a:solidFill>
                    <a:srgbClr val="000000"/>
                  </a:solidFill>
                  <a:latin typeface="Arial Rounded MT Bold" pitchFamily="34" charset="0"/>
                </a:endParaRPr>
              </a:p>
            </p:txBody>
          </p:sp>
          <p:sp>
            <p:nvSpPr>
              <p:cNvPr id="129" name="Freeform 24"/>
              <p:cNvSpPr>
                <a:spLocks noChangeAspect="1"/>
              </p:cNvSpPr>
              <p:nvPr/>
            </p:nvSpPr>
            <p:spPr bwMode="auto">
              <a:xfrm>
                <a:off x="3657" y="1317"/>
                <a:ext cx="226" cy="294"/>
              </a:xfrm>
              <a:custGeom>
                <a:avLst/>
                <a:gdLst>
                  <a:gd name="T0" fmla="*/ 171 w 301"/>
                  <a:gd name="T1" fmla="*/ 23 h 392"/>
                  <a:gd name="T2" fmla="*/ 158 w 301"/>
                  <a:gd name="T3" fmla="*/ 18 h 392"/>
                  <a:gd name="T4" fmla="*/ 137 w 301"/>
                  <a:gd name="T5" fmla="*/ 5 h 392"/>
                  <a:gd name="T6" fmla="*/ 126 w 301"/>
                  <a:gd name="T7" fmla="*/ 2 h 392"/>
                  <a:gd name="T8" fmla="*/ 114 w 301"/>
                  <a:gd name="T9" fmla="*/ 0 h 392"/>
                  <a:gd name="T10" fmla="*/ 102 w 301"/>
                  <a:gd name="T11" fmla="*/ 2 h 392"/>
                  <a:gd name="T12" fmla="*/ 97 w 301"/>
                  <a:gd name="T13" fmla="*/ 8 h 392"/>
                  <a:gd name="T14" fmla="*/ 86 w 301"/>
                  <a:gd name="T15" fmla="*/ 15 h 392"/>
                  <a:gd name="T16" fmla="*/ 74 w 301"/>
                  <a:gd name="T17" fmla="*/ 19 h 392"/>
                  <a:gd name="T18" fmla="*/ 68 w 301"/>
                  <a:gd name="T19" fmla="*/ 18 h 392"/>
                  <a:gd name="T20" fmla="*/ 58 w 301"/>
                  <a:gd name="T21" fmla="*/ 22 h 392"/>
                  <a:gd name="T22" fmla="*/ 47 w 301"/>
                  <a:gd name="T23" fmla="*/ 28 h 392"/>
                  <a:gd name="T24" fmla="*/ 37 w 301"/>
                  <a:gd name="T25" fmla="*/ 35 h 392"/>
                  <a:gd name="T26" fmla="*/ 38 w 301"/>
                  <a:gd name="T27" fmla="*/ 46 h 392"/>
                  <a:gd name="T28" fmla="*/ 34 w 301"/>
                  <a:gd name="T29" fmla="*/ 52 h 392"/>
                  <a:gd name="T30" fmla="*/ 29 w 301"/>
                  <a:gd name="T31" fmla="*/ 61 h 392"/>
                  <a:gd name="T32" fmla="*/ 26 w 301"/>
                  <a:gd name="T33" fmla="*/ 76 h 392"/>
                  <a:gd name="T34" fmla="*/ 18 w 301"/>
                  <a:gd name="T35" fmla="*/ 88 h 392"/>
                  <a:gd name="T36" fmla="*/ 10 w 301"/>
                  <a:gd name="T37" fmla="*/ 97 h 392"/>
                  <a:gd name="T38" fmla="*/ 4 w 301"/>
                  <a:gd name="T39" fmla="*/ 107 h 392"/>
                  <a:gd name="T40" fmla="*/ 2 w 301"/>
                  <a:gd name="T41" fmla="*/ 118 h 392"/>
                  <a:gd name="T42" fmla="*/ 2 w 301"/>
                  <a:gd name="T43" fmla="*/ 130 h 392"/>
                  <a:gd name="T44" fmla="*/ 5 w 301"/>
                  <a:gd name="T45" fmla="*/ 142 h 392"/>
                  <a:gd name="T46" fmla="*/ 8 w 301"/>
                  <a:gd name="T47" fmla="*/ 154 h 392"/>
                  <a:gd name="T48" fmla="*/ 8 w 301"/>
                  <a:gd name="T49" fmla="*/ 165 h 392"/>
                  <a:gd name="T50" fmla="*/ 4 w 301"/>
                  <a:gd name="T51" fmla="*/ 176 h 392"/>
                  <a:gd name="T52" fmla="*/ 0 w 301"/>
                  <a:gd name="T53" fmla="*/ 189 h 392"/>
                  <a:gd name="T54" fmla="*/ 6 w 301"/>
                  <a:gd name="T55" fmla="*/ 200 h 392"/>
                  <a:gd name="T56" fmla="*/ 13 w 301"/>
                  <a:gd name="T57" fmla="*/ 206 h 392"/>
                  <a:gd name="T58" fmla="*/ 16 w 301"/>
                  <a:gd name="T59" fmla="*/ 217 h 392"/>
                  <a:gd name="T60" fmla="*/ 14 w 301"/>
                  <a:gd name="T61" fmla="*/ 232 h 392"/>
                  <a:gd name="T62" fmla="*/ 26 w 301"/>
                  <a:gd name="T63" fmla="*/ 245 h 392"/>
                  <a:gd name="T64" fmla="*/ 36 w 301"/>
                  <a:gd name="T65" fmla="*/ 253 h 392"/>
                  <a:gd name="T66" fmla="*/ 47 w 301"/>
                  <a:gd name="T67" fmla="*/ 260 h 392"/>
                  <a:gd name="T68" fmla="*/ 59 w 301"/>
                  <a:gd name="T69" fmla="*/ 269 h 392"/>
                  <a:gd name="T70" fmla="*/ 72 w 301"/>
                  <a:gd name="T71" fmla="*/ 271 h 392"/>
                  <a:gd name="T72" fmla="*/ 83 w 301"/>
                  <a:gd name="T73" fmla="*/ 277 h 392"/>
                  <a:gd name="T74" fmla="*/ 87 w 301"/>
                  <a:gd name="T75" fmla="*/ 290 h 392"/>
                  <a:gd name="T76" fmla="*/ 104 w 301"/>
                  <a:gd name="T77" fmla="*/ 293 h 392"/>
                  <a:gd name="T78" fmla="*/ 126 w 301"/>
                  <a:gd name="T79" fmla="*/ 290 h 392"/>
                  <a:gd name="T80" fmla="*/ 146 w 301"/>
                  <a:gd name="T81" fmla="*/ 286 h 392"/>
                  <a:gd name="T82" fmla="*/ 152 w 301"/>
                  <a:gd name="T83" fmla="*/ 290 h 392"/>
                  <a:gd name="T84" fmla="*/ 158 w 301"/>
                  <a:gd name="T85" fmla="*/ 280 h 392"/>
                  <a:gd name="T86" fmla="*/ 170 w 301"/>
                  <a:gd name="T87" fmla="*/ 270 h 392"/>
                  <a:gd name="T88" fmla="*/ 188 w 301"/>
                  <a:gd name="T89" fmla="*/ 264 h 392"/>
                  <a:gd name="T90" fmla="*/ 198 w 301"/>
                  <a:gd name="T91" fmla="*/ 242 h 392"/>
                  <a:gd name="T92" fmla="*/ 206 w 301"/>
                  <a:gd name="T93" fmla="*/ 220 h 392"/>
                  <a:gd name="T94" fmla="*/ 212 w 301"/>
                  <a:gd name="T95" fmla="*/ 203 h 392"/>
                  <a:gd name="T96" fmla="*/ 212 w 301"/>
                  <a:gd name="T97" fmla="*/ 194 h 392"/>
                  <a:gd name="T98" fmla="*/ 218 w 301"/>
                  <a:gd name="T99" fmla="*/ 181 h 392"/>
                  <a:gd name="T100" fmla="*/ 224 w 301"/>
                  <a:gd name="T101" fmla="*/ 165 h 392"/>
                  <a:gd name="T102" fmla="*/ 224 w 301"/>
                  <a:gd name="T103" fmla="*/ 148 h 392"/>
                  <a:gd name="T104" fmla="*/ 224 w 301"/>
                  <a:gd name="T105" fmla="*/ 113 h 392"/>
                  <a:gd name="T106" fmla="*/ 218 w 301"/>
                  <a:gd name="T107" fmla="*/ 96 h 392"/>
                  <a:gd name="T108" fmla="*/ 210 w 301"/>
                  <a:gd name="T109" fmla="*/ 91 h 392"/>
                  <a:gd name="T110" fmla="*/ 209 w 301"/>
                  <a:gd name="T111" fmla="*/ 86 h 392"/>
                  <a:gd name="T112" fmla="*/ 204 w 301"/>
                  <a:gd name="T113" fmla="*/ 74 h 392"/>
                  <a:gd name="T114" fmla="*/ 200 w 301"/>
                  <a:gd name="T115" fmla="*/ 62 h 392"/>
                  <a:gd name="T116" fmla="*/ 198 w 301"/>
                  <a:gd name="T117" fmla="*/ 50 h 392"/>
                  <a:gd name="T118" fmla="*/ 189 w 301"/>
                  <a:gd name="T119" fmla="*/ 50 h 392"/>
                  <a:gd name="T120" fmla="*/ 183 w 301"/>
                  <a:gd name="T121" fmla="*/ 40 h 392"/>
                  <a:gd name="T122" fmla="*/ 181 w 301"/>
                  <a:gd name="T123" fmla="*/ 27 h 392"/>
                  <a:gd name="T124" fmla="*/ 177 w 301"/>
                  <a:gd name="T125" fmla="*/ 20 h 3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1"/>
                  <a:gd name="T190" fmla="*/ 0 h 392"/>
                  <a:gd name="T191" fmla="*/ 301 w 301"/>
                  <a:gd name="T192" fmla="*/ 392 h 3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1" h="392">
                    <a:moveTo>
                      <a:pt x="235" y="27"/>
                    </a:moveTo>
                    <a:lnTo>
                      <a:pt x="233" y="28"/>
                    </a:lnTo>
                    <a:lnTo>
                      <a:pt x="231" y="29"/>
                    </a:lnTo>
                    <a:lnTo>
                      <a:pt x="229" y="30"/>
                    </a:lnTo>
                    <a:lnTo>
                      <a:pt x="228" y="31"/>
                    </a:lnTo>
                    <a:lnTo>
                      <a:pt x="225" y="31"/>
                    </a:lnTo>
                    <a:lnTo>
                      <a:pt x="223" y="31"/>
                    </a:lnTo>
                    <a:lnTo>
                      <a:pt x="221" y="30"/>
                    </a:lnTo>
                    <a:lnTo>
                      <a:pt x="216" y="27"/>
                    </a:lnTo>
                    <a:lnTo>
                      <a:pt x="210" y="24"/>
                    </a:lnTo>
                    <a:lnTo>
                      <a:pt x="205" y="21"/>
                    </a:lnTo>
                    <a:lnTo>
                      <a:pt x="199" y="17"/>
                    </a:lnTo>
                    <a:lnTo>
                      <a:pt x="193" y="13"/>
                    </a:lnTo>
                    <a:lnTo>
                      <a:pt x="188" y="10"/>
                    </a:lnTo>
                    <a:lnTo>
                      <a:pt x="182" y="7"/>
                    </a:lnTo>
                    <a:lnTo>
                      <a:pt x="179" y="6"/>
                    </a:lnTo>
                    <a:lnTo>
                      <a:pt x="177" y="5"/>
                    </a:lnTo>
                    <a:lnTo>
                      <a:pt x="174" y="4"/>
                    </a:lnTo>
                    <a:lnTo>
                      <a:pt x="171" y="3"/>
                    </a:lnTo>
                    <a:lnTo>
                      <a:pt x="168" y="2"/>
                    </a:lnTo>
                    <a:lnTo>
                      <a:pt x="165" y="2"/>
                    </a:lnTo>
                    <a:lnTo>
                      <a:pt x="162" y="1"/>
                    </a:lnTo>
                    <a:lnTo>
                      <a:pt x="159" y="1"/>
                    </a:lnTo>
                    <a:lnTo>
                      <a:pt x="155" y="0"/>
                    </a:lnTo>
                    <a:lnTo>
                      <a:pt x="152" y="0"/>
                    </a:lnTo>
                    <a:lnTo>
                      <a:pt x="148" y="0"/>
                    </a:lnTo>
                    <a:lnTo>
                      <a:pt x="145" y="0"/>
                    </a:lnTo>
                    <a:lnTo>
                      <a:pt x="141" y="0"/>
                    </a:lnTo>
                    <a:lnTo>
                      <a:pt x="138" y="1"/>
                    </a:lnTo>
                    <a:lnTo>
                      <a:pt x="136" y="2"/>
                    </a:lnTo>
                    <a:lnTo>
                      <a:pt x="135" y="4"/>
                    </a:lnTo>
                    <a:lnTo>
                      <a:pt x="133" y="6"/>
                    </a:lnTo>
                    <a:lnTo>
                      <a:pt x="132" y="7"/>
                    </a:lnTo>
                    <a:lnTo>
                      <a:pt x="130" y="10"/>
                    </a:lnTo>
                    <a:lnTo>
                      <a:pt x="129" y="11"/>
                    </a:lnTo>
                    <a:lnTo>
                      <a:pt x="127" y="13"/>
                    </a:lnTo>
                    <a:lnTo>
                      <a:pt x="124" y="15"/>
                    </a:lnTo>
                    <a:lnTo>
                      <a:pt x="120" y="17"/>
                    </a:lnTo>
                    <a:lnTo>
                      <a:pt x="117" y="18"/>
                    </a:lnTo>
                    <a:lnTo>
                      <a:pt x="114" y="20"/>
                    </a:lnTo>
                    <a:lnTo>
                      <a:pt x="110" y="22"/>
                    </a:lnTo>
                    <a:lnTo>
                      <a:pt x="106" y="23"/>
                    </a:lnTo>
                    <a:lnTo>
                      <a:pt x="103" y="24"/>
                    </a:lnTo>
                    <a:lnTo>
                      <a:pt x="101" y="25"/>
                    </a:lnTo>
                    <a:lnTo>
                      <a:pt x="99" y="25"/>
                    </a:lnTo>
                    <a:lnTo>
                      <a:pt x="97" y="24"/>
                    </a:lnTo>
                    <a:lnTo>
                      <a:pt x="95" y="24"/>
                    </a:lnTo>
                    <a:lnTo>
                      <a:pt x="93" y="24"/>
                    </a:lnTo>
                    <a:lnTo>
                      <a:pt x="91" y="24"/>
                    </a:lnTo>
                    <a:lnTo>
                      <a:pt x="90" y="24"/>
                    </a:lnTo>
                    <a:lnTo>
                      <a:pt x="87" y="25"/>
                    </a:lnTo>
                    <a:lnTo>
                      <a:pt x="84" y="26"/>
                    </a:lnTo>
                    <a:lnTo>
                      <a:pt x="82" y="27"/>
                    </a:lnTo>
                    <a:lnTo>
                      <a:pt x="79" y="29"/>
                    </a:lnTo>
                    <a:lnTo>
                      <a:pt x="77" y="30"/>
                    </a:lnTo>
                    <a:lnTo>
                      <a:pt x="75" y="32"/>
                    </a:lnTo>
                    <a:lnTo>
                      <a:pt x="72" y="33"/>
                    </a:lnTo>
                    <a:lnTo>
                      <a:pt x="69" y="34"/>
                    </a:lnTo>
                    <a:lnTo>
                      <a:pt x="65" y="35"/>
                    </a:lnTo>
                    <a:lnTo>
                      <a:pt x="62" y="37"/>
                    </a:lnTo>
                    <a:lnTo>
                      <a:pt x="58" y="38"/>
                    </a:lnTo>
                    <a:lnTo>
                      <a:pt x="55" y="39"/>
                    </a:lnTo>
                    <a:lnTo>
                      <a:pt x="52" y="42"/>
                    </a:lnTo>
                    <a:lnTo>
                      <a:pt x="50" y="44"/>
                    </a:lnTo>
                    <a:lnTo>
                      <a:pt x="49" y="47"/>
                    </a:lnTo>
                    <a:lnTo>
                      <a:pt x="49" y="50"/>
                    </a:lnTo>
                    <a:lnTo>
                      <a:pt x="49" y="52"/>
                    </a:lnTo>
                    <a:lnTo>
                      <a:pt x="50" y="55"/>
                    </a:lnTo>
                    <a:lnTo>
                      <a:pt x="50" y="59"/>
                    </a:lnTo>
                    <a:lnTo>
                      <a:pt x="50" y="62"/>
                    </a:lnTo>
                    <a:lnTo>
                      <a:pt x="50" y="65"/>
                    </a:lnTo>
                    <a:lnTo>
                      <a:pt x="49" y="66"/>
                    </a:lnTo>
                    <a:lnTo>
                      <a:pt x="48" y="67"/>
                    </a:lnTo>
                    <a:lnTo>
                      <a:pt x="47" y="68"/>
                    </a:lnTo>
                    <a:lnTo>
                      <a:pt x="45" y="69"/>
                    </a:lnTo>
                    <a:lnTo>
                      <a:pt x="44" y="70"/>
                    </a:lnTo>
                    <a:lnTo>
                      <a:pt x="42" y="72"/>
                    </a:lnTo>
                    <a:lnTo>
                      <a:pt x="41" y="73"/>
                    </a:lnTo>
                    <a:lnTo>
                      <a:pt x="40" y="77"/>
                    </a:lnTo>
                    <a:lnTo>
                      <a:pt x="39" y="81"/>
                    </a:lnTo>
                    <a:lnTo>
                      <a:pt x="38" y="85"/>
                    </a:lnTo>
                    <a:lnTo>
                      <a:pt x="38" y="90"/>
                    </a:lnTo>
                    <a:lnTo>
                      <a:pt x="37" y="94"/>
                    </a:lnTo>
                    <a:lnTo>
                      <a:pt x="36" y="98"/>
                    </a:lnTo>
                    <a:lnTo>
                      <a:pt x="35" y="102"/>
                    </a:lnTo>
                    <a:lnTo>
                      <a:pt x="33" y="105"/>
                    </a:lnTo>
                    <a:lnTo>
                      <a:pt x="31" y="108"/>
                    </a:lnTo>
                    <a:lnTo>
                      <a:pt x="29" y="111"/>
                    </a:lnTo>
                    <a:lnTo>
                      <a:pt x="26" y="114"/>
                    </a:lnTo>
                    <a:lnTo>
                      <a:pt x="24" y="117"/>
                    </a:lnTo>
                    <a:lnTo>
                      <a:pt x="21" y="119"/>
                    </a:lnTo>
                    <a:lnTo>
                      <a:pt x="19" y="122"/>
                    </a:lnTo>
                    <a:lnTo>
                      <a:pt x="17" y="125"/>
                    </a:lnTo>
                    <a:lnTo>
                      <a:pt x="15" y="127"/>
                    </a:lnTo>
                    <a:lnTo>
                      <a:pt x="13" y="129"/>
                    </a:lnTo>
                    <a:lnTo>
                      <a:pt x="11" y="131"/>
                    </a:lnTo>
                    <a:lnTo>
                      <a:pt x="9" y="134"/>
                    </a:lnTo>
                    <a:lnTo>
                      <a:pt x="8" y="136"/>
                    </a:lnTo>
                    <a:lnTo>
                      <a:pt x="6" y="139"/>
                    </a:lnTo>
                    <a:lnTo>
                      <a:pt x="5" y="142"/>
                    </a:lnTo>
                    <a:lnTo>
                      <a:pt x="4" y="145"/>
                    </a:lnTo>
                    <a:lnTo>
                      <a:pt x="3" y="147"/>
                    </a:lnTo>
                    <a:lnTo>
                      <a:pt x="3" y="151"/>
                    </a:lnTo>
                    <a:lnTo>
                      <a:pt x="2" y="153"/>
                    </a:lnTo>
                    <a:lnTo>
                      <a:pt x="2" y="157"/>
                    </a:lnTo>
                    <a:lnTo>
                      <a:pt x="1" y="159"/>
                    </a:lnTo>
                    <a:lnTo>
                      <a:pt x="1" y="163"/>
                    </a:lnTo>
                    <a:lnTo>
                      <a:pt x="1" y="166"/>
                    </a:lnTo>
                    <a:lnTo>
                      <a:pt x="2" y="169"/>
                    </a:lnTo>
                    <a:lnTo>
                      <a:pt x="2" y="173"/>
                    </a:lnTo>
                    <a:lnTo>
                      <a:pt x="3" y="176"/>
                    </a:lnTo>
                    <a:lnTo>
                      <a:pt x="3" y="179"/>
                    </a:lnTo>
                    <a:lnTo>
                      <a:pt x="4" y="183"/>
                    </a:lnTo>
                    <a:lnTo>
                      <a:pt x="4" y="186"/>
                    </a:lnTo>
                    <a:lnTo>
                      <a:pt x="6" y="189"/>
                    </a:lnTo>
                    <a:lnTo>
                      <a:pt x="7" y="192"/>
                    </a:lnTo>
                    <a:lnTo>
                      <a:pt x="8" y="196"/>
                    </a:lnTo>
                    <a:lnTo>
                      <a:pt x="9" y="199"/>
                    </a:lnTo>
                    <a:lnTo>
                      <a:pt x="10" y="202"/>
                    </a:lnTo>
                    <a:lnTo>
                      <a:pt x="11" y="206"/>
                    </a:lnTo>
                    <a:lnTo>
                      <a:pt x="11" y="208"/>
                    </a:lnTo>
                    <a:lnTo>
                      <a:pt x="11" y="211"/>
                    </a:lnTo>
                    <a:lnTo>
                      <a:pt x="11" y="214"/>
                    </a:lnTo>
                    <a:lnTo>
                      <a:pt x="11" y="217"/>
                    </a:lnTo>
                    <a:lnTo>
                      <a:pt x="11" y="220"/>
                    </a:lnTo>
                    <a:lnTo>
                      <a:pt x="11" y="223"/>
                    </a:lnTo>
                    <a:lnTo>
                      <a:pt x="11" y="226"/>
                    </a:lnTo>
                    <a:lnTo>
                      <a:pt x="9" y="229"/>
                    </a:lnTo>
                    <a:lnTo>
                      <a:pt x="7" y="232"/>
                    </a:lnTo>
                    <a:lnTo>
                      <a:pt x="5" y="235"/>
                    </a:lnTo>
                    <a:lnTo>
                      <a:pt x="3" y="239"/>
                    </a:lnTo>
                    <a:lnTo>
                      <a:pt x="1" y="242"/>
                    </a:lnTo>
                    <a:lnTo>
                      <a:pt x="0" y="245"/>
                    </a:lnTo>
                    <a:lnTo>
                      <a:pt x="0" y="249"/>
                    </a:lnTo>
                    <a:lnTo>
                      <a:pt x="0" y="252"/>
                    </a:lnTo>
                    <a:lnTo>
                      <a:pt x="1" y="255"/>
                    </a:lnTo>
                    <a:lnTo>
                      <a:pt x="2" y="258"/>
                    </a:lnTo>
                    <a:lnTo>
                      <a:pt x="4" y="261"/>
                    </a:lnTo>
                    <a:lnTo>
                      <a:pt x="6" y="264"/>
                    </a:lnTo>
                    <a:lnTo>
                      <a:pt x="8" y="266"/>
                    </a:lnTo>
                    <a:lnTo>
                      <a:pt x="11" y="269"/>
                    </a:lnTo>
                    <a:lnTo>
                      <a:pt x="12" y="271"/>
                    </a:lnTo>
                    <a:lnTo>
                      <a:pt x="14" y="272"/>
                    </a:lnTo>
                    <a:lnTo>
                      <a:pt x="16" y="273"/>
                    </a:lnTo>
                    <a:lnTo>
                      <a:pt x="17" y="275"/>
                    </a:lnTo>
                    <a:lnTo>
                      <a:pt x="19" y="276"/>
                    </a:lnTo>
                    <a:lnTo>
                      <a:pt x="21" y="278"/>
                    </a:lnTo>
                    <a:lnTo>
                      <a:pt x="21" y="280"/>
                    </a:lnTo>
                    <a:lnTo>
                      <a:pt x="22" y="284"/>
                    </a:lnTo>
                    <a:lnTo>
                      <a:pt x="21" y="289"/>
                    </a:lnTo>
                    <a:lnTo>
                      <a:pt x="20" y="293"/>
                    </a:lnTo>
                    <a:lnTo>
                      <a:pt x="19" y="297"/>
                    </a:lnTo>
                    <a:lnTo>
                      <a:pt x="19" y="301"/>
                    </a:lnTo>
                    <a:lnTo>
                      <a:pt x="18" y="305"/>
                    </a:lnTo>
                    <a:lnTo>
                      <a:pt x="19" y="309"/>
                    </a:lnTo>
                    <a:lnTo>
                      <a:pt x="21" y="314"/>
                    </a:lnTo>
                    <a:lnTo>
                      <a:pt x="24" y="317"/>
                    </a:lnTo>
                    <a:lnTo>
                      <a:pt x="27" y="321"/>
                    </a:lnTo>
                    <a:lnTo>
                      <a:pt x="30" y="324"/>
                    </a:lnTo>
                    <a:lnTo>
                      <a:pt x="34" y="326"/>
                    </a:lnTo>
                    <a:lnTo>
                      <a:pt x="38" y="329"/>
                    </a:lnTo>
                    <a:lnTo>
                      <a:pt x="41" y="332"/>
                    </a:lnTo>
                    <a:lnTo>
                      <a:pt x="44" y="334"/>
                    </a:lnTo>
                    <a:lnTo>
                      <a:pt x="46" y="336"/>
                    </a:lnTo>
                    <a:lnTo>
                      <a:pt x="48" y="337"/>
                    </a:lnTo>
                    <a:lnTo>
                      <a:pt x="51" y="339"/>
                    </a:lnTo>
                    <a:lnTo>
                      <a:pt x="54" y="340"/>
                    </a:lnTo>
                    <a:lnTo>
                      <a:pt x="56" y="342"/>
                    </a:lnTo>
                    <a:lnTo>
                      <a:pt x="59" y="344"/>
                    </a:lnTo>
                    <a:lnTo>
                      <a:pt x="62" y="346"/>
                    </a:lnTo>
                    <a:lnTo>
                      <a:pt x="65" y="349"/>
                    </a:lnTo>
                    <a:lnTo>
                      <a:pt x="68" y="352"/>
                    </a:lnTo>
                    <a:lnTo>
                      <a:pt x="71" y="354"/>
                    </a:lnTo>
                    <a:lnTo>
                      <a:pt x="74" y="357"/>
                    </a:lnTo>
                    <a:lnTo>
                      <a:pt x="78" y="359"/>
                    </a:lnTo>
                    <a:lnTo>
                      <a:pt x="81" y="361"/>
                    </a:lnTo>
                    <a:lnTo>
                      <a:pt x="84" y="362"/>
                    </a:lnTo>
                    <a:lnTo>
                      <a:pt x="88" y="362"/>
                    </a:lnTo>
                    <a:lnTo>
                      <a:pt x="92" y="362"/>
                    </a:lnTo>
                    <a:lnTo>
                      <a:pt x="96" y="361"/>
                    </a:lnTo>
                    <a:lnTo>
                      <a:pt x="100" y="361"/>
                    </a:lnTo>
                    <a:lnTo>
                      <a:pt x="104" y="362"/>
                    </a:lnTo>
                    <a:lnTo>
                      <a:pt x="107" y="364"/>
                    </a:lnTo>
                    <a:lnTo>
                      <a:pt x="109" y="366"/>
                    </a:lnTo>
                    <a:lnTo>
                      <a:pt x="110" y="369"/>
                    </a:lnTo>
                    <a:lnTo>
                      <a:pt x="111" y="374"/>
                    </a:lnTo>
                    <a:lnTo>
                      <a:pt x="112" y="378"/>
                    </a:lnTo>
                    <a:lnTo>
                      <a:pt x="113" y="381"/>
                    </a:lnTo>
                    <a:lnTo>
                      <a:pt x="114" y="385"/>
                    </a:lnTo>
                    <a:lnTo>
                      <a:pt x="116" y="387"/>
                    </a:lnTo>
                    <a:lnTo>
                      <a:pt x="120" y="389"/>
                    </a:lnTo>
                    <a:lnTo>
                      <a:pt x="125" y="390"/>
                    </a:lnTo>
                    <a:lnTo>
                      <a:pt x="130" y="391"/>
                    </a:lnTo>
                    <a:lnTo>
                      <a:pt x="135" y="391"/>
                    </a:lnTo>
                    <a:lnTo>
                      <a:pt x="139" y="390"/>
                    </a:lnTo>
                    <a:lnTo>
                      <a:pt x="144" y="390"/>
                    </a:lnTo>
                    <a:lnTo>
                      <a:pt x="149" y="390"/>
                    </a:lnTo>
                    <a:lnTo>
                      <a:pt x="155" y="389"/>
                    </a:lnTo>
                    <a:lnTo>
                      <a:pt x="162" y="388"/>
                    </a:lnTo>
                    <a:lnTo>
                      <a:pt x="168" y="386"/>
                    </a:lnTo>
                    <a:lnTo>
                      <a:pt x="174" y="385"/>
                    </a:lnTo>
                    <a:lnTo>
                      <a:pt x="180" y="383"/>
                    </a:lnTo>
                    <a:lnTo>
                      <a:pt x="187" y="382"/>
                    </a:lnTo>
                    <a:lnTo>
                      <a:pt x="193" y="381"/>
                    </a:lnTo>
                    <a:lnTo>
                      <a:pt x="195" y="381"/>
                    </a:lnTo>
                    <a:lnTo>
                      <a:pt x="196" y="383"/>
                    </a:lnTo>
                    <a:lnTo>
                      <a:pt x="198" y="384"/>
                    </a:lnTo>
                    <a:lnTo>
                      <a:pt x="200" y="385"/>
                    </a:lnTo>
                    <a:lnTo>
                      <a:pt x="201" y="387"/>
                    </a:lnTo>
                    <a:lnTo>
                      <a:pt x="202" y="387"/>
                    </a:lnTo>
                    <a:lnTo>
                      <a:pt x="204" y="387"/>
                    </a:lnTo>
                    <a:lnTo>
                      <a:pt x="207" y="384"/>
                    </a:lnTo>
                    <a:lnTo>
                      <a:pt x="208" y="381"/>
                    </a:lnTo>
                    <a:lnTo>
                      <a:pt x="210" y="377"/>
                    </a:lnTo>
                    <a:lnTo>
                      <a:pt x="211" y="373"/>
                    </a:lnTo>
                    <a:lnTo>
                      <a:pt x="213" y="370"/>
                    </a:lnTo>
                    <a:lnTo>
                      <a:pt x="215" y="366"/>
                    </a:lnTo>
                    <a:lnTo>
                      <a:pt x="217" y="364"/>
                    </a:lnTo>
                    <a:lnTo>
                      <a:pt x="222" y="361"/>
                    </a:lnTo>
                    <a:lnTo>
                      <a:pt x="226" y="360"/>
                    </a:lnTo>
                    <a:lnTo>
                      <a:pt x="232" y="359"/>
                    </a:lnTo>
                    <a:lnTo>
                      <a:pt x="237" y="358"/>
                    </a:lnTo>
                    <a:lnTo>
                      <a:pt x="241" y="357"/>
                    </a:lnTo>
                    <a:lnTo>
                      <a:pt x="246" y="356"/>
                    </a:lnTo>
                    <a:lnTo>
                      <a:pt x="250" y="352"/>
                    </a:lnTo>
                    <a:lnTo>
                      <a:pt x="254" y="347"/>
                    </a:lnTo>
                    <a:lnTo>
                      <a:pt x="257" y="342"/>
                    </a:lnTo>
                    <a:lnTo>
                      <a:pt x="259" y="336"/>
                    </a:lnTo>
                    <a:lnTo>
                      <a:pt x="262" y="329"/>
                    </a:lnTo>
                    <a:lnTo>
                      <a:pt x="264" y="322"/>
                    </a:lnTo>
                    <a:lnTo>
                      <a:pt x="265" y="315"/>
                    </a:lnTo>
                    <a:lnTo>
                      <a:pt x="268" y="309"/>
                    </a:lnTo>
                    <a:lnTo>
                      <a:pt x="270" y="304"/>
                    </a:lnTo>
                    <a:lnTo>
                      <a:pt x="272" y="298"/>
                    </a:lnTo>
                    <a:lnTo>
                      <a:pt x="275" y="293"/>
                    </a:lnTo>
                    <a:lnTo>
                      <a:pt x="277" y="288"/>
                    </a:lnTo>
                    <a:lnTo>
                      <a:pt x="279" y="283"/>
                    </a:lnTo>
                    <a:lnTo>
                      <a:pt x="282" y="277"/>
                    </a:lnTo>
                    <a:lnTo>
                      <a:pt x="283" y="272"/>
                    </a:lnTo>
                    <a:lnTo>
                      <a:pt x="283" y="270"/>
                    </a:lnTo>
                    <a:lnTo>
                      <a:pt x="283" y="268"/>
                    </a:lnTo>
                    <a:lnTo>
                      <a:pt x="283" y="266"/>
                    </a:lnTo>
                    <a:lnTo>
                      <a:pt x="283" y="263"/>
                    </a:lnTo>
                    <a:lnTo>
                      <a:pt x="283" y="261"/>
                    </a:lnTo>
                    <a:lnTo>
                      <a:pt x="283" y="259"/>
                    </a:lnTo>
                    <a:lnTo>
                      <a:pt x="283" y="257"/>
                    </a:lnTo>
                    <a:lnTo>
                      <a:pt x="285" y="253"/>
                    </a:lnTo>
                    <a:lnTo>
                      <a:pt x="287" y="249"/>
                    </a:lnTo>
                    <a:lnTo>
                      <a:pt x="289" y="245"/>
                    </a:lnTo>
                    <a:lnTo>
                      <a:pt x="291" y="241"/>
                    </a:lnTo>
                    <a:lnTo>
                      <a:pt x="293" y="237"/>
                    </a:lnTo>
                    <a:lnTo>
                      <a:pt x="295" y="233"/>
                    </a:lnTo>
                    <a:lnTo>
                      <a:pt x="296" y="228"/>
                    </a:lnTo>
                    <a:lnTo>
                      <a:pt x="298" y="224"/>
                    </a:lnTo>
                    <a:lnTo>
                      <a:pt x="298" y="220"/>
                    </a:lnTo>
                    <a:lnTo>
                      <a:pt x="298" y="215"/>
                    </a:lnTo>
                    <a:lnTo>
                      <a:pt x="299" y="211"/>
                    </a:lnTo>
                    <a:lnTo>
                      <a:pt x="299" y="206"/>
                    </a:lnTo>
                    <a:lnTo>
                      <a:pt x="299" y="201"/>
                    </a:lnTo>
                    <a:lnTo>
                      <a:pt x="299" y="197"/>
                    </a:lnTo>
                    <a:lnTo>
                      <a:pt x="299" y="188"/>
                    </a:lnTo>
                    <a:lnTo>
                      <a:pt x="299" y="179"/>
                    </a:lnTo>
                    <a:lnTo>
                      <a:pt x="299" y="169"/>
                    </a:lnTo>
                    <a:lnTo>
                      <a:pt x="300" y="160"/>
                    </a:lnTo>
                    <a:lnTo>
                      <a:pt x="299" y="151"/>
                    </a:lnTo>
                    <a:lnTo>
                      <a:pt x="298" y="142"/>
                    </a:lnTo>
                    <a:lnTo>
                      <a:pt x="296" y="134"/>
                    </a:lnTo>
                    <a:lnTo>
                      <a:pt x="295" y="131"/>
                    </a:lnTo>
                    <a:lnTo>
                      <a:pt x="293" y="129"/>
                    </a:lnTo>
                    <a:lnTo>
                      <a:pt x="291" y="128"/>
                    </a:lnTo>
                    <a:lnTo>
                      <a:pt x="288" y="126"/>
                    </a:lnTo>
                    <a:lnTo>
                      <a:pt x="286" y="125"/>
                    </a:lnTo>
                    <a:lnTo>
                      <a:pt x="283" y="124"/>
                    </a:lnTo>
                    <a:lnTo>
                      <a:pt x="281" y="122"/>
                    </a:lnTo>
                    <a:lnTo>
                      <a:pt x="280" y="121"/>
                    </a:lnTo>
                    <a:lnTo>
                      <a:pt x="280" y="120"/>
                    </a:lnTo>
                    <a:lnTo>
                      <a:pt x="280" y="119"/>
                    </a:lnTo>
                    <a:lnTo>
                      <a:pt x="280" y="117"/>
                    </a:lnTo>
                    <a:lnTo>
                      <a:pt x="280" y="116"/>
                    </a:lnTo>
                    <a:lnTo>
                      <a:pt x="279" y="115"/>
                    </a:lnTo>
                    <a:lnTo>
                      <a:pt x="279" y="113"/>
                    </a:lnTo>
                    <a:lnTo>
                      <a:pt x="277" y="110"/>
                    </a:lnTo>
                    <a:lnTo>
                      <a:pt x="276" y="106"/>
                    </a:lnTo>
                    <a:lnTo>
                      <a:pt x="274" y="102"/>
                    </a:lnTo>
                    <a:lnTo>
                      <a:pt x="272" y="99"/>
                    </a:lnTo>
                    <a:lnTo>
                      <a:pt x="271" y="95"/>
                    </a:lnTo>
                    <a:lnTo>
                      <a:pt x="269" y="91"/>
                    </a:lnTo>
                    <a:lnTo>
                      <a:pt x="268" y="88"/>
                    </a:lnTo>
                    <a:lnTo>
                      <a:pt x="267" y="85"/>
                    </a:lnTo>
                    <a:lnTo>
                      <a:pt x="267" y="82"/>
                    </a:lnTo>
                    <a:lnTo>
                      <a:pt x="267" y="78"/>
                    </a:lnTo>
                    <a:lnTo>
                      <a:pt x="266" y="75"/>
                    </a:lnTo>
                    <a:lnTo>
                      <a:pt x="266" y="72"/>
                    </a:lnTo>
                    <a:lnTo>
                      <a:pt x="265" y="70"/>
                    </a:lnTo>
                    <a:lnTo>
                      <a:pt x="264" y="67"/>
                    </a:lnTo>
                    <a:lnTo>
                      <a:pt x="262" y="66"/>
                    </a:lnTo>
                    <a:lnTo>
                      <a:pt x="259" y="66"/>
                    </a:lnTo>
                    <a:lnTo>
                      <a:pt x="257" y="66"/>
                    </a:lnTo>
                    <a:lnTo>
                      <a:pt x="254" y="66"/>
                    </a:lnTo>
                    <a:lnTo>
                      <a:pt x="252" y="66"/>
                    </a:lnTo>
                    <a:lnTo>
                      <a:pt x="250" y="66"/>
                    </a:lnTo>
                    <a:lnTo>
                      <a:pt x="248" y="65"/>
                    </a:lnTo>
                    <a:lnTo>
                      <a:pt x="246" y="61"/>
                    </a:lnTo>
                    <a:lnTo>
                      <a:pt x="245" y="58"/>
                    </a:lnTo>
                    <a:lnTo>
                      <a:pt x="244" y="54"/>
                    </a:lnTo>
                    <a:lnTo>
                      <a:pt x="244" y="50"/>
                    </a:lnTo>
                    <a:lnTo>
                      <a:pt x="243" y="46"/>
                    </a:lnTo>
                    <a:lnTo>
                      <a:pt x="242" y="42"/>
                    </a:lnTo>
                    <a:lnTo>
                      <a:pt x="241" y="39"/>
                    </a:lnTo>
                    <a:lnTo>
                      <a:pt x="241" y="36"/>
                    </a:lnTo>
                    <a:lnTo>
                      <a:pt x="240" y="34"/>
                    </a:lnTo>
                    <a:lnTo>
                      <a:pt x="239" y="31"/>
                    </a:lnTo>
                    <a:lnTo>
                      <a:pt x="238" y="29"/>
                    </a:lnTo>
                    <a:lnTo>
                      <a:pt x="237" y="27"/>
                    </a:lnTo>
                    <a:lnTo>
                      <a:pt x="236" y="27"/>
                    </a:lnTo>
                    <a:lnTo>
                      <a:pt x="235" y="27"/>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eaLnBrk="0" fontAlgn="base" hangingPunct="0">
                  <a:spcBef>
                    <a:spcPct val="0"/>
                  </a:spcBef>
                  <a:spcAft>
                    <a:spcPct val="0"/>
                  </a:spcAft>
                </a:pPr>
                <a:endParaRPr lang="en-US" sz="1000">
                  <a:solidFill>
                    <a:srgbClr val="000000"/>
                  </a:solidFill>
                  <a:latin typeface="Arial Rounded MT Bold" pitchFamily="34" charset="0"/>
                </a:endParaRPr>
              </a:p>
            </p:txBody>
          </p:sp>
        </p:grpSp>
        <p:grpSp>
          <p:nvGrpSpPr>
            <p:cNvPr id="120" name="Group 10"/>
            <p:cNvGrpSpPr>
              <a:grpSpLocks noChangeAspect="1"/>
            </p:cNvGrpSpPr>
            <p:nvPr/>
          </p:nvGrpSpPr>
          <p:grpSpPr bwMode="auto">
            <a:xfrm>
              <a:off x="1113636" y="4774190"/>
              <a:ext cx="789534" cy="1488274"/>
              <a:chOff x="3362" y="2296"/>
              <a:chExt cx="444" cy="584"/>
            </a:xfrm>
          </p:grpSpPr>
          <p:sp>
            <p:nvSpPr>
              <p:cNvPr id="121" name="Line 11"/>
              <p:cNvSpPr>
                <a:spLocks noChangeAspect="1" noChangeShapeType="1"/>
              </p:cNvSpPr>
              <p:nvPr/>
            </p:nvSpPr>
            <p:spPr bwMode="auto">
              <a:xfrm>
                <a:off x="3561" y="2723"/>
                <a:ext cx="0" cy="157"/>
              </a:xfrm>
              <a:prstGeom prst="line">
                <a:avLst/>
              </a:prstGeom>
              <a:noFill/>
              <a:ln w="25400">
                <a:solidFill>
                  <a:srgbClr val="663300"/>
                </a:solidFill>
                <a:round/>
                <a:headEnd type="none" w="sm" len="sm"/>
                <a:tailEnd type="none" w="sm" len="sm"/>
              </a:ln>
            </p:spPr>
            <p:txBody>
              <a:bodyPr wrap="none" anchor="ctr"/>
              <a:lstStyle/>
              <a:p>
                <a:pPr eaLnBrk="0" fontAlgn="base" hangingPunct="0">
                  <a:spcBef>
                    <a:spcPct val="0"/>
                  </a:spcBef>
                  <a:spcAft>
                    <a:spcPct val="0"/>
                  </a:spcAft>
                </a:pPr>
                <a:endParaRPr lang="en-US" sz="1000">
                  <a:solidFill>
                    <a:srgbClr val="000000"/>
                  </a:solidFill>
                  <a:latin typeface="Arial Rounded MT Bold" pitchFamily="34" charset="0"/>
                </a:endParaRPr>
              </a:p>
            </p:txBody>
          </p:sp>
          <p:sp>
            <p:nvSpPr>
              <p:cNvPr id="123" name="Freeform 12"/>
              <p:cNvSpPr>
                <a:spLocks noChangeAspect="1"/>
              </p:cNvSpPr>
              <p:nvPr/>
            </p:nvSpPr>
            <p:spPr bwMode="auto">
              <a:xfrm>
                <a:off x="3362" y="2296"/>
                <a:ext cx="444" cy="441"/>
              </a:xfrm>
              <a:custGeom>
                <a:avLst/>
                <a:gdLst>
                  <a:gd name="T0" fmla="*/ 184 w 379"/>
                  <a:gd name="T1" fmla="*/ 7 h 441"/>
                  <a:gd name="T2" fmla="*/ 172 w 379"/>
                  <a:gd name="T3" fmla="*/ 16 h 441"/>
                  <a:gd name="T4" fmla="*/ 160 w 379"/>
                  <a:gd name="T5" fmla="*/ 63 h 441"/>
                  <a:gd name="T6" fmla="*/ 140 w 379"/>
                  <a:gd name="T7" fmla="*/ 60 h 441"/>
                  <a:gd name="T8" fmla="*/ 126 w 379"/>
                  <a:gd name="T9" fmla="*/ 52 h 441"/>
                  <a:gd name="T10" fmla="*/ 138 w 379"/>
                  <a:gd name="T11" fmla="*/ 81 h 441"/>
                  <a:gd name="T12" fmla="*/ 141 w 379"/>
                  <a:gd name="T13" fmla="*/ 113 h 441"/>
                  <a:gd name="T14" fmla="*/ 119 w 379"/>
                  <a:gd name="T15" fmla="*/ 120 h 441"/>
                  <a:gd name="T16" fmla="*/ 123 w 379"/>
                  <a:gd name="T17" fmla="*/ 147 h 441"/>
                  <a:gd name="T18" fmla="*/ 107 w 379"/>
                  <a:gd name="T19" fmla="*/ 166 h 441"/>
                  <a:gd name="T20" fmla="*/ 93 w 379"/>
                  <a:gd name="T21" fmla="*/ 186 h 441"/>
                  <a:gd name="T22" fmla="*/ 101 w 379"/>
                  <a:gd name="T23" fmla="*/ 210 h 441"/>
                  <a:gd name="T24" fmla="*/ 85 w 379"/>
                  <a:gd name="T25" fmla="*/ 214 h 441"/>
                  <a:gd name="T26" fmla="*/ 53 w 379"/>
                  <a:gd name="T27" fmla="*/ 196 h 441"/>
                  <a:gd name="T28" fmla="*/ 21 w 379"/>
                  <a:gd name="T29" fmla="*/ 206 h 441"/>
                  <a:gd name="T30" fmla="*/ 56 w 379"/>
                  <a:gd name="T31" fmla="*/ 226 h 441"/>
                  <a:gd name="T32" fmla="*/ 87 w 379"/>
                  <a:gd name="T33" fmla="*/ 266 h 441"/>
                  <a:gd name="T34" fmla="*/ 97 w 379"/>
                  <a:gd name="T35" fmla="*/ 286 h 441"/>
                  <a:gd name="T36" fmla="*/ 51 w 379"/>
                  <a:gd name="T37" fmla="*/ 280 h 441"/>
                  <a:gd name="T38" fmla="*/ 10 w 379"/>
                  <a:gd name="T39" fmla="*/ 264 h 441"/>
                  <a:gd name="T40" fmla="*/ 6 w 379"/>
                  <a:gd name="T41" fmla="*/ 295 h 441"/>
                  <a:gd name="T42" fmla="*/ 39 w 379"/>
                  <a:gd name="T43" fmla="*/ 320 h 441"/>
                  <a:gd name="T44" fmla="*/ 74 w 379"/>
                  <a:gd name="T45" fmla="*/ 345 h 441"/>
                  <a:gd name="T46" fmla="*/ 63 w 379"/>
                  <a:gd name="T47" fmla="*/ 365 h 441"/>
                  <a:gd name="T48" fmla="*/ 34 w 379"/>
                  <a:gd name="T49" fmla="*/ 377 h 441"/>
                  <a:gd name="T50" fmla="*/ 25 w 379"/>
                  <a:gd name="T51" fmla="*/ 401 h 441"/>
                  <a:gd name="T52" fmla="*/ 83 w 379"/>
                  <a:gd name="T53" fmla="*/ 418 h 441"/>
                  <a:gd name="T54" fmla="*/ 134 w 379"/>
                  <a:gd name="T55" fmla="*/ 429 h 441"/>
                  <a:gd name="T56" fmla="*/ 197 w 379"/>
                  <a:gd name="T57" fmla="*/ 438 h 441"/>
                  <a:gd name="T58" fmla="*/ 235 w 379"/>
                  <a:gd name="T59" fmla="*/ 428 h 441"/>
                  <a:gd name="T60" fmla="*/ 276 w 379"/>
                  <a:gd name="T61" fmla="*/ 429 h 441"/>
                  <a:gd name="T62" fmla="*/ 317 w 379"/>
                  <a:gd name="T63" fmla="*/ 411 h 441"/>
                  <a:gd name="T64" fmla="*/ 364 w 379"/>
                  <a:gd name="T65" fmla="*/ 377 h 441"/>
                  <a:gd name="T66" fmla="*/ 374 w 379"/>
                  <a:gd name="T67" fmla="*/ 357 h 441"/>
                  <a:gd name="T68" fmla="*/ 350 w 379"/>
                  <a:gd name="T69" fmla="*/ 330 h 441"/>
                  <a:gd name="T70" fmla="*/ 302 w 379"/>
                  <a:gd name="T71" fmla="*/ 333 h 441"/>
                  <a:gd name="T72" fmla="*/ 286 w 379"/>
                  <a:gd name="T73" fmla="*/ 317 h 441"/>
                  <a:gd name="T74" fmla="*/ 319 w 379"/>
                  <a:gd name="T75" fmla="*/ 293 h 441"/>
                  <a:gd name="T76" fmla="*/ 323 w 379"/>
                  <a:gd name="T77" fmla="*/ 264 h 441"/>
                  <a:gd name="T78" fmla="*/ 296 w 379"/>
                  <a:gd name="T79" fmla="*/ 269 h 441"/>
                  <a:gd name="T80" fmla="*/ 283 w 379"/>
                  <a:gd name="T81" fmla="*/ 259 h 441"/>
                  <a:gd name="T82" fmla="*/ 296 w 379"/>
                  <a:gd name="T83" fmla="*/ 235 h 441"/>
                  <a:gd name="T84" fmla="*/ 292 w 379"/>
                  <a:gd name="T85" fmla="*/ 194 h 441"/>
                  <a:gd name="T86" fmla="*/ 280 w 379"/>
                  <a:gd name="T87" fmla="*/ 189 h 441"/>
                  <a:gd name="T88" fmla="*/ 274 w 379"/>
                  <a:gd name="T89" fmla="*/ 207 h 441"/>
                  <a:gd name="T90" fmla="*/ 256 w 379"/>
                  <a:gd name="T91" fmla="*/ 207 h 441"/>
                  <a:gd name="T92" fmla="*/ 246 w 379"/>
                  <a:gd name="T93" fmla="*/ 195 h 441"/>
                  <a:gd name="T94" fmla="*/ 258 w 379"/>
                  <a:gd name="T95" fmla="*/ 163 h 441"/>
                  <a:gd name="T96" fmla="*/ 264 w 379"/>
                  <a:gd name="T97" fmla="*/ 129 h 441"/>
                  <a:gd name="T98" fmla="*/ 238 w 379"/>
                  <a:gd name="T99" fmla="*/ 123 h 441"/>
                  <a:gd name="T100" fmla="*/ 220 w 379"/>
                  <a:gd name="T101" fmla="*/ 115 h 441"/>
                  <a:gd name="T102" fmla="*/ 216 w 379"/>
                  <a:gd name="T103" fmla="*/ 95 h 441"/>
                  <a:gd name="T104" fmla="*/ 208 w 379"/>
                  <a:gd name="T105" fmla="*/ 63 h 4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9"/>
                  <a:gd name="T160" fmla="*/ 0 h 441"/>
                  <a:gd name="T161" fmla="*/ 379 w 379"/>
                  <a:gd name="T162" fmla="*/ 441 h 44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9" h="441">
                    <a:moveTo>
                      <a:pt x="202" y="48"/>
                    </a:moveTo>
                    <a:lnTo>
                      <a:pt x="197" y="39"/>
                    </a:lnTo>
                    <a:lnTo>
                      <a:pt x="193" y="30"/>
                    </a:lnTo>
                    <a:lnTo>
                      <a:pt x="189" y="20"/>
                    </a:lnTo>
                    <a:lnTo>
                      <a:pt x="185" y="11"/>
                    </a:lnTo>
                    <a:lnTo>
                      <a:pt x="184" y="7"/>
                    </a:lnTo>
                    <a:lnTo>
                      <a:pt x="184" y="3"/>
                    </a:lnTo>
                    <a:lnTo>
                      <a:pt x="183" y="0"/>
                    </a:lnTo>
                    <a:lnTo>
                      <a:pt x="182" y="0"/>
                    </a:lnTo>
                    <a:lnTo>
                      <a:pt x="177" y="4"/>
                    </a:lnTo>
                    <a:lnTo>
                      <a:pt x="174" y="10"/>
                    </a:lnTo>
                    <a:lnTo>
                      <a:pt x="172" y="16"/>
                    </a:lnTo>
                    <a:lnTo>
                      <a:pt x="170" y="22"/>
                    </a:lnTo>
                    <a:lnTo>
                      <a:pt x="168" y="32"/>
                    </a:lnTo>
                    <a:lnTo>
                      <a:pt x="166" y="41"/>
                    </a:lnTo>
                    <a:lnTo>
                      <a:pt x="164" y="51"/>
                    </a:lnTo>
                    <a:lnTo>
                      <a:pt x="161" y="60"/>
                    </a:lnTo>
                    <a:lnTo>
                      <a:pt x="160" y="63"/>
                    </a:lnTo>
                    <a:lnTo>
                      <a:pt x="158" y="66"/>
                    </a:lnTo>
                    <a:lnTo>
                      <a:pt x="156" y="68"/>
                    </a:lnTo>
                    <a:lnTo>
                      <a:pt x="153" y="68"/>
                    </a:lnTo>
                    <a:lnTo>
                      <a:pt x="148" y="67"/>
                    </a:lnTo>
                    <a:lnTo>
                      <a:pt x="144" y="64"/>
                    </a:lnTo>
                    <a:lnTo>
                      <a:pt x="140" y="60"/>
                    </a:lnTo>
                    <a:lnTo>
                      <a:pt x="136" y="57"/>
                    </a:lnTo>
                    <a:lnTo>
                      <a:pt x="133" y="55"/>
                    </a:lnTo>
                    <a:lnTo>
                      <a:pt x="132" y="53"/>
                    </a:lnTo>
                    <a:lnTo>
                      <a:pt x="129" y="51"/>
                    </a:lnTo>
                    <a:lnTo>
                      <a:pt x="127" y="51"/>
                    </a:lnTo>
                    <a:lnTo>
                      <a:pt x="126" y="52"/>
                    </a:lnTo>
                    <a:lnTo>
                      <a:pt x="126" y="55"/>
                    </a:lnTo>
                    <a:lnTo>
                      <a:pt x="126" y="57"/>
                    </a:lnTo>
                    <a:lnTo>
                      <a:pt x="127" y="60"/>
                    </a:lnTo>
                    <a:lnTo>
                      <a:pt x="130" y="67"/>
                    </a:lnTo>
                    <a:lnTo>
                      <a:pt x="135" y="74"/>
                    </a:lnTo>
                    <a:lnTo>
                      <a:pt x="138" y="81"/>
                    </a:lnTo>
                    <a:lnTo>
                      <a:pt x="141" y="88"/>
                    </a:lnTo>
                    <a:lnTo>
                      <a:pt x="142" y="94"/>
                    </a:lnTo>
                    <a:lnTo>
                      <a:pt x="143" y="100"/>
                    </a:lnTo>
                    <a:lnTo>
                      <a:pt x="142" y="106"/>
                    </a:lnTo>
                    <a:lnTo>
                      <a:pt x="141" y="112"/>
                    </a:lnTo>
                    <a:lnTo>
                      <a:pt x="141" y="113"/>
                    </a:lnTo>
                    <a:lnTo>
                      <a:pt x="139" y="115"/>
                    </a:lnTo>
                    <a:lnTo>
                      <a:pt x="137" y="116"/>
                    </a:lnTo>
                    <a:lnTo>
                      <a:pt x="136" y="117"/>
                    </a:lnTo>
                    <a:lnTo>
                      <a:pt x="130" y="119"/>
                    </a:lnTo>
                    <a:lnTo>
                      <a:pt x="124" y="119"/>
                    </a:lnTo>
                    <a:lnTo>
                      <a:pt x="119" y="120"/>
                    </a:lnTo>
                    <a:lnTo>
                      <a:pt x="116" y="123"/>
                    </a:lnTo>
                    <a:lnTo>
                      <a:pt x="116" y="127"/>
                    </a:lnTo>
                    <a:lnTo>
                      <a:pt x="119" y="131"/>
                    </a:lnTo>
                    <a:lnTo>
                      <a:pt x="122" y="136"/>
                    </a:lnTo>
                    <a:lnTo>
                      <a:pt x="124" y="140"/>
                    </a:lnTo>
                    <a:lnTo>
                      <a:pt x="123" y="147"/>
                    </a:lnTo>
                    <a:lnTo>
                      <a:pt x="122" y="154"/>
                    </a:lnTo>
                    <a:lnTo>
                      <a:pt x="119" y="160"/>
                    </a:lnTo>
                    <a:lnTo>
                      <a:pt x="116" y="166"/>
                    </a:lnTo>
                    <a:lnTo>
                      <a:pt x="113" y="167"/>
                    </a:lnTo>
                    <a:lnTo>
                      <a:pt x="110" y="167"/>
                    </a:lnTo>
                    <a:lnTo>
                      <a:pt x="107" y="166"/>
                    </a:lnTo>
                    <a:lnTo>
                      <a:pt x="104" y="166"/>
                    </a:lnTo>
                    <a:lnTo>
                      <a:pt x="100" y="169"/>
                    </a:lnTo>
                    <a:lnTo>
                      <a:pt x="97" y="172"/>
                    </a:lnTo>
                    <a:lnTo>
                      <a:pt x="94" y="176"/>
                    </a:lnTo>
                    <a:lnTo>
                      <a:pt x="92" y="181"/>
                    </a:lnTo>
                    <a:lnTo>
                      <a:pt x="93" y="186"/>
                    </a:lnTo>
                    <a:lnTo>
                      <a:pt x="94" y="192"/>
                    </a:lnTo>
                    <a:lnTo>
                      <a:pt x="96" y="198"/>
                    </a:lnTo>
                    <a:lnTo>
                      <a:pt x="98" y="204"/>
                    </a:lnTo>
                    <a:lnTo>
                      <a:pt x="99" y="206"/>
                    </a:lnTo>
                    <a:lnTo>
                      <a:pt x="101" y="208"/>
                    </a:lnTo>
                    <a:lnTo>
                      <a:pt x="101" y="210"/>
                    </a:lnTo>
                    <a:lnTo>
                      <a:pt x="101" y="212"/>
                    </a:lnTo>
                    <a:lnTo>
                      <a:pt x="99" y="214"/>
                    </a:lnTo>
                    <a:lnTo>
                      <a:pt x="96" y="215"/>
                    </a:lnTo>
                    <a:lnTo>
                      <a:pt x="93" y="216"/>
                    </a:lnTo>
                    <a:lnTo>
                      <a:pt x="90" y="215"/>
                    </a:lnTo>
                    <a:lnTo>
                      <a:pt x="85" y="214"/>
                    </a:lnTo>
                    <a:lnTo>
                      <a:pt x="81" y="211"/>
                    </a:lnTo>
                    <a:lnTo>
                      <a:pt x="77" y="209"/>
                    </a:lnTo>
                    <a:lnTo>
                      <a:pt x="72" y="206"/>
                    </a:lnTo>
                    <a:lnTo>
                      <a:pt x="66" y="203"/>
                    </a:lnTo>
                    <a:lnTo>
                      <a:pt x="60" y="200"/>
                    </a:lnTo>
                    <a:lnTo>
                      <a:pt x="53" y="196"/>
                    </a:lnTo>
                    <a:lnTo>
                      <a:pt x="47" y="195"/>
                    </a:lnTo>
                    <a:lnTo>
                      <a:pt x="39" y="195"/>
                    </a:lnTo>
                    <a:lnTo>
                      <a:pt x="32" y="196"/>
                    </a:lnTo>
                    <a:lnTo>
                      <a:pt x="25" y="199"/>
                    </a:lnTo>
                    <a:lnTo>
                      <a:pt x="21" y="204"/>
                    </a:lnTo>
                    <a:lnTo>
                      <a:pt x="21" y="206"/>
                    </a:lnTo>
                    <a:lnTo>
                      <a:pt x="26" y="207"/>
                    </a:lnTo>
                    <a:lnTo>
                      <a:pt x="33" y="208"/>
                    </a:lnTo>
                    <a:lnTo>
                      <a:pt x="38" y="209"/>
                    </a:lnTo>
                    <a:lnTo>
                      <a:pt x="44" y="214"/>
                    </a:lnTo>
                    <a:lnTo>
                      <a:pt x="50" y="220"/>
                    </a:lnTo>
                    <a:lnTo>
                      <a:pt x="56" y="226"/>
                    </a:lnTo>
                    <a:lnTo>
                      <a:pt x="61" y="232"/>
                    </a:lnTo>
                    <a:lnTo>
                      <a:pt x="66" y="239"/>
                    </a:lnTo>
                    <a:lnTo>
                      <a:pt x="71" y="247"/>
                    </a:lnTo>
                    <a:lnTo>
                      <a:pt x="75" y="254"/>
                    </a:lnTo>
                    <a:lnTo>
                      <a:pt x="81" y="261"/>
                    </a:lnTo>
                    <a:lnTo>
                      <a:pt x="87" y="266"/>
                    </a:lnTo>
                    <a:lnTo>
                      <a:pt x="93" y="269"/>
                    </a:lnTo>
                    <a:lnTo>
                      <a:pt x="100" y="273"/>
                    </a:lnTo>
                    <a:lnTo>
                      <a:pt x="104" y="278"/>
                    </a:lnTo>
                    <a:lnTo>
                      <a:pt x="104" y="281"/>
                    </a:lnTo>
                    <a:lnTo>
                      <a:pt x="101" y="284"/>
                    </a:lnTo>
                    <a:lnTo>
                      <a:pt x="97" y="286"/>
                    </a:lnTo>
                    <a:lnTo>
                      <a:pt x="92" y="287"/>
                    </a:lnTo>
                    <a:lnTo>
                      <a:pt x="84" y="287"/>
                    </a:lnTo>
                    <a:lnTo>
                      <a:pt x="75" y="285"/>
                    </a:lnTo>
                    <a:lnTo>
                      <a:pt x="67" y="283"/>
                    </a:lnTo>
                    <a:lnTo>
                      <a:pt x="58" y="281"/>
                    </a:lnTo>
                    <a:lnTo>
                      <a:pt x="51" y="280"/>
                    </a:lnTo>
                    <a:lnTo>
                      <a:pt x="43" y="279"/>
                    </a:lnTo>
                    <a:lnTo>
                      <a:pt x="36" y="277"/>
                    </a:lnTo>
                    <a:lnTo>
                      <a:pt x="29" y="275"/>
                    </a:lnTo>
                    <a:lnTo>
                      <a:pt x="22" y="272"/>
                    </a:lnTo>
                    <a:lnTo>
                      <a:pt x="16" y="267"/>
                    </a:lnTo>
                    <a:lnTo>
                      <a:pt x="10" y="264"/>
                    </a:lnTo>
                    <a:lnTo>
                      <a:pt x="3" y="264"/>
                    </a:lnTo>
                    <a:lnTo>
                      <a:pt x="0" y="269"/>
                    </a:lnTo>
                    <a:lnTo>
                      <a:pt x="0" y="275"/>
                    </a:lnTo>
                    <a:lnTo>
                      <a:pt x="1" y="283"/>
                    </a:lnTo>
                    <a:lnTo>
                      <a:pt x="3" y="290"/>
                    </a:lnTo>
                    <a:lnTo>
                      <a:pt x="6" y="295"/>
                    </a:lnTo>
                    <a:lnTo>
                      <a:pt x="9" y="299"/>
                    </a:lnTo>
                    <a:lnTo>
                      <a:pt x="13" y="303"/>
                    </a:lnTo>
                    <a:lnTo>
                      <a:pt x="18" y="307"/>
                    </a:lnTo>
                    <a:lnTo>
                      <a:pt x="25" y="312"/>
                    </a:lnTo>
                    <a:lnTo>
                      <a:pt x="32" y="316"/>
                    </a:lnTo>
                    <a:lnTo>
                      <a:pt x="39" y="320"/>
                    </a:lnTo>
                    <a:lnTo>
                      <a:pt x="47" y="324"/>
                    </a:lnTo>
                    <a:lnTo>
                      <a:pt x="53" y="328"/>
                    </a:lnTo>
                    <a:lnTo>
                      <a:pt x="60" y="332"/>
                    </a:lnTo>
                    <a:lnTo>
                      <a:pt x="67" y="337"/>
                    </a:lnTo>
                    <a:lnTo>
                      <a:pt x="72" y="342"/>
                    </a:lnTo>
                    <a:lnTo>
                      <a:pt x="74" y="345"/>
                    </a:lnTo>
                    <a:lnTo>
                      <a:pt x="76" y="349"/>
                    </a:lnTo>
                    <a:lnTo>
                      <a:pt x="76" y="353"/>
                    </a:lnTo>
                    <a:lnTo>
                      <a:pt x="75" y="356"/>
                    </a:lnTo>
                    <a:lnTo>
                      <a:pt x="72" y="360"/>
                    </a:lnTo>
                    <a:lnTo>
                      <a:pt x="68" y="363"/>
                    </a:lnTo>
                    <a:lnTo>
                      <a:pt x="63" y="365"/>
                    </a:lnTo>
                    <a:lnTo>
                      <a:pt x="58" y="368"/>
                    </a:lnTo>
                    <a:lnTo>
                      <a:pt x="53" y="370"/>
                    </a:lnTo>
                    <a:lnTo>
                      <a:pt x="48" y="372"/>
                    </a:lnTo>
                    <a:lnTo>
                      <a:pt x="43" y="374"/>
                    </a:lnTo>
                    <a:lnTo>
                      <a:pt x="38" y="376"/>
                    </a:lnTo>
                    <a:lnTo>
                      <a:pt x="34" y="377"/>
                    </a:lnTo>
                    <a:lnTo>
                      <a:pt x="29" y="378"/>
                    </a:lnTo>
                    <a:lnTo>
                      <a:pt x="26" y="379"/>
                    </a:lnTo>
                    <a:lnTo>
                      <a:pt x="23" y="382"/>
                    </a:lnTo>
                    <a:lnTo>
                      <a:pt x="22" y="388"/>
                    </a:lnTo>
                    <a:lnTo>
                      <a:pt x="23" y="395"/>
                    </a:lnTo>
                    <a:lnTo>
                      <a:pt x="25" y="401"/>
                    </a:lnTo>
                    <a:lnTo>
                      <a:pt x="29" y="405"/>
                    </a:lnTo>
                    <a:lnTo>
                      <a:pt x="41" y="409"/>
                    </a:lnTo>
                    <a:lnTo>
                      <a:pt x="53" y="410"/>
                    </a:lnTo>
                    <a:lnTo>
                      <a:pt x="66" y="411"/>
                    </a:lnTo>
                    <a:lnTo>
                      <a:pt x="78" y="414"/>
                    </a:lnTo>
                    <a:lnTo>
                      <a:pt x="83" y="418"/>
                    </a:lnTo>
                    <a:lnTo>
                      <a:pt x="86" y="424"/>
                    </a:lnTo>
                    <a:lnTo>
                      <a:pt x="90" y="430"/>
                    </a:lnTo>
                    <a:lnTo>
                      <a:pt x="95" y="434"/>
                    </a:lnTo>
                    <a:lnTo>
                      <a:pt x="108" y="434"/>
                    </a:lnTo>
                    <a:lnTo>
                      <a:pt x="121" y="432"/>
                    </a:lnTo>
                    <a:lnTo>
                      <a:pt x="134" y="429"/>
                    </a:lnTo>
                    <a:lnTo>
                      <a:pt x="147" y="428"/>
                    </a:lnTo>
                    <a:lnTo>
                      <a:pt x="158" y="429"/>
                    </a:lnTo>
                    <a:lnTo>
                      <a:pt x="169" y="432"/>
                    </a:lnTo>
                    <a:lnTo>
                      <a:pt x="179" y="434"/>
                    </a:lnTo>
                    <a:lnTo>
                      <a:pt x="190" y="437"/>
                    </a:lnTo>
                    <a:lnTo>
                      <a:pt x="197" y="438"/>
                    </a:lnTo>
                    <a:lnTo>
                      <a:pt x="203" y="439"/>
                    </a:lnTo>
                    <a:lnTo>
                      <a:pt x="210" y="440"/>
                    </a:lnTo>
                    <a:lnTo>
                      <a:pt x="216" y="440"/>
                    </a:lnTo>
                    <a:lnTo>
                      <a:pt x="223" y="437"/>
                    </a:lnTo>
                    <a:lnTo>
                      <a:pt x="229" y="432"/>
                    </a:lnTo>
                    <a:lnTo>
                      <a:pt x="235" y="428"/>
                    </a:lnTo>
                    <a:lnTo>
                      <a:pt x="242" y="425"/>
                    </a:lnTo>
                    <a:lnTo>
                      <a:pt x="248" y="426"/>
                    </a:lnTo>
                    <a:lnTo>
                      <a:pt x="255" y="428"/>
                    </a:lnTo>
                    <a:lnTo>
                      <a:pt x="261" y="430"/>
                    </a:lnTo>
                    <a:lnTo>
                      <a:pt x="268" y="431"/>
                    </a:lnTo>
                    <a:lnTo>
                      <a:pt x="276" y="429"/>
                    </a:lnTo>
                    <a:lnTo>
                      <a:pt x="284" y="425"/>
                    </a:lnTo>
                    <a:lnTo>
                      <a:pt x="292" y="421"/>
                    </a:lnTo>
                    <a:lnTo>
                      <a:pt x="300" y="416"/>
                    </a:lnTo>
                    <a:lnTo>
                      <a:pt x="305" y="414"/>
                    </a:lnTo>
                    <a:lnTo>
                      <a:pt x="311" y="413"/>
                    </a:lnTo>
                    <a:lnTo>
                      <a:pt x="317" y="411"/>
                    </a:lnTo>
                    <a:lnTo>
                      <a:pt x="322" y="408"/>
                    </a:lnTo>
                    <a:lnTo>
                      <a:pt x="332" y="401"/>
                    </a:lnTo>
                    <a:lnTo>
                      <a:pt x="341" y="394"/>
                    </a:lnTo>
                    <a:lnTo>
                      <a:pt x="351" y="386"/>
                    </a:lnTo>
                    <a:lnTo>
                      <a:pt x="360" y="379"/>
                    </a:lnTo>
                    <a:lnTo>
                      <a:pt x="364" y="377"/>
                    </a:lnTo>
                    <a:lnTo>
                      <a:pt x="369" y="374"/>
                    </a:lnTo>
                    <a:lnTo>
                      <a:pt x="374" y="372"/>
                    </a:lnTo>
                    <a:lnTo>
                      <a:pt x="378" y="368"/>
                    </a:lnTo>
                    <a:lnTo>
                      <a:pt x="378" y="364"/>
                    </a:lnTo>
                    <a:lnTo>
                      <a:pt x="376" y="360"/>
                    </a:lnTo>
                    <a:lnTo>
                      <a:pt x="374" y="357"/>
                    </a:lnTo>
                    <a:lnTo>
                      <a:pt x="371" y="353"/>
                    </a:lnTo>
                    <a:lnTo>
                      <a:pt x="369" y="348"/>
                    </a:lnTo>
                    <a:lnTo>
                      <a:pt x="367" y="342"/>
                    </a:lnTo>
                    <a:lnTo>
                      <a:pt x="364" y="337"/>
                    </a:lnTo>
                    <a:lnTo>
                      <a:pt x="360" y="333"/>
                    </a:lnTo>
                    <a:lnTo>
                      <a:pt x="350" y="330"/>
                    </a:lnTo>
                    <a:lnTo>
                      <a:pt x="340" y="328"/>
                    </a:lnTo>
                    <a:lnTo>
                      <a:pt x="330" y="327"/>
                    </a:lnTo>
                    <a:lnTo>
                      <a:pt x="320" y="327"/>
                    </a:lnTo>
                    <a:lnTo>
                      <a:pt x="314" y="328"/>
                    </a:lnTo>
                    <a:lnTo>
                      <a:pt x="308" y="331"/>
                    </a:lnTo>
                    <a:lnTo>
                      <a:pt x="302" y="333"/>
                    </a:lnTo>
                    <a:lnTo>
                      <a:pt x="297" y="333"/>
                    </a:lnTo>
                    <a:lnTo>
                      <a:pt x="291" y="332"/>
                    </a:lnTo>
                    <a:lnTo>
                      <a:pt x="286" y="329"/>
                    </a:lnTo>
                    <a:lnTo>
                      <a:pt x="283" y="326"/>
                    </a:lnTo>
                    <a:lnTo>
                      <a:pt x="282" y="322"/>
                    </a:lnTo>
                    <a:lnTo>
                      <a:pt x="286" y="317"/>
                    </a:lnTo>
                    <a:lnTo>
                      <a:pt x="292" y="315"/>
                    </a:lnTo>
                    <a:lnTo>
                      <a:pt x="299" y="313"/>
                    </a:lnTo>
                    <a:lnTo>
                      <a:pt x="305" y="310"/>
                    </a:lnTo>
                    <a:lnTo>
                      <a:pt x="310" y="305"/>
                    </a:lnTo>
                    <a:lnTo>
                      <a:pt x="315" y="299"/>
                    </a:lnTo>
                    <a:lnTo>
                      <a:pt x="319" y="293"/>
                    </a:lnTo>
                    <a:lnTo>
                      <a:pt x="322" y="287"/>
                    </a:lnTo>
                    <a:lnTo>
                      <a:pt x="325" y="282"/>
                    </a:lnTo>
                    <a:lnTo>
                      <a:pt x="326" y="277"/>
                    </a:lnTo>
                    <a:lnTo>
                      <a:pt x="327" y="272"/>
                    </a:lnTo>
                    <a:lnTo>
                      <a:pt x="325" y="267"/>
                    </a:lnTo>
                    <a:lnTo>
                      <a:pt x="323" y="264"/>
                    </a:lnTo>
                    <a:lnTo>
                      <a:pt x="319" y="262"/>
                    </a:lnTo>
                    <a:lnTo>
                      <a:pt x="315" y="261"/>
                    </a:lnTo>
                    <a:lnTo>
                      <a:pt x="311" y="261"/>
                    </a:lnTo>
                    <a:lnTo>
                      <a:pt x="306" y="263"/>
                    </a:lnTo>
                    <a:lnTo>
                      <a:pt x="301" y="266"/>
                    </a:lnTo>
                    <a:lnTo>
                      <a:pt x="296" y="269"/>
                    </a:lnTo>
                    <a:lnTo>
                      <a:pt x="291" y="270"/>
                    </a:lnTo>
                    <a:lnTo>
                      <a:pt x="288" y="269"/>
                    </a:lnTo>
                    <a:lnTo>
                      <a:pt x="285" y="267"/>
                    </a:lnTo>
                    <a:lnTo>
                      <a:pt x="283" y="264"/>
                    </a:lnTo>
                    <a:lnTo>
                      <a:pt x="282" y="261"/>
                    </a:lnTo>
                    <a:lnTo>
                      <a:pt x="283" y="259"/>
                    </a:lnTo>
                    <a:lnTo>
                      <a:pt x="286" y="257"/>
                    </a:lnTo>
                    <a:lnTo>
                      <a:pt x="289" y="255"/>
                    </a:lnTo>
                    <a:lnTo>
                      <a:pt x="291" y="253"/>
                    </a:lnTo>
                    <a:lnTo>
                      <a:pt x="293" y="247"/>
                    </a:lnTo>
                    <a:lnTo>
                      <a:pt x="295" y="241"/>
                    </a:lnTo>
                    <a:lnTo>
                      <a:pt x="296" y="235"/>
                    </a:lnTo>
                    <a:lnTo>
                      <a:pt x="297" y="229"/>
                    </a:lnTo>
                    <a:lnTo>
                      <a:pt x="297" y="221"/>
                    </a:lnTo>
                    <a:lnTo>
                      <a:pt x="296" y="214"/>
                    </a:lnTo>
                    <a:lnTo>
                      <a:pt x="295" y="205"/>
                    </a:lnTo>
                    <a:lnTo>
                      <a:pt x="294" y="198"/>
                    </a:lnTo>
                    <a:lnTo>
                      <a:pt x="292" y="194"/>
                    </a:lnTo>
                    <a:lnTo>
                      <a:pt x="289" y="189"/>
                    </a:lnTo>
                    <a:lnTo>
                      <a:pt x="286" y="186"/>
                    </a:lnTo>
                    <a:lnTo>
                      <a:pt x="282" y="183"/>
                    </a:lnTo>
                    <a:lnTo>
                      <a:pt x="281" y="184"/>
                    </a:lnTo>
                    <a:lnTo>
                      <a:pt x="280" y="186"/>
                    </a:lnTo>
                    <a:lnTo>
                      <a:pt x="280" y="189"/>
                    </a:lnTo>
                    <a:lnTo>
                      <a:pt x="279" y="192"/>
                    </a:lnTo>
                    <a:lnTo>
                      <a:pt x="279" y="195"/>
                    </a:lnTo>
                    <a:lnTo>
                      <a:pt x="278" y="198"/>
                    </a:lnTo>
                    <a:lnTo>
                      <a:pt x="278" y="201"/>
                    </a:lnTo>
                    <a:lnTo>
                      <a:pt x="276" y="204"/>
                    </a:lnTo>
                    <a:lnTo>
                      <a:pt x="274" y="207"/>
                    </a:lnTo>
                    <a:lnTo>
                      <a:pt x="272" y="211"/>
                    </a:lnTo>
                    <a:lnTo>
                      <a:pt x="269" y="214"/>
                    </a:lnTo>
                    <a:lnTo>
                      <a:pt x="265" y="215"/>
                    </a:lnTo>
                    <a:lnTo>
                      <a:pt x="261" y="214"/>
                    </a:lnTo>
                    <a:lnTo>
                      <a:pt x="259" y="211"/>
                    </a:lnTo>
                    <a:lnTo>
                      <a:pt x="256" y="207"/>
                    </a:lnTo>
                    <a:lnTo>
                      <a:pt x="253" y="204"/>
                    </a:lnTo>
                    <a:lnTo>
                      <a:pt x="251" y="202"/>
                    </a:lnTo>
                    <a:lnTo>
                      <a:pt x="248" y="201"/>
                    </a:lnTo>
                    <a:lnTo>
                      <a:pt x="246" y="200"/>
                    </a:lnTo>
                    <a:lnTo>
                      <a:pt x="245" y="198"/>
                    </a:lnTo>
                    <a:lnTo>
                      <a:pt x="246" y="195"/>
                    </a:lnTo>
                    <a:lnTo>
                      <a:pt x="249" y="194"/>
                    </a:lnTo>
                    <a:lnTo>
                      <a:pt x="252" y="192"/>
                    </a:lnTo>
                    <a:lnTo>
                      <a:pt x="253" y="189"/>
                    </a:lnTo>
                    <a:lnTo>
                      <a:pt x="256" y="181"/>
                    </a:lnTo>
                    <a:lnTo>
                      <a:pt x="257" y="172"/>
                    </a:lnTo>
                    <a:lnTo>
                      <a:pt x="258" y="163"/>
                    </a:lnTo>
                    <a:lnTo>
                      <a:pt x="259" y="155"/>
                    </a:lnTo>
                    <a:lnTo>
                      <a:pt x="261" y="149"/>
                    </a:lnTo>
                    <a:lnTo>
                      <a:pt x="263" y="143"/>
                    </a:lnTo>
                    <a:lnTo>
                      <a:pt x="265" y="137"/>
                    </a:lnTo>
                    <a:lnTo>
                      <a:pt x="265" y="132"/>
                    </a:lnTo>
                    <a:lnTo>
                      <a:pt x="264" y="129"/>
                    </a:lnTo>
                    <a:lnTo>
                      <a:pt x="261" y="126"/>
                    </a:lnTo>
                    <a:lnTo>
                      <a:pt x="257" y="124"/>
                    </a:lnTo>
                    <a:lnTo>
                      <a:pt x="253" y="123"/>
                    </a:lnTo>
                    <a:lnTo>
                      <a:pt x="248" y="122"/>
                    </a:lnTo>
                    <a:lnTo>
                      <a:pt x="243" y="123"/>
                    </a:lnTo>
                    <a:lnTo>
                      <a:pt x="238" y="123"/>
                    </a:lnTo>
                    <a:lnTo>
                      <a:pt x="233" y="123"/>
                    </a:lnTo>
                    <a:lnTo>
                      <a:pt x="230" y="122"/>
                    </a:lnTo>
                    <a:lnTo>
                      <a:pt x="227" y="121"/>
                    </a:lnTo>
                    <a:lnTo>
                      <a:pt x="224" y="119"/>
                    </a:lnTo>
                    <a:lnTo>
                      <a:pt x="222" y="117"/>
                    </a:lnTo>
                    <a:lnTo>
                      <a:pt x="220" y="115"/>
                    </a:lnTo>
                    <a:lnTo>
                      <a:pt x="218" y="112"/>
                    </a:lnTo>
                    <a:lnTo>
                      <a:pt x="217" y="109"/>
                    </a:lnTo>
                    <a:lnTo>
                      <a:pt x="216" y="106"/>
                    </a:lnTo>
                    <a:lnTo>
                      <a:pt x="216" y="102"/>
                    </a:lnTo>
                    <a:lnTo>
                      <a:pt x="216" y="99"/>
                    </a:lnTo>
                    <a:lnTo>
                      <a:pt x="216" y="95"/>
                    </a:lnTo>
                    <a:lnTo>
                      <a:pt x="216" y="91"/>
                    </a:lnTo>
                    <a:lnTo>
                      <a:pt x="215" y="86"/>
                    </a:lnTo>
                    <a:lnTo>
                      <a:pt x="214" y="80"/>
                    </a:lnTo>
                    <a:lnTo>
                      <a:pt x="212" y="74"/>
                    </a:lnTo>
                    <a:lnTo>
                      <a:pt x="210" y="68"/>
                    </a:lnTo>
                    <a:lnTo>
                      <a:pt x="208" y="63"/>
                    </a:lnTo>
                    <a:lnTo>
                      <a:pt x="206" y="58"/>
                    </a:lnTo>
                    <a:lnTo>
                      <a:pt x="204" y="53"/>
                    </a:lnTo>
                    <a:lnTo>
                      <a:pt x="202" y="48"/>
                    </a:lnTo>
                  </a:path>
                </a:pathLst>
              </a:custGeom>
              <a:solidFill>
                <a:srgbClr val="33CC33">
                  <a:alpha val="74901"/>
                </a:srgbClr>
              </a:solidFill>
              <a:ln w="12700" cap="rnd" cmpd="sng">
                <a:solidFill>
                  <a:schemeClr val="tx1"/>
                </a:solidFill>
                <a:prstDash val="solid"/>
                <a:round/>
                <a:headEnd type="none" w="sm" len="sm"/>
                <a:tailEnd type="none" w="sm" len="sm"/>
              </a:ln>
            </p:spPr>
            <p:txBody>
              <a:bodyPr/>
              <a:lstStyle/>
              <a:p>
                <a:pPr eaLnBrk="0" fontAlgn="base" hangingPunct="0">
                  <a:spcBef>
                    <a:spcPct val="0"/>
                  </a:spcBef>
                  <a:spcAft>
                    <a:spcPct val="0"/>
                  </a:spcAft>
                </a:pPr>
                <a:endParaRPr lang="en-US" sz="1000">
                  <a:solidFill>
                    <a:srgbClr val="000000"/>
                  </a:solidFill>
                  <a:latin typeface="Arial Rounded MT Bold" pitchFamily="34" charset="0"/>
                </a:endParaRPr>
              </a:p>
            </p:txBody>
          </p:sp>
        </p:grpSp>
      </p:grpSp>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9506693">
            <a:off x="3065379" y="3880867"/>
            <a:ext cx="1145573" cy="102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 name="Arc 324"/>
          <p:cNvSpPr>
            <a:spLocks noChangeAspect="1"/>
          </p:cNvSpPr>
          <p:nvPr/>
        </p:nvSpPr>
        <p:spPr bwMode="auto">
          <a:xfrm rot="18020128">
            <a:off x="4647130" y="4040837"/>
            <a:ext cx="472810" cy="704132"/>
          </a:xfrm>
          <a:custGeom>
            <a:avLst/>
            <a:gdLst>
              <a:gd name="T0" fmla="*/ 0 w 21600"/>
              <a:gd name="T1" fmla="*/ 0 h 21600"/>
              <a:gd name="T2" fmla="*/ 10711735 w 21600"/>
              <a:gd name="T3" fmla="*/ 10641125 h 21600"/>
              <a:gd name="T4" fmla="*/ 0 w 21600"/>
              <a:gd name="T5" fmla="*/ 1064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chemeClr val="tx1"/>
            </a:solidFill>
            <a:round/>
            <a:headEnd/>
            <a:tailEnd type="stealth" w="med" len="med"/>
          </a:ln>
        </p:spPr>
        <p:txBody>
          <a:bodyPr wrap="none" anchor="ctr"/>
          <a:lstStyle/>
          <a:p>
            <a:pPr eaLnBrk="0" fontAlgn="base" hangingPunct="0">
              <a:spcBef>
                <a:spcPct val="0"/>
              </a:spcBef>
              <a:spcAft>
                <a:spcPct val="0"/>
              </a:spcAft>
            </a:pPr>
            <a:endParaRPr lang="en-US" sz="1000">
              <a:solidFill>
                <a:srgbClr val="000000"/>
              </a:solidFill>
              <a:latin typeface="Arial Rounded MT Bold" pitchFamily="34" charset="0"/>
            </a:endParaRPr>
          </a:p>
        </p:txBody>
      </p:sp>
      <p:pic>
        <p:nvPicPr>
          <p:cNvPr id="1032"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3782" y="3982572"/>
            <a:ext cx="1997148" cy="121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 Box 2"/>
          <p:cNvSpPr txBox="1">
            <a:spLocks noChangeArrowheads="1"/>
          </p:cNvSpPr>
          <p:nvPr/>
        </p:nvSpPr>
        <p:spPr bwMode="auto">
          <a:xfrm>
            <a:off x="321733" y="76200"/>
            <a:ext cx="8441267"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Land Use – Prescribed Wood Harvest (biomass)</a:t>
            </a:r>
          </a:p>
        </p:txBody>
      </p:sp>
    </p:spTree>
    <p:extLst>
      <p:ext uri="{BB962C8B-B14F-4D97-AF65-F5344CB8AC3E}">
        <p14:creationId xmlns:p14="http://schemas.microsoft.com/office/powerpoint/2010/main" val="38718424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high_density.jpg"/>
          <p:cNvPicPr>
            <a:picLocks noChangeAspect="1"/>
          </p:cNvPicPr>
          <p:nvPr/>
        </p:nvPicPr>
        <p:blipFill>
          <a:blip r:embed="rId3" cstate="screen"/>
          <a:srcRect/>
          <a:stretch>
            <a:fillRect/>
          </a:stretch>
        </p:blipFill>
        <p:spPr>
          <a:xfrm>
            <a:off x="2912535" y="2314718"/>
            <a:ext cx="770467" cy="609600"/>
          </a:xfrm>
          <a:prstGeom prst="rect">
            <a:avLst/>
          </a:prstGeom>
          <a:ln w="19050">
            <a:solidFill>
              <a:schemeClr val="tx1"/>
            </a:solidFill>
          </a:ln>
        </p:spPr>
      </p:pic>
      <p:sp>
        <p:nvSpPr>
          <p:cNvPr id="27667" name="Text Box 4"/>
          <p:cNvSpPr txBox="1">
            <a:spLocks noChangeArrowheads="1"/>
          </p:cNvSpPr>
          <p:nvPr/>
        </p:nvSpPr>
        <p:spPr bwMode="auto">
          <a:xfrm>
            <a:off x="1271423" y="845761"/>
            <a:ext cx="1184817" cy="338554"/>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dirty="0">
                <a:solidFill>
                  <a:srgbClr val="3333CC"/>
                </a:solidFill>
                <a:latin typeface="Times New Roman" pitchFamily="18" charset="0"/>
              </a:rPr>
              <a:t>Gridcell</a:t>
            </a:r>
          </a:p>
        </p:txBody>
      </p:sp>
      <p:sp>
        <p:nvSpPr>
          <p:cNvPr id="27668" name="Text Box 5"/>
          <p:cNvSpPr txBox="1">
            <a:spLocks noChangeArrowheads="1"/>
          </p:cNvSpPr>
          <p:nvPr/>
        </p:nvSpPr>
        <p:spPr bwMode="auto">
          <a:xfrm>
            <a:off x="3739124" y="3016272"/>
            <a:ext cx="906037"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Glacier</a:t>
            </a:r>
          </a:p>
        </p:txBody>
      </p:sp>
      <p:sp>
        <p:nvSpPr>
          <p:cNvPr id="27671" name="Text Box 8"/>
          <p:cNvSpPr txBox="1">
            <a:spLocks noChangeArrowheads="1"/>
          </p:cNvSpPr>
          <p:nvPr/>
        </p:nvSpPr>
        <p:spPr bwMode="auto">
          <a:xfrm>
            <a:off x="1586280" y="3001115"/>
            <a:ext cx="627256"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dirty="0">
                <a:solidFill>
                  <a:srgbClr val="000000"/>
                </a:solidFill>
                <a:latin typeface="Times New Roman" pitchFamily="18" charset="0"/>
              </a:rPr>
              <a:t>Lake</a:t>
            </a:r>
          </a:p>
        </p:txBody>
      </p:sp>
      <p:sp>
        <p:nvSpPr>
          <p:cNvPr id="27673" name="Rectangle 10" descr="washington-rain-forest"/>
          <p:cNvSpPr>
            <a:spLocks noChangeArrowheads="1"/>
          </p:cNvSpPr>
          <p:nvPr/>
        </p:nvSpPr>
        <p:spPr bwMode="auto">
          <a:xfrm>
            <a:off x="321733" y="2225962"/>
            <a:ext cx="986974" cy="816888"/>
          </a:xfrm>
          <a:prstGeom prst="rect">
            <a:avLst/>
          </a:prstGeom>
          <a:blipFill dpi="0" rotWithShape="0">
            <a:blip r:embed="rId4"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4" name="Rectangle 11" descr="glacier"/>
          <p:cNvSpPr>
            <a:spLocks noChangeArrowheads="1"/>
          </p:cNvSpPr>
          <p:nvPr/>
        </p:nvSpPr>
        <p:spPr bwMode="auto">
          <a:xfrm>
            <a:off x="3771031" y="2212864"/>
            <a:ext cx="975732" cy="800278"/>
          </a:xfrm>
          <a:prstGeom prst="rect">
            <a:avLst/>
          </a:prstGeom>
          <a:blipFill dpi="0" rotWithShape="0">
            <a:blip r:embed="rId5"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27675" name="Text Box 12"/>
          <p:cNvSpPr txBox="1">
            <a:spLocks noChangeArrowheads="1"/>
          </p:cNvSpPr>
          <p:nvPr/>
        </p:nvSpPr>
        <p:spPr bwMode="auto">
          <a:xfrm>
            <a:off x="-16218" y="1765748"/>
            <a:ext cx="1046879" cy="336659"/>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srgbClr val="3333CC"/>
                </a:solidFill>
                <a:latin typeface="Times New Roman" pitchFamily="18" charset="0"/>
              </a:rPr>
              <a:t>Landunit</a:t>
            </a:r>
          </a:p>
        </p:txBody>
      </p:sp>
      <p:sp>
        <p:nvSpPr>
          <p:cNvPr id="27683" name="Text Box 20"/>
          <p:cNvSpPr txBox="1">
            <a:spLocks noChangeArrowheads="1"/>
          </p:cNvSpPr>
          <p:nvPr/>
        </p:nvSpPr>
        <p:spPr bwMode="auto">
          <a:xfrm>
            <a:off x="2654924" y="3151996"/>
            <a:ext cx="766646"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a:solidFill>
                  <a:srgbClr val="000000"/>
                </a:solidFill>
                <a:latin typeface="Times New Roman" pitchFamily="18" charset="0"/>
              </a:rPr>
              <a:t>Urban</a:t>
            </a:r>
          </a:p>
        </p:txBody>
      </p:sp>
      <p:sp>
        <p:nvSpPr>
          <p:cNvPr id="27685" name="Line 22"/>
          <p:cNvSpPr>
            <a:spLocks noChangeShapeType="1"/>
          </p:cNvSpPr>
          <p:nvPr/>
        </p:nvSpPr>
        <p:spPr bwMode="auto">
          <a:xfrm flipV="1">
            <a:off x="792046" y="1927819"/>
            <a:ext cx="2267996" cy="174036"/>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6" name="Line 23"/>
          <p:cNvSpPr>
            <a:spLocks noChangeShapeType="1"/>
          </p:cNvSpPr>
          <p:nvPr/>
        </p:nvSpPr>
        <p:spPr bwMode="auto">
          <a:xfrm>
            <a:off x="3039714" y="1924966"/>
            <a:ext cx="2195397" cy="18544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7" name="Line 24"/>
          <p:cNvSpPr>
            <a:spLocks noChangeShapeType="1"/>
          </p:cNvSpPr>
          <p:nvPr/>
        </p:nvSpPr>
        <p:spPr bwMode="auto">
          <a:xfrm>
            <a:off x="5228347" y="2112474"/>
            <a:ext cx="0" cy="3166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89" name="Line 26"/>
          <p:cNvSpPr>
            <a:spLocks noChangeShapeType="1"/>
          </p:cNvSpPr>
          <p:nvPr/>
        </p:nvSpPr>
        <p:spPr bwMode="auto">
          <a:xfrm flipH="1">
            <a:off x="792046" y="2101854"/>
            <a:ext cx="0" cy="124107"/>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0" name="Line 27"/>
          <p:cNvSpPr>
            <a:spLocks noChangeShapeType="1"/>
          </p:cNvSpPr>
          <p:nvPr/>
        </p:nvSpPr>
        <p:spPr bwMode="auto">
          <a:xfrm flipH="1">
            <a:off x="1910441" y="2016356"/>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91" name="Line 28"/>
          <p:cNvSpPr>
            <a:spLocks noChangeShapeType="1"/>
          </p:cNvSpPr>
          <p:nvPr/>
        </p:nvSpPr>
        <p:spPr bwMode="auto">
          <a:xfrm flipH="1">
            <a:off x="3050711" y="1713600"/>
            <a:ext cx="0" cy="49966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700" name="Text Box 37"/>
          <p:cNvSpPr txBox="1">
            <a:spLocks noChangeArrowheads="1"/>
          </p:cNvSpPr>
          <p:nvPr/>
        </p:nvSpPr>
        <p:spPr bwMode="auto">
          <a:xfrm>
            <a:off x="254813" y="3003416"/>
            <a:ext cx="1115122" cy="336659"/>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dirty="0">
                <a:solidFill>
                  <a:srgbClr val="000000"/>
                </a:solidFill>
                <a:latin typeface="Times New Roman" pitchFamily="18" charset="0"/>
              </a:rPr>
              <a:t>Vegetated</a:t>
            </a:r>
          </a:p>
        </p:txBody>
      </p:sp>
      <p:sp>
        <p:nvSpPr>
          <p:cNvPr id="57" name="Line 27"/>
          <p:cNvSpPr>
            <a:spLocks noChangeShapeType="1"/>
          </p:cNvSpPr>
          <p:nvPr/>
        </p:nvSpPr>
        <p:spPr bwMode="auto">
          <a:xfrm flipH="1">
            <a:off x="4138431" y="2030925"/>
            <a:ext cx="0" cy="20113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59" name="Text Box 8"/>
          <p:cNvSpPr txBox="1">
            <a:spLocks noChangeArrowheads="1"/>
          </p:cNvSpPr>
          <p:nvPr/>
        </p:nvSpPr>
        <p:spPr bwMode="auto">
          <a:xfrm>
            <a:off x="4986016" y="2997992"/>
            <a:ext cx="722035" cy="338554"/>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1600" b="1">
                <a:solidFill>
                  <a:srgbClr val="000000"/>
                </a:solidFill>
                <a:latin typeface="Times New Roman" pitchFamily="18" charset="0"/>
              </a:rPr>
              <a:t>Crop</a:t>
            </a:r>
          </a:p>
        </p:txBody>
      </p:sp>
      <p:pic>
        <p:nvPicPr>
          <p:cNvPr id="2052" name="Picture 4" descr="http://upload.wikimedia.org/wikipedia/commons/a/a7/Medecine_Lake.jpg"/>
          <p:cNvPicPr>
            <a:picLocks noChangeAspect="1" noChangeArrowheads="1"/>
          </p:cNvPicPr>
          <p:nvPr/>
        </p:nvPicPr>
        <p:blipFill>
          <a:blip r:embed="rId6" cstate="screen"/>
          <a:srcRect/>
          <a:stretch>
            <a:fillRect/>
          </a:stretch>
        </p:blipFill>
        <p:spPr bwMode="auto">
          <a:xfrm>
            <a:off x="1417108" y="2230049"/>
            <a:ext cx="987424" cy="778934"/>
          </a:xfrm>
          <a:prstGeom prst="rect">
            <a:avLst/>
          </a:prstGeom>
          <a:noFill/>
          <a:ln w="19050">
            <a:solidFill>
              <a:schemeClr val="tx1"/>
            </a:solidFill>
          </a:ln>
        </p:spPr>
      </p:pic>
      <p:pic>
        <p:nvPicPr>
          <p:cNvPr id="2058" name="Picture 10" descr="http://www.skyboximaging.com/sites/default/files/styles/660px_wide/public/Agriculture.jpg"/>
          <p:cNvPicPr>
            <a:picLocks noChangeAspect="1" noChangeArrowheads="1"/>
          </p:cNvPicPr>
          <p:nvPr/>
        </p:nvPicPr>
        <p:blipFill>
          <a:blip r:embed="rId7" cstate="screen"/>
          <a:srcRect/>
          <a:stretch>
            <a:fillRect/>
          </a:stretch>
        </p:blipFill>
        <p:spPr bwMode="auto">
          <a:xfrm>
            <a:off x="4837641" y="2213115"/>
            <a:ext cx="978960" cy="804335"/>
          </a:xfrm>
          <a:prstGeom prst="rect">
            <a:avLst/>
          </a:prstGeom>
          <a:noFill/>
          <a:ln w="19050">
            <a:solidFill>
              <a:schemeClr val="tx1"/>
            </a:solidFill>
          </a:ln>
        </p:spPr>
      </p:pic>
      <p:sp>
        <p:nvSpPr>
          <p:cNvPr id="81" name="Line 35"/>
          <p:cNvSpPr>
            <a:spLocks noChangeShapeType="1"/>
          </p:cNvSpPr>
          <p:nvPr/>
        </p:nvSpPr>
        <p:spPr bwMode="auto">
          <a:xfrm flipH="1">
            <a:off x="7314141" y="5117200"/>
            <a:ext cx="0" cy="430115"/>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82" name="Line 34"/>
          <p:cNvSpPr>
            <a:spLocks noChangeShapeType="1"/>
          </p:cNvSpPr>
          <p:nvPr/>
        </p:nvSpPr>
        <p:spPr bwMode="auto">
          <a:xfrm flipH="1">
            <a:off x="5331432" y="5108733"/>
            <a:ext cx="0" cy="417422"/>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88" name="Line 29"/>
          <p:cNvSpPr>
            <a:spLocks noChangeShapeType="1"/>
          </p:cNvSpPr>
          <p:nvPr/>
        </p:nvSpPr>
        <p:spPr bwMode="auto">
          <a:xfrm>
            <a:off x="5314503" y="3364600"/>
            <a:ext cx="0" cy="416147"/>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89" name="Line 30"/>
          <p:cNvSpPr>
            <a:spLocks noChangeShapeType="1"/>
          </p:cNvSpPr>
          <p:nvPr/>
        </p:nvSpPr>
        <p:spPr bwMode="auto">
          <a:xfrm>
            <a:off x="5308605" y="3783698"/>
            <a:ext cx="2980262" cy="0"/>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0" name="Line 34"/>
          <p:cNvSpPr>
            <a:spLocks noChangeShapeType="1"/>
          </p:cNvSpPr>
          <p:nvPr/>
        </p:nvSpPr>
        <p:spPr bwMode="auto">
          <a:xfrm flipH="1">
            <a:off x="6292398" y="3797680"/>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1" name="Line 35"/>
          <p:cNvSpPr>
            <a:spLocks noChangeShapeType="1"/>
          </p:cNvSpPr>
          <p:nvPr/>
        </p:nvSpPr>
        <p:spPr bwMode="auto">
          <a:xfrm flipH="1">
            <a:off x="7398808" y="3793446"/>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2" name="Line 34"/>
          <p:cNvSpPr>
            <a:spLocks noChangeShapeType="1"/>
          </p:cNvSpPr>
          <p:nvPr/>
        </p:nvSpPr>
        <p:spPr bwMode="auto">
          <a:xfrm flipH="1">
            <a:off x="5314503" y="3780747"/>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93" name="Line 35"/>
          <p:cNvSpPr>
            <a:spLocks noChangeShapeType="1"/>
          </p:cNvSpPr>
          <p:nvPr/>
        </p:nvSpPr>
        <p:spPr bwMode="auto">
          <a:xfrm flipH="1">
            <a:off x="8283566" y="3784980"/>
            <a:ext cx="0" cy="2467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pic>
        <p:nvPicPr>
          <p:cNvPr id="27703" name="Picture 40" descr="crops"/>
          <p:cNvPicPr>
            <a:picLocks noChangeAspect="1" noChangeArrowheads="1"/>
          </p:cNvPicPr>
          <p:nvPr/>
        </p:nvPicPr>
        <p:blipFill>
          <a:blip r:embed="rId8" cstate="screen">
            <a:lum bright="10000"/>
          </a:blip>
          <a:srcRect/>
          <a:stretch>
            <a:fillRect/>
          </a:stretch>
        </p:blipFill>
        <p:spPr bwMode="auto">
          <a:xfrm>
            <a:off x="4951151" y="3997908"/>
            <a:ext cx="858227" cy="810264"/>
          </a:xfrm>
          <a:prstGeom prst="rect">
            <a:avLst/>
          </a:prstGeom>
          <a:noFill/>
          <a:ln w="19050">
            <a:solidFill>
              <a:schemeClr val="tx1"/>
            </a:solidFill>
            <a:miter lim="800000"/>
            <a:headEnd/>
            <a:tailEnd/>
          </a:ln>
        </p:spPr>
      </p:pic>
      <p:pic>
        <p:nvPicPr>
          <p:cNvPr id="58" name="Picture 40" descr="crops"/>
          <p:cNvPicPr>
            <a:picLocks noChangeAspect="1" noChangeArrowheads="1"/>
          </p:cNvPicPr>
          <p:nvPr/>
        </p:nvPicPr>
        <p:blipFill>
          <a:blip r:embed="rId9" cstate="screen">
            <a:lum bright="10000"/>
          </a:blip>
          <a:srcRect/>
          <a:stretch>
            <a:fillRect/>
          </a:stretch>
        </p:blipFill>
        <p:spPr bwMode="auto">
          <a:xfrm>
            <a:off x="6912279" y="3992474"/>
            <a:ext cx="850531" cy="802999"/>
          </a:xfrm>
          <a:prstGeom prst="rect">
            <a:avLst/>
          </a:prstGeom>
          <a:noFill/>
          <a:ln w="19050">
            <a:solidFill>
              <a:schemeClr val="tx1"/>
            </a:solidFill>
            <a:miter lim="800000"/>
            <a:headEnd/>
            <a:tailEnd/>
          </a:ln>
        </p:spPr>
      </p:pic>
      <p:pic>
        <p:nvPicPr>
          <p:cNvPr id="2056" name="Picture 8" descr="http://ga.water.usgs.gov/edu/pictures/irrigation.jpg"/>
          <p:cNvPicPr>
            <a:picLocks noChangeAspect="1" noChangeArrowheads="1"/>
          </p:cNvPicPr>
          <p:nvPr/>
        </p:nvPicPr>
        <p:blipFill>
          <a:blip r:embed="rId10" cstate="screen"/>
          <a:srcRect/>
          <a:stretch>
            <a:fillRect/>
          </a:stretch>
        </p:blipFill>
        <p:spPr bwMode="auto">
          <a:xfrm>
            <a:off x="5921384" y="3999607"/>
            <a:ext cx="843491" cy="804333"/>
          </a:xfrm>
          <a:prstGeom prst="rect">
            <a:avLst/>
          </a:prstGeom>
          <a:noFill/>
          <a:ln w="19050">
            <a:solidFill>
              <a:schemeClr val="tx1"/>
            </a:solidFill>
          </a:ln>
        </p:spPr>
      </p:pic>
      <p:pic>
        <p:nvPicPr>
          <p:cNvPr id="73" name="Picture 8" descr="http://ga.water.usgs.gov/edu/pictures/irrigation.jpg"/>
          <p:cNvPicPr>
            <a:picLocks noChangeAspect="1" noChangeArrowheads="1"/>
          </p:cNvPicPr>
          <p:nvPr/>
        </p:nvPicPr>
        <p:blipFill>
          <a:blip r:embed="rId10" cstate="screen"/>
          <a:srcRect/>
          <a:stretch>
            <a:fillRect/>
          </a:stretch>
        </p:blipFill>
        <p:spPr bwMode="auto">
          <a:xfrm>
            <a:off x="7868709" y="3991141"/>
            <a:ext cx="843491" cy="804333"/>
          </a:xfrm>
          <a:prstGeom prst="rect">
            <a:avLst/>
          </a:prstGeom>
          <a:noFill/>
          <a:ln w="19050">
            <a:solidFill>
              <a:schemeClr val="tx1"/>
            </a:solidFill>
          </a:ln>
        </p:spPr>
      </p:pic>
      <p:pic>
        <p:nvPicPr>
          <p:cNvPr id="2060" name="Picture 12" descr="https://encrypted-tbn0.gstatic.com/images?q=tbn:ANd9GcQLKNwbSTOCmPg1ylATNj_A3u5eMTudkqcwPASwZc8q_oVMcFdGaQ"/>
          <p:cNvPicPr>
            <a:picLocks noChangeAspect="1" noChangeArrowheads="1"/>
          </p:cNvPicPr>
          <p:nvPr/>
        </p:nvPicPr>
        <p:blipFill>
          <a:blip r:embed="rId11" cstate="screen"/>
          <a:srcRect/>
          <a:stretch>
            <a:fillRect/>
          </a:stretch>
        </p:blipFill>
        <p:spPr bwMode="auto">
          <a:xfrm>
            <a:off x="4939243" y="5515144"/>
            <a:ext cx="851959" cy="787392"/>
          </a:xfrm>
          <a:prstGeom prst="rect">
            <a:avLst/>
          </a:prstGeom>
          <a:noFill/>
          <a:ln w="19050">
            <a:solidFill>
              <a:schemeClr val="tx1"/>
            </a:solidFill>
          </a:ln>
        </p:spPr>
      </p:pic>
      <p:pic>
        <p:nvPicPr>
          <p:cNvPr id="85" name="Picture 12" descr="https://encrypted-tbn0.gstatic.com/images?q=tbn:ANd9GcQLKNwbSTOCmPg1ylATNj_A3u5eMTudkqcwPASwZc8q_oVMcFdGaQ"/>
          <p:cNvPicPr>
            <a:picLocks noChangeAspect="1" noChangeArrowheads="1"/>
          </p:cNvPicPr>
          <p:nvPr/>
        </p:nvPicPr>
        <p:blipFill>
          <a:blip r:embed="rId11" cstate="screen"/>
          <a:srcRect/>
          <a:stretch>
            <a:fillRect/>
          </a:stretch>
        </p:blipFill>
        <p:spPr bwMode="auto">
          <a:xfrm>
            <a:off x="5921372" y="5506675"/>
            <a:ext cx="851959" cy="787392"/>
          </a:xfrm>
          <a:prstGeom prst="rect">
            <a:avLst/>
          </a:prstGeom>
          <a:noFill/>
          <a:ln w="19050">
            <a:solidFill>
              <a:schemeClr val="tx1"/>
            </a:solidFill>
          </a:ln>
        </p:spPr>
      </p:pic>
      <p:pic>
        <p:nvPicPr>
          <p:cNvPr id="2062" name="Picture 14" descr="http://static.guim.co.uk/sys-images/Guardian/Pix/pictures/2008/02/12/wheat10a.jpg"/>
          <p:cNvPicPr>
            <a:picLocks noChangeAspect="1" noChangeArrowheads="1"/>
          </p:cNvPicPr>
          <p:nvPr/>
        </p:nvPicPr>
        <p:blipFill>
          <a:blip r:embed="rId12" cstate="screen"/>
          <a:srcRect/>
          <a:stretch>
            <a:fillRect/>
          </a:stretch>
        </p:blipFill>
        <p:spPr bwMode="auto">
          <a:xfrm>
            <a:off x="6920182" y="5506676"/>
            <a:ext cx="835277" cy="778924"/>
          </a:xfrm>
          <a:prstGeom prst="rect">
            <a:avLst/>
          </a:prstGeom>
          <a:noFill/>
          <a:ln w="19050">
            <a:solidFill>
              <a:schemeClr val="tx1"/>
            </a:solidFill>
          </a:ln>
        </p:spPr>
      </p:pic>
      <p:pic>
        <p:nvPicPr>
          <p:cNvPr id="87" name="Picture 14" descr="http://static.guim.co.uk/sys-images/Guardian/Pix/pictures/2008/02/12/wheat10a.jpg"/>
          <p:cNvPicPr>
            <a:picLocks noChangeAspect="1" noChangeArrowheads="1"/>
          </p:cNvPicPr>
          <p:nvPr/>
        </p:nvPicPr>
        <p:blipFill>
          <a:blip r:embed="rId12" cstate="screen"/>
          <a:srcRect/>
          <a:stretch>
            <a:fillRect/>
          </a:stretch>
        </p:blipFill>
        <p:spPr bwMode="auto">
          <a:xfrm>
            <a:off x="7876924" y="5489743"/>
            <a:ext cx="835277" cy="778924"/>
          </a:xfrm>
          <a:prstGeom prst="rect">
            <a:avLst/>
          </a:prstGeom>
          <a:noFill/>
          <a:ln w="19050">
            <a:solidFill>
              <a:schemeClr val="tx1"/>
            </a:solidFill>
          </a:ln>
        </p:spPr>
      </p:pic>
      <p:sp>
        <p:nvSpPr>
          <p:cNvPr id="94" name="Text Box 37"/>
          <p:cNvSpPr txBox="1">
            <a:spLocks noChangeArrowheads="1"/>
          </p:cNvSpPr>
          <p:nvPr/>
        </p:nvSpPr>
        <p:spPr bwMode="auto">
          <a:xfrm>
            <a:off x="4776018" y="4788999"/>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dirty="0">
                <a:solidFill>
                  <a:srgbClr val="000000"/>
                </a:solidFill>
                <a:latin typeface="Times New Roman" pitchFamily="18" charset="0"/>
              </a:rPr>
              <a:t>Unirrig</a:t>
            </a:r>
          </a:p>
        </p:txBody>
      </p:sp>
      <p:sp>
        <p:nvSpPr>
          <p:cNvPr id="95" name="Text Box 37"/>
          <p:cNvSpPr txBox="1">
            <a:spLocks noChangeArrowheads="1"/>
          </p:cNvSpPr>
          <p:nvPr/>
        </p:nvSpPr>
        <p:spPr bwMode="auto">
          <a:xfrm>
            <a:off x="5775085" y="4780532"/>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Irrig</a:t>
            </a:r>
          </a:p>
        </p:txBody>
      </p:sp>
      <p:sp>
        <p:nvSpPr>
          <p:cNvPr id="96" name="Text Box 37"/>
          <p:cNvSpPr txBox="1">
            <a:spLocks noChangeArrowheads="1"/>
          </p:cNvSpPr>
          <p:nvPr/>
        </p:nvSpPr>
        <p:spPr bwMode="auto">
          <a:xfrm>
            <a:off x="6748748" y="4780532"/>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Unirrig</a:t>
            </a:r>
          </a:p>
        </p:txBody>
      </p:sp>
      <p:sp>
        <p:nvSpPr>
          <p:cNvPr id="97" name="Text Box 37"/>
          <p:cNvSpPr txBox="1">
            <a:spLocks noChangeArrowheads="1"/>
          </p:cNvSpPr>
          <p:nvPr/>
        </p:nvSpPr>
        <p:spPr bwMode="auto">
          <a:xfrm>
            <a:off x="7756284" y="4772065"/>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Irrig</a:t>
            </a:r>
          </a:p>
        </p:txBody>
      </p:sp>
      <p:sp>
        <p:nvSpPr>
          <p:cNvPr id="98" name="Text Box 37"/>
          <p:cNvSpPr txBox="1">
            <a:spLocks noChangeArrowheads="1"/>
          </p:cNvSpPr>
          <p:nvPr/>
        </p:nvSpPr>
        <p:spPr bwMode="auto">
          <a:xfrm>
            <a:off x="4776013" y="6282621"/>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Crop1</a:t>
            </a:r>
          </a:p>
        </p:txBody>
      </p:sp>
      <p:sp>
        <p:nvSpPr>
          <p:cNvPr id="99" name="Text Box 37"/>
          <p:cNvSpPr txBox="1">
            <a:spLocks noChangeArrowheads="1"/>
          </p:cNvSpPr>
          <p:nvPr/>
        </p:nvSpPr>
        <p:spPr bwMode="auto">
          <a:xfrm>
            <a:off x="5766613" y="6282621"/>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Crop1</a:t>
            </a:r>
          </a:p>
        </p:txBody>
      </p:sp>
      <p:sp>
        <p:nvSpPr>
          <p:cNvPr id="100" name="Text Box 37"/>
          <p:cNvSpPr txBox="1">
            <a:spLocks noChangeArrowheads="1"/>
          </p:cNvSpPr>
          <p:nvPr/>
        </p:nvSpPr>
        <p:spPr bwMode="auto">
          <a:xfrm>
            <a:off x="6833413" y="6282621"/>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Crop2</a:t>
            </a:r>
          </a:p>
        </p:txBody>
      </p:sp>
      <p:sp>
        <p:nvSpPr>
          <p:cNvPr id="101" name="Text Box 37"/>
          <p:cNvSpPr txBox="1">
            <a:spLocks noChangeArrowheads="1"/>
          </p:cNvSpPr>
          <p:nvPr/>
        </p:nvSpPr>
        <p:spPr bwMode="auto">
          <a:xfrm>
            <a:off x="7883284" y="6274154"/>
            <a:ext cx="1115122" cy="307777"/>
          </a:xfrm>
          <a:prstGeom prst="rect">
            <a:avLst/>
          </a:prstGeom>
          <a:noFill/>
          <a:ln w="9525">
            <a:noFill/>
            <a:miter lim="800000"/>
            <a:headEnd/>
            <a:tailEnd/>
          </a:ln>
        </p:spPr>
        <p:txBody>
          <a:bodyPr>
            <a:spAutoFit/>
          </a:bodyPr>
          <a:lstStyle/>
          <a:p>
            <a:pPr algn="ctr" fontAlgn="base">
              <a:spcBef>
                <a:spcPct val="50000"/>
              </a:spcBef>
              <a:spcAft>
                <a:spcPct val="0"/>
              </a:spcAft>
            </a:pPr>
            <a:r>
              <a:rPr lang="en-US" sz="1400" b="1">
                <a:solidFill>
                  <a:srgbClr val="000000"/>
                </a:solidFill>
                <a:latin typeface="Times New Roman" pitchFamily="18" charset="0"/>
              </a:rPr>
              <a:t>Crop2 …</a:t>
            </a:r>
          </a:p>
        </p:txBody>
      </p:sp>
      <p:sp>
        <p:nvSpPr>
          <p:cNvPr id="102" name="Line 34"/>
          <p:cNvSpPr>
            <a:spLocks noChangeShapeType="1"/>
          </p:cNvSpPr>
          <p:nvPr/>
        </p:nvSpPr>
        <p:spPr bwMode="auto">
          <a:xfrm flipH="1">
            <a:off x="6330497" y="5100267"/>
            <a:ext cx="2569" cy="425888"/>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103" name="Line 35"/>
          <p:cNvSpPr>
            <a:spLocks noChangeShapeType="1"/>
          </p:cNvSpPr>
          <p:nvPr/>
        </p:nvSpPr>
        <p:spPr bwMode="auto">
          <a:xfrm flipH="1">
            <a:off x="8304739" y="5108733"/>
            <a:ext cx="0" cy="413181"/>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a:solidFill>
                <a:srgbClr val="000000"/>
              </a:solidFill>
              <a:latin typeface="Tahoma" pitchFamily="34" charset="0"/>
            </a:endParaRPr>
          </a:p>
        </p:txBody>
      </p:sp>
      <p:grpSp>
        <p:nvGrpSpPr>
          <p:cNvPr id="2" name="Group 113"/>
          <p:cNvGrpSpPr/>
          <p:nvPr/>
        </p:nvGrpSpPr>
        <p:grpSpPr>
          <a:xfrm>
            <a:off x="6138326" y="1002400"/>
            <a:ext cx="2703922" cy="2469066"/>
            <a:chOff x="6138326" y="1219200"/>
            <a:chExt cx="2703922" cy="2469066"/>
          </a:xfrm>
        </p:grpSpPr>
        <p:sp>
          <p:nvSpPr>
            <p:cNvPr id="27651" name="Rectangle 41"/>
            <p:cNvSpPr>
              <a:spLocks noChangeArrowheads="1"/>
            </p:cNvSpPr>
            <p:nvPr/>
          </p:nvSpPr>
          <p:spPr bwMode="auto">
            <a:xfrm>
              <a:off x="6172200" y="1219200"/>
              <a:ext cx="2667000" cy="2438400"/>
            </a:xfrm>
            <a:prstGeom prst="rect">
              <a:avLst/>
            </a:prstGeom>
            <a:solidFill>
              <a:schemeClr val="bg1"/>
            </a:solidFill>
            <a:ln w="9525">
              <a:solidFill>
                <a:schemeClr val="tx1"/>
              </a:solidFill>
              <a:miter lim="800000"/>
              <a:headEnd/>
              <a:tailEnd/>
            </a:ln>
          </p:spPr>
          <p:txBody>
            <a:bodyPr wrap="non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3" name="Rectangle 43"/>
            <p:cNvSpPr>
              <a:spLocks noChangeArrowheads="1"/>
            </p:cNvSpPr>
            <p:nvPr/>
          </p:nvSpPr>
          <p:spPr bwMode="auto">
            <a:xfrm>
              <a:off x="6172200" y="1834634"/>
              <a:ext cx="731520" cy="1645920"/>
            </a:xfrm>
            <a:prstGeom prst="rect">
              <a:avLst/>
            </a:prstGeom>
            <a:solidFill>
              <a:srgbClr val="00B0F0"/>
            </a:solidFill>
            <a:ln w="57150">
              <a:solidFill>
                <a:schemeClr val="tx1"/>
              </a:solidFill>
              <a:miter lim="800000"/>
              <a:headEnd/>
              <a:tailEnd/>
            </a:ln>
          </p:spPr>
          <p:txBody>
            <a:bodyPr wrap="squar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4" name="Rectangle 44"/>
            <p:cNvSpPr>
              <a:spLocks noChangeArrowheads="1"/>
            </p:cNvSpPr>
            <p:nvPr/>
          </p:nvSpPr>
          <p:spPr bwMode="auto">
            <a:xfrm>
              <a:off x="6172200" y="1219200"/>
              <a:ext cx="990600" cy="609600"/>
            </a:xfrm>
            <a:prstGeom prst="rect">
              <a:avLst/>
            </a:prstGeom>
            <a:solidFill>
              <a:schemeClr val="bg1"/>
            </a:solidFill>
            <a:ln w="57150">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5" name="Rectangle 45"/>
            <p:cNvSpPr>
              <a:spLocks noChangeArrowheads="1"/>
            </p:cNvSpPr>
            <p:nvPr/>
          </p:nvSpPr>
          <p:spPr bwMode="auto">
            <a:xfrm>
              <a:off x="6172200" y="3290900"/>
              <a:ext cx="990600" cy="369332"/>
            </a:xfrm>
            <a:prstGeom prst="rect">
              <a:avLst/>
            </a:prstGeom>
            <a:solidFill>
              <a:schemeClr val="hlink"/>
            </a:solidFill>
            <a:ln w="57150">
              <a:solidFill>
                <a:schemeClr val="tx1"/>
              </a:solidFill>
              <a:miter lim="800000"/>
              <a:headEnd/>
              <a:tailEnd/>
            </a:ln>
          </p:spPr>
          <p:txBody>
            <a:bodyPr wrap="squar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6" name="Rectangle 46"/>
            <p:cNvSpPr>
              <a:spLocks noChangeArrowheads="1"/>
            </p:cNvSpPr>
            <p:nvPr/>
          </p:nvSpPr>
          <p:spPr bwMode="auto">
            <a:xfrm>
              <a:off x="6858000" y="1219200"/>
              <a:ext cx="1981200" cy="2438400"/>
            </a:xfrm>
            <a:prstGeom prst="rect">
              <a:avLst/>
            </a:prstGeom>
            <a:solidFill>
              <a:srgbClr val="33CC33"/>
            </a:solidFill>
            <a:ln w="57150">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7" name="Rectangle 47"/>
            <p:cNvSpPr>
              <a:spLocks noChangeArrowheads="1"/>
            </p:cNvSpPr>
            <p:nvPr/>
          </p:nvSpPr>
          <p:spPr bwMode="auto">
            <a:xfrm>
              <a:off x="6858000" y="1219200"/>
              <a:ext cx="1219200" cy="1295400"/>
            </a:xfrm>
            <a:prstGeom prst="rect">
              <a:avLst/>
            </a:prstGeom>
            <a:solidFill>
              <a:srgbClr val="336600"/>
            </a:solidFill>
            <a:ln w="9525">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8" name="Rectangle 48"/>
            <p:cNvSpPr>
              <a:spLocks noChangeArrowheads="1"/>
            </p:cNvSpPr>
            <p:nvPr/>
          </p:nvSpPr>
          <p:spPr bwMode="auto">
            <a:xfrm>
              <a:off x="8077200" y="1219200"/>
              <a:ext cx="762000" cy="1066800"/>
            </a:xfrm>
            <a:prstGeom prst="rect">
              <a:avLst/>
            </a:prstGeom>
            <a:solidFill>
              <a:srgbClr val="339933"/>
            </a:solidFill>
            <a:ln w="9525">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0" name="Rectangle 50"/>
            <p:cNvSpPr>
              <a:spLocks noChangeArrowheads="1"/>
            </p:cNvSpPr>
            <p:nvPr/>
          </p:nvSpPr>
          <p:spPr bwMode="auto">
            <a:xfrm>
              <a:off x="8077200" y="2286000"/>
              <a:ext cx="762000" cy="1371600"/>
            </a:xfrm>
            <a:prstGeom prst="rect">
              <a:avLst/>
            </a:prstGeom>
            <a:solidFill>
              <a:srgbClr val="009900"/>
            </a:solidFill>
            <a:ln w="9525">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1" name="Line 51"/>
            <p:cNvSpPr>
              <a:spLocks noChangeShapeType="1"/>
            </p:cNvSpPr>
            <p:nvPr/>
          </p:nvSpPr>
          <p:spPr bwMode="auto">
            <a:xfrm>
              <a:off x="6858000" y="1219200"/>
              <a:ext cx="0" cy="2438400"/>
            </a:xfrm>
            <a:prstGeom prst="line">
              <a:avLst/>
            </a:prstGeom>
            <a:noFill/>
            <a:ln w="57150">
              <a:solidFill>
                <a:schemeClr val="tx1"/>
              </a:solidFill>
              <a:round/>
              <a:headEnd/>
              <a:tailEnd/>
            </a:ln>
          </p:spPr>
          <p:txBody>
            <a:bodyP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3" name="Line 53"/>
            <p:cNvSpPr>
              <a:spLocks noChangeShapeType="1"/>
            </p:cNvSpPr>
            <p:nvPr/>
          </p:nvSpPr>
          <p:spPr bwMode="auto">
            <a:xfrm flipV="1">
              <a:off x="8839200" y="1219200"/>
              <a:ext cx="0" cy="2438400"/>
            </a:xfrm>
            <a:prstGeom prst="line">
              <a:avLst/>
            </a:prstGeom>
            <a:noFill/>
            <a:ln w="57150">
              <a:solidFill>
                <a:schemeClr val="tx1"/>
              </a:solidFill>
              <a:round/>
              <a:headEnd/>
              <a:tailEnd/>
            </a:ln>
          </p:spPr>
          <p:txBody>
            <a:bodyP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64" name="Rectangle 54"/>
            <p:cNvSpPr>
              <a:spLocks noChangeArrowheads="1"/>
            </p:cNvSpPr>
            <p:nvPr/>
          </p:nvSpPr>
          <p:spPr bwMode="auto">
            <a:xfrm>
              <a:off x="7315200" y="1905000"/>
              <a:ext cx="762000" cy="609600"/>
            </a:xfrm>
            <a:prstGeom prst="rect">
              <a:avLst/>
            </a:prstGeom>
            <a:solidFill>
              <a:srgbClr val="008000"/>
            </a:solidFill>
            <a:ln w="9525">
              <a:solidFill>
                <a:schemeClr val="tx1"/>
              </a:solidFill>
              <a:miter lim="800000"/>
              <a:headEnd/>
              <a:tailEnd/>
            </a:ln>
          </p:spPr>
          <p:txBody>
            <a:bodyPr wrap="none"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27659" name="Rectangle 49"/>
            <p:cNvSpPr>
              <a:spLocks noChangeArrowheads="1"/>
            </p:cNvSpPr>
            <p:nvPr/>
          </p:nvSpPr>
          <p:spPr bwMode="auto">
            <a:xfrm>
              <a:off x="6858000" y="2514600"/>
              <a:ext cx="1219200" cy="1143000"/>
            </a:xfrm>
            <a:prstGeom prst="rect">
              <a:avLst/>
            </a:prstGeom>
            <a:solidFill>
              <a:srgbClr val="99FF66"/>
            </a:solidFill>
            <a:ln w="57150">
              <a:solidFill>
                <a:schemeClr val="tx1"/>
              </a:solidFill>
              <a:miter lim="800000"/>
              <a:headEnd/>
              <a:tailEnd/>
            </a:ln>
          </p:spPr>
          <p:txBody>
            <a:bodyPr anchor="ctr">
              <a:spAutoFit/>
            </a:bodyPr>
            <a:lstStyle/>
            <a:p>
              <a:pPr eaLnBrk="0" fontAlgn="base" hangingPunct="0">
                <a:spcBef>
                  <a:spcPct val="0"/>
                </a:spcBef>
                <a:spcAft>
                  <a:spcPct val="0"/>
                </a:spcAft>
              </a:pPr>
              <a:endParaRPr lang="en-US">
                <a:solidFill>
                  <a:srgbClr val="000000"/>
                </a:solidFill>
                <a:latin typeface="Tahoma" pitchFamily="34" charset="0"/>
              </a:endParaRPr>
            </a:p>
          </p:txBody>
        </p:sp>
        <p:sp>
          <p:nvSpPr>
            <p:cNvPr id="63" name="TextBox 62"/>
            <p:cNvSpPr txBox="1"/>
            <p:nvPr/>
          </p:nvSpPr>
          <p:spPr>
            <a:xfrm>
              <a:off x="6333067" y="2302933"/>
              <a:ext cx="338554"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L</a:t>
              </a:r>
            </a:p>
          </p:txBody>
        </p:sp>
        <p:sp>
          <p:nvSpPr>
            <p:cNvPr id="64" name="TextBox 63"/>
            <p:cNvSpPr txBox="1"/>
            <p:nvPr/>
          </p:nvSpPr>
          <p:spPr>
            <a:xfrm>
              <a:off x="6324600" y="1337733"/>
              <a:ext cx="364202"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G</a:t>
              </a:r>
            </a:p>
          </p:txBody>
        </p:sp>
        <p:sp>
          <p:nvSpPr>
            <p:cNvPr id="65" name="TextBox 64"/>
            <p:cNvSpPr txBox="1"/>
            <p:nvPr/>
          </p:nvSpPr>
          <p:spPr>
            <a:xfrm>
              <a:off x="6138326" y="3318934"/>
              <a:ext cx="779637"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U</a:t>
              </a:r>
              <a:r>
                <a:rPr lang="en-US" sz="1200" b="1">
                  <a:solidFill>
                    <a:srgbClr val="000000"/>
                  </a:solidFill>
                  <a:latin typeface="Times New Roman" pitchFamily="18" charset="0"/>
                  <a:cs typeface="Times New Roman" pitchFamily="18" charset="0"/>
                </a:rPr>
                <a:t>T,H,M</a:t>
              </a:r>
            </a:p>
          </p:txBody>
        </p:sp>
        <p:sp>
          <p:nvSpPr>
            <p:cNvPr id="66" name="TextBox 65"/>
            <p:cNvSpPr txBox="1"/>
            <p:nvPr/>
          </p:nvSpPr>
          <p:spPr>
            <a:xfrm>
              <a:off x="6857999" y="2607735"/>
              <a:ext cx="556563"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C1I</a:t>
              </a:r>
            </a:p>
          </p:txBody>
        </p:sp>
        <p:sp>
          <p:nvSpPr>
            <p:cNvPr id="67" name="TextBox 66"/>
            <p:cNvSpPr txBox="1"/>
            <p:nvPr/>
          </p:nvSpPr>
          <p:spPr>
            <a:xfrm>
              <a:off x="8089215" y="2666996"/>
              <a:ext cx="736099" cy="646331"/>
            </a:xfrm>
            <a:prstGeom prst="rect">
              <a:avLst/>
            </a:prstGeom>
            <a:noFill/>
          </p:spPr>
          <p:txBody>
            <a:bodyPr wrap="none" rtlCol="0">
              <a:spAutoFit/>
            </a:bodyPr>
            <a:lstStyle/>
            <a:p>
              <a:pPr algn="ctr"/>
              <a:r>
                <a:rPr lang="en-US" b="1">
                  <a:solidFill>
                    <a:srgbClr val="000000"/>
                  </a:solidFill>
                  <a:latin typeface="Times New Roman" pitchFamily="18" charset="0"/>
                  <a:cs typeface="Times New Roman" pitchFamily="18" charset="0"/>
                </a:rPr>
                <a:t>V</a:t>
              </a:r>
            </a:p>
            <a:p>
              <a:pPr algn="ctr"/>
              <a:r>
                <a:rPr lang="en-US" b="1">
                  <a:solidFill>
                    <a:srgbClr val="000000"/>
                  </a:solidFill>
                  <a:latin typeface="Times New Roman" pitchFamily="18" charset="0"/>
                  <a:cs typeface="Times New Roman" pitchFamily="18" charset="0"/>
                </a:rPr>
                <a:t>PFT4</a:t>
              </a:r>
            </a:p>
          </p:txBody>
        </p:sp>
        <p:sp>
          <p:nvSpPr>
            <p:cNvPr id="68" name="TextBox 67"/>
            <p:cNvSpPr txBox="1"/>
            <p:nvPr/>
          </p:nvSpPr>
          <p:spPr>
            <a:xfrm>
              <a:off x="8106149" y="1413924"/>
              <a:ext cx="736099" cy="646331"/>
            </a:xfrm>
            <a:prstGeom prst="rect">
              <a:avLst/>
            </a:prstGeom>
            <a:noFill/>
          </p:spPr>
          <p:txBody>
            <a:bodyPr wrap="none" rtlCol="0">
              <a:spAutoFit/>
            </a:bodyPr>
            <a:lstStyle/>
            <a:p>
              <a:pPr algn="ctr"/>
              <a:r>
                <a:rPr lang="en-US" b="1">
                  <a:solidFill>
                    <a:srgbClr val="000000"/>
                  </a:solidFill>
                  <a:latin typeface="Times New Roman" pitchFamily="18" charset="0"/>
                  <a:cs typeface="Times New Roman" pitchFamily="18" charset="0"/>
                </a:rPr>
                <a:t>V</a:t>
              </a:r>
            </a:p>
            <a:p>
              <a:pPr algn="ctr"/>
              <a:r>
                <a:rPr lang="en-US" b="1">
                  <a:solidFill>
                    <a:srgbClr val="000000"/>
                  </a:solidFill>
                  <a:latin typeface="Times New Roman" pitchFamily="18" charset="0"/>
                  <a:cs typeface="Times New Roman" pitchFamily="18" charset="0"/>
                </a:rPr>
                <a:t>PFT3</a:t>
              </a:r>
            </a:p>
          </p:txBody>
        </p:sp>
        <p:sp>
          <p:nvSpPr>
            <p:cNvPr id="69" name="TextBox 68"/>
            <p:cNvSpPr txBox="1"/>
            <p:nvPr/>
          </p:nvSpPr>
          <p:spPr>
            <a:xfrm>
              <a:off x="7149415" y="1253057"/>
              <a:ext cx="736099" cy="646331"/>
            </a:xfrm>
            <a:prstGeom prst="rect">
              <a:avLst/>
            </a:prstGeom>
            <a:noFill/>
          </p:spPr>
          <p:txBody>
            <a:bodyPr wrap="none" rtlCol="0">
              <a:spAutoFit/>
            </a:bodyPr>
            <a:lstStyle/>
            <a:p>
              <a:pPr algn="ctr"/>
              <a:r>
                <a:rPr lang="en-US" b="1" dirty="0">
                  <a:solidFill>
                    <a:srgbClr val="000000"/>
                  </a:solidFill>
                  <a:latin typeface="Times New Roman" pitchFamily="18" charset="0"/>
                  <a:cs typeface="Times New Roman" pitchFamily="18" charset="0"/>
                </a:rPr>
                <a:t>V</a:t>
              </a:r>
            </a:p>
            <a:p>
              <a:pPr algn="ctr"/>
              <a:r>
                <a:rPr lang="en-US" b="1" dirty="0">
                  <a:solidFill>
                    <a:srgbClr val="000000"/>
                  </a:solidFill>
                  <a:latin typeface="Times New Roman" pitchFamily="18" charset="0"/>
                  <a:cs typeface="Times New Roman" pitchFamily="18" charset="0"/>
                </a:rPr>
                <a:t>PFT1</a:t>
              </a:r>
            </a:p>
          </p:txBody>
        </p:sp>
        <p:sp>
          <p:nvSpPr>
            <p:cNvPr id="70" name="TextBox 69"/>
            <p:cNvSpPr txBox="1"/>
            <p:nvPr/>
          </p:nvSpPr>
          <p:spPr>
            <a:xfrm>
              <a:off x="7344149" y="1904990"/>
              <a:ext cx="736099" cy="646331"/>
            </a:xfrm>
            <a:prstGeom prst="rect">
              <a:avLst/>
            </a:prstGeom>
            <a:noFill/>
          </p:spPr>
          <p:txBody>
            <a:bodyPr wrap="none" rtlCol="0">
              <a:spAutoFit/>
            </a:bodyPr>
            <a:lstStyle/>
            <a:p>
              <a:pPr algn="ctr"/>
              <a:r>
                <a:rPr lang="en-US" b="1">
                  <a:solidFill>
                    <a:srgbClr val="000000"/>
                  </a:solidFill>
                  <a:latin typeface="Times New Roman" pitchFamily="18" charset="0"/>
                  <a:cs typeface="Times New Roman" pitchFamily="18" charset="0"/>
                </a:rPr>
                <a:t>V</a:t>
              </a:r>
            </a:p>
            <a:p>
              <a:pPr algn="ctr"/>
              <a:r>
                <a:rPr lang="en-US" b="1">
                  <a:solidFill>
                    <a:srgbClr val="000000"/>
                  </a:solidFill>
                  <a:latin typeface="Times New Roman" pitchFamily="18" charset="0"/>
                  <a:cs typeface="Times New Roman" pitchFamily="18" charset="0"/>
                </a:rPr>
                <a:t>PFT2</a:t>
              </a:r>
            </a:p>
          </p:txBody>
        </p:sp>
        <p:cxnSp>
          <p:nvCxnSpPr>
            <p:cNvPr id="117" name="Straight Connector 116"/>
            <p:cNvCxnSpPr/>
            <p:nvPr/>
          </p:nvCxnSpPr>
          <p:spPr bwMode="auto">
            <a:xfrm>
              <a:off x="6883400" y="3022605"/>
              <a:ext cx="12191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8" name="Rectangle 127"/>
            <p:cNvSpPr/>
            <p:nvPr/>
          </p:nvSpPr>
          <p:spPr bwMode="auto">
            <a:xfrm>
              <a:off x="6883401" y="3022600"/>
              <a:ext cx="1161288" cy="609600"/>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a:solidFill>
                  <a:srgbClr val="000000"/>
                </a:solidFill>
                <a:latin typeface="Tahoma" pitchFamily="34" charset="0"/>
              </a:endParaRPr>
            </a:p>
          </p:txBody>
        </p:sp>
        <p:cxnSp>
          <p:nvCxnSpPr>
            <p:cNvPr id="122" name="Straight Connector 121"/>
            <p:cNvCxnSpPr/>
            <p:nvPr/>
          </p:nvCxnSpPr>
          <p:spPr bwMode="auto">
            <a:xfrm flipV="1">
              <a:off x="7374467" y="2480733"/>
              <a:ext cx="0" cy="11768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5" name="TextBox 124"/>
            <p:cNvSpPr txBox="1"/>
            <p:nvPr/>
          </p:nvSpPr>
          <p:spPr>
            <a:xfrm>
              <a:off x="7349063" y="2607734"/>
              <a:ext cx="633507"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C1U</a:t>
              </a:r>
            </a:p>
          </p:txBody>
        </p:sp>
        <p:sp>
          <p:nvSpPr>
            <p:cNvPr id="126" name="TextBox 125"/>
            <p:cNvSpPr txBox="1"/>
            <p:nvPr/>
          </p:nvSpPr>
          <p:spPr>
            <a:xfrm>
              <a:off x="7340593" y="3141136"/>
              <a:ext cx="633507"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C2U</a:t>
              </a:r>
            </a:p>
          </p:txBody>
        </p:sp>
        <p:sp>
          <p:nvSpPr>
            <p:cNvPr id="127" name="TextBox 126"/>
            <p:cNvSpPr txBox="1"/>
            <p:nvPr/>
          </p:nvSpPr>
          <p:spPr>
            <a:xfrm>
              <a:off x="6857999" y="3141133"/>
              <a:ext cx="556563" cy="369332"/>
            </a:xfrm>
            <a:prstGeom prst="rect">
              <a:avLst/>
            </a:prstGeom>
            <a:noFill/>
          </p:spPr>
          <p:txBody>
            <a:bodyPr wrap="none" rtlCol="0">
              <a:spAutoFit/>
            </a:bodyPr>
            <a:lstStyle/>
            <a:p>
              <a:r>
                <a:rPr lang="en-US" b="1">
                  <a:solidFill>
                    <a:srgbClr val="000000"/>
                  </a:solidFill>
                  <a:latin typeface="Times New Roman" pitchFamily="18" charset="0"/>
                  <a:cs typeface="Times New Roman" pitchFamily="18" charset="0"/>
                </a:rPr>
                <a:t>C2I</a:t>
              </a:r>
            </a:p>
          </p:txBody>
        </p:sp>
      </p:grpSp>
      <p:sp>
        <p:nvSpPr>
          <p:cNvPr id="2068" name="AutoShape 20" descr="imap://dlawren@mailhub.cgd.ucar.edu:993/fetch%3EUID%3E/INBOX%3E13314?part=1.2&amp;type=image/jpeg&amp;filename=high_densit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30" name="Picture 129" descr="high_density.png"/>
          <p:cNvPicPr>
            <a:picLocks noChangeAspect="1"/>
          </p:cNvPicPr>
          <p:nvPr/>
        </p:nvPicPr>
        <p:blipFill>
          <a:blip r:embed="rId13" cstate="screen"/>
          <a:srcRect/>
          <a:stretch>
            <a:fillRect/>
          </a:stretch>
        </p:blipFill>
        <p:spPr>
          <a:xfrm>
            <a:off x="2666998" y="2611046"/>
            <a:ext cx="660402" cy="570247"/>
          </a:xfrm>
          <a:prstGeom prst="rect">
            <a:avLst/>
          </a:prstGeom>
          <a:ln w="19050">
            <a:solidFill>
              <a:schemeClr val="tx1"/>
            </a:solidFill>
          </a:ln>
        </p:spPr>
      </p:pic>
      <p:sp>
        <p:nvSpPr>
          <p:cNvPr id="131" name="Line 160"/>
          <p:cNvSpPr>
            <a:spLocks noChangeShapeType="1"/>
          </p:cNvSpPr>
          <p:nvPr/>
        </p:nvSpPr>
        <p:spPr bwMode="auto">
          <a:xfrm flipH="1">
            <a:off x="4667249" y="2780626"/>
            <a:ext cx="855" cy="235763"/>
          </a:xfrm>
          <a:prstGeom prst="line">
            <a:avLst/>
          </a:prstGeom>
          <a:noFill/>
          <a:ln w="19050">
            <a:solidFill>
              <a:schemeClr val="tx1"/>
            </a:solidFill>
            <a:round/>
            <a:headEnd/>
            <a:tailEnd/>
          </a:ln>
          <a:effectLst/>
        </p:spPr>
        <p:txBody>
          <a:bodyPr/>
          <a:lstStyle/>
          <a:p>
            <a:pPr fontAlgn="base">
              <a:spcBef>
                <a:spcPct val="0"/>
              </a:spcBef>
              <a:spcAft>
                <a:spcPct val="0"/>
              </a:spcAft>
            </a:pPr>
            <a:endParaRPr lang="en-US" sz="2400">
              <a:solidFill>
                <a:prstClr val="black"/>
              </a:solidFill>
              <a:latin typeface="Times New Roman" pitchFamily="18" charset="0"/>
            </a:endParaRPr>
          </a:p>
        </p:txBody>
      </p:sp>
      <p:pic>
        <p:nvPicPr>
          <p:cNvPr id="2066" name="Picture 18" descr="http://images.fineartamerica.com/images-medium-large/san-francisco-tall-buildings-in-the-financial-district--5d17897-wingsdomain-art-and-photography.jpg"/>
          <p:cNvPicPr>
            <a:picLocks noChangeAspect="1" noChangeArrowheads="1"/>
          </p:cNvPicPr>
          <p:nvPr/>
        </p:nvPicPr>
        <p:blipFill>
          <a:blip r:embed="rId14" cstate="screen"/>
          <a:srcRect/>
          <a:stretch>
            <a:fillRect/>
          </a:stretch>
        </p:blipFill>
        <p:spPr bwMode="auto">
          <a:xfrm>
            <a:off x="2551642" y="2119983"/>
            <a:ext cx="564092" cy="635001"/>
          </a:xfrm>
          <a:prstGeom prst="rect">
            <a:avLst/>
          </a:prstGeom>
          <a:noFill/>
          <a:ln w="19050">
            <a:solidFill>
              <a:schemeClr val="tx1"/>
            </a:solidFill>
          </a:ln>
        </p:spPr>
      </p:pic>
      <p:sp>
        <p:nvSpPr>
          <p:cNvPr id="27666" name="Rectangle 3" descr="gridcell"/>
          <p:cNvSpPr>
            <a:spLocks noChangeArrowheads="1"/>
          </p:cNvSpPr>
          <p:nvPr/>
        </p:nvSpPr>
        <p:spPr bwMode="auto">
          <a:xfrm>
            <a:off x="2456452" y="806756"/>
            <a:ext cx="1152725" cy="966112"/>
          </a:xfrm>
          <a:prstGeom prst="rect">
            <a:avLst/>
          </a:prstGeom>
          <a:blipFill dpi="0" rotWithShape="0">
            <a:blip r:embed="rId15" cstate="screen"/>
            <a:srcRect/>
            <a:stretch>
              <a:fillRect/>
            </a:stretch>
          </a:blipFill>
          <a:ln w="19050">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Tahoma" pitchFamily="34" charset="0"/>
            </a:endParaRPr>
          </a:p>
        </p:txBody>
      </p:sp>
      <p:sp>
        <p:nvSpPr>
          <p:cNvPr id="162" name="TextBox 161"/>
          <p:cNvSpPr txBox="1"/>
          <p:nvPr/>
        </p:nvSpPr>
        <p:spPr>
          <a:xfrm>
            <a:off x="2463797" y="2534869"/>
            <a:ext cx="500458"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TBD</a:t>
            </a:r>
          </a:p>
        </p:txBody>
      </p:sp>
      <p:sp>
        <p:nvSpPr>
          <p:cNvPr id="163" name="TextBox 162"/>
          <p:cNvSpPr txBox="1"/>
          <p:nvPr/>
        </p:nvSpPr>
        <p:spPr>
          <a:xfrm>
            <a:off x="2590796" y="2958204"/>
            <a:ext cx="441146"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MD</a:t>
            </a:r>
          </a:p>
        </p:txBody>
      </p:sp>
      <p:sp>
        <p:nvSpPr>
          <p:cNvPr id="164" name="TextBox 163"/>
          <p:cNvSpPr txBox="1"/>
          <p:nvPr/>
        </p:nvSpPr>
        <p:spPr>
          <a:xfrm>
            <a:off x="3344330" y="2712671"/>
            <a:ext cx="415498" cy="276999"/>
          </a:xfrm>
          <a:prstGeom prst="rect">
            <a:avLst/>
          </a:prstGeom>
          <a:noFill/>
        </p:spPr>
        <p:txBody>
          <a:bodyPr wrap="none" rtlCol="0">
            <a:spAutoFit/>
          </a:bodyPr>
          <a:lstStyle/>
          <a:p>
            <a:r>
              <a:rPr lang="en-US" sz="1200" b="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HD</a:t>
            </a:r>
          </a:p>
        </p:txBody>
      </p:sp>
      <p:pic>
        <p:nvPicPr>
          <p:cNvPr id="116" name="Picture 326"/>
          <p:cNvPicPr>
            <a:picLocks noChangeAspect="1" noChangeArrowheads="1"/>
          </p:cNvPicPr>
          <p:nvPr/>
        </p:nvPicPr>
        <p:blipFill>
          <a:blip r:embed="rId16" cstate="screen">
            <a:clrChange>
              <a:clrFrom>
                <a:srgbClr val="FFFFFF"/>
              </a:clrFrom>
              <a:clrTo>
                <a:srgbClr val="FFFFFF">
                  <a:alpha val="0"/>
                </a:srgbClr>
              </a:clrTo>
            </a:clrChange>
          </a:blip>
          <a:srcRect/>
          <a:stretch>
            <a:fillRect/>
          </a:stretch>
        </p:blipFill>
        <p:spPr bwMode="auto">
          <a:xfrm>
            <a:off x="3686051" y="5424148"/>
            <a:ext cx="351815" cy="875485"/>
          </a:xfrm>
          <a:prstGeom prst="rect">
            <a:avLst/>
          </a:prstGeom>
          <a:noFill/>
          <a:ln w="9525" cap="flat" cmpd="sng" algn="ctr">
            <a:noFill/>
            <a:prstDash val="solid"/>
            <a:miter lim="800000"/>
            <a:headEnd/>
            <a:tailEnd/>
          </a:ln>
        </p:spPr>
      </p:pic>
      <p:pic>
        <p:nvPicPr>
          <p:cNvPr id="118" name="Picture 326"/>
          <p:cNvPicPr>
            <a:picLocks noChangeAspect="1" noChangeArrowheads="1"/>
          </p:cNvPicPr>
          <p:nvPr/>
        </p:nvPicPr>
        <p:blipFill>
          <a:blip r:embed="rId17" cstate="screen">
            <a:clrChange>
              <a:clrFrom>
                <a:srgbClr val="FFFFFF"/>
              </a:clrFrom>
              <a:clrTo>
                <a:srgbClr val="FFFFFF">
                  <a:alpha val="0"/>
                </a:srgbClr>
              </a:clrTo>
            </a:clrChange>
          </a:blip>
          <a:srcRect/>
          <a:stretch>
            <a:fillRect/>
          </a:stretch>
        </p:blipFill>
        <p:spPr bwMode="auto">
          <a:xfrm>
            <a:off x="3889418" y="3848048"/>
            <a:ext cx="223593" cy="421847"/>
          </a:xfrm>
          <a:prstGeom prst="rect">
            <a:avLst/>
          </a:prstGeom>
          <a:noFill/>
          <a:ln w="9525" cap="flat" cmpd="sng" algn="ctr">
            <a:noFill/>
            <a:prstDash val="solid"/>
            <a:miter lim="800000"/>
            <a:headEnd/>
            <a:tailEnd/>
          </a:ln>
        </p:spPr>
      </p:pic>
      <p:pic>
        <p:nvPicPr>
          <p:cNvPr id="165" name="Picture 5"/>
          <p:cNvPicPr>
            <a:picLocks noChangeAspect="1" noChangeArrowheads="1"/>
          </p:cNvPicPr>
          <p:nvPr/>
        </p:nvPicPr>
        <p:blipFill>
          <a:blip r:embed="rId18" cstate="screen">
            <a:clrChange>
              <a:clrFrom>
                <a:srgbClr val="FFFFFF"/>
              </a:clrFrom>
              <a:clrTo>
                <a:srgbClr val="FFFFFF">
                  <a:alpha val="0"/>
                </a:srgbClr>
              </a:clrTo>
            </a:clrChange>
          </a:blip>
          <a:srcRect/>
          <a:stretch>
            <a:fillRect/>
          </a:stretch>
        </p:blipFill>
        <p:spPr bwMode="auto">
          <a:xfrm rot="19072115">
            <a:off x="4210024" y="4753196"/>
            <a:ext cx="503643" cy="559830"/>
          </a:xfrm>
          <a:prstGeom prst="rect">
            <a:avLst/>
          </a:prstGeom>
          <a:noFill/>
          <a:ln w="9525">
            <a:noFill/>
            <a:miter lim="800000"/>
            <a:headEnd/>
            <a:tailEnd/>
          </a:ln>
        </p:spPr>
      </p:pic>
      <p:sp>
        <p:nvSpPr>
          <p:cNvPr id="166" name="Freeform 165"/>
          <p:cNvSpPr/>
          <p:nvPr/>
        </p:nvSpPr>
        <p:spPr bwMode="auto">
          <a:xfrm>
            <a:off x="3947791" y="4952803"/>
            <a:ext cx="205820" cy="537512"/>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800">
              <a:solidFill>
                <a:srgbClr val="000000"/>
              </a:solidFill>
            </a:endParaRPr>
          </a:p>
        </p:txBody>
      </p:sp>
      <p:sp>
        <p:nvSpPr>
          <p:cNvPr id="167" name="Freeform 166"/>
          <p:cNvSpPr/>
          <p:nvPr/>
        </p:nvSpPr>
        <p:spPr bwMode="auto">
          <a:xfrm rot="20320240">
            <a:off x="4030385" y="5023782"/>
            <a:ext cx="205820" cy="537512"/>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800">
              <a:solidFill>
                <a:srgbClr val="000000"/>
              </a:solidFill>
            </a:endParaRPr>
          </a:p>
        </p:txBody>
      </p:sp>
      <p:sp>
        <p:nvSpPr>
          <p:cNvPr id="168" name="Freeform 167"/>
          <p:cNvSpPr/>
          <p:nvPr/>
        </p:nvSpPr>
        <p:spPr bwMode="auto">
          <a:xfrm rot="980860">
            <a:off x="3905662" y="4915798"/>
            <a:ext cx="205820" cy="537512"/>
          </a:xfrm>
          <a:custGeom>
            <a:avLst/>
            <a:gdLst>
              <a:gd name="connsiteX0" fmla="*/ 98628 w 98628"/>
              <a:gd name="connsiteY0" fmla="*/ 0 h 109470"/>
              <a:gd name="connsiteX1" fmla="*/ 92188 w 98628"/>
              <a:gd name="connsiteY1" fmla="*/ 12879 h 109470"/>
              <a:gd name="connsiteX2" fmla="*/ 82529 w 98628"/>
              <a:gd name="connsiteY2" fmla="*/ 16099 h 109470"/>
              <a:gd name="connsiteX3" fmla="*/ 76090 w 98628"/>
              <a:gd name="connsiteY3" fmla="*/ 25758 h 109470"/>
              <a:gd name="connsiteX4" fmla="*/ 72870 w 98628"/>
              <a:gd name="connsiteY4" fmla="*/ 48296 h 109470"/>
              <a:gd name="connsiteX5" fmla="*/ 59991 w 98628"/>
              <a:gd name="connsiteY5" fmla="*/ 64394 h 109470"/>
              <a:gd name="connsiteX6" fmla="*/ 18135 w 98628"/>
              <a:gd name="connsiteY6" fmla="*/ 67614 h 109470"/>
              <a:gd name="connsiteX7" fmla="*/ 8476 w 98628"/>
              <a:gd name="connsiteY7" fmla="*/ 70834 h 109470"/>
              <a:gd name="connsiteX8" fmla="*/ 2036 w 98628"/>
              <a:gd name="connsiteY8" fmla="*/ 109470 h 10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28" h="109470">
                <a:moveTo>
                  <a:pt x="98628" y="0"/>
                </a:moveTo>
                <a:cubicBezTo>
                  <a:pt x="96481" y="4293"/>
                  <a:pt x="95582" y="9485"/>
                  <a:pt x="92188" y="12879"/>
                </a:cubicBezTo>
                <a:cubicBezTo>
                  <a:pt x="89788" y="15279"/>
                  <a:pt x="85179" y="13979"/>
                  <a:pt x="82529" y="16099"/>
                </a:cubicBezTo>
                <a:cubicBezTo>
                  <a:pt x="79507" y="18516"/>
                  <a:pt x="78236" y="22538"/>
                  <a:pt x="76090" y="25758"/>
                </a:cubicBezTo>
                <a:cubicBezTo>
                  <a:pt x="75017" y="33271"/>
                  <a:pt x="74358" y="40854"/>
                  <a:pt x="72870" y="48296"/>
                </a:cubicBezTo>
                <a:cubicBezTo>
                  <a:pt x="71363" y="55829"/>
                  <a:pt x="69125" y="62681"/>
                  <a:pt x="59991" y="64394"/>
                </a:cubicBezTo>
                <a:cubicBezTo>
                  <a:pt x="46237" y="66973"/>
                  <a:pt x="32087" y="66541"/>
                  <a:pt x="18135" y="67614"/>
                </a:cubicBezTo>
                <a:cubicBezTo>
                  <a:pt x="14915" y="68687"/>
                  <a:pt x="10449" y="68072"/>
                  <a:pt x="8476" y="70834"/>
                </a:cubicBezTo>
                <a:cubicBezTo>
                  <a:pt x="0" y="82701"/>
                  <a:pt x="2036" y="96228"/>
                  <a:pt x="2036" y="10947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lang="en-US" sz="800">
              <a:solidFill>
                <a:srgbClr val="000000"/>
              </a:solidFill>
            </a:endParaRPr>
          </a:p>
        </p:txBody>
      </p:sp>
      <p:grpSp>
        <p:nvGrpSpPr>
          <p:cNvPr id="169" name="Group 4599"/>
          <p:cNvGrpSpPr>
            <a:grpSpLocks noChangeAspect="1"/>
          </p:cNvGrpSpPr>
          <p:nvPr/>
        </p:nvGrpSpPr>
        <p:grpSpPr bwMode="auto">
          <a:xfrm>
            <a:off x="2430659" y="5451430"/>
            <a:ext cx="740290" cy="630981"/>
            <a:chOff x="2964" y="2308"/>
            <a:chExt cx="623" cy="443"/>
          </a:xfrm>
        </p:grpSpPr>
        <p:sp>
          <p:nvSpPr>
            <p:cNvPr id="170" name="Rectangle 4600"/>
            <p:cNvSpPr>
              <a:spLocks noChangeAspect="1" noChangeArrowheads="1"/>
            </p:cNvSpPr>
            <p:nvPr/>
          </p:nvSpPr>
          <p:spPr bwMode="auto">
            <a:xfrm>
              <a:off x="3196" y="2460"/>
              <a:ext cx="300" cy="200"/>
            </a:xfrm>
            <a:prstGeom prst="rect">
              <a:avLst/>
            </a:prstGeom>
            <a:solidFill>
              <a:schemeClr val="bg2"/>
            </a:solidFill>
            <a:ln w="19050" algn="ctr">
              <a:solidFill>
                <a:schemeClr val="tx1"/>
              </a:solidFill>
              <a:miter lim="800000"/>
              <a:headEnd/>
              <a:tailEnd/>
            </a:ln>
          </p:spPr>
          <p:txBody>
            <a:bodyPr wrap="none" anchor="ctr">
              <a:spAutoFit/>
            </a:bodyPr>
            <a:lstStyle/>
            <a:p>
              <a:pPr eaLnBrk="0" fontAlgn="base" hangingPunct="0">
                <a:spcBef>
                  <a:spcPct val="0"/>
                </a:spcBef>
                <a:spcAft>
                  <a:spcPct val="0"/>
                </a:spcAft>
              </a:pPr>
              <a:endParaRPr lang="en-US" sz="800">
                <a:solidFill>
                  <a:srgbClr val="000000"/>
                </a:solidFill>
              </a:endParaRPr>
            </a:p>
          </p:txBody>
        </p:sp>
        <p:sp>
          <p:nvSpPr>
            <p:cNvPr id="171" name="Line 4601"/>
            <p:cNvSpPr>
              <a:spLocks noChangeAspect="1" noChangeShapeType="1"/>
            </p:cNvSpPr>
            <p:nvPr/>
          </p:nvSpPr>
          <p:spPr bwMode="auto">
            <a:xfrm flipV="1">
              <a:off x="3364" y="2308"/>
              <a:ext cx="0" cy="148"/>
            </a:xfrm>
            <a:prstGeom prst="line">
              <a:avLst/>
            </a:prstGeom>
            <a:noFill/>
            <a:ln w="76200">
              <a:solidFill>
                <a:schemeClr val="tx1"/>
              </a:solidFill>
              <a:round/>
              <a:headEnd/>
              <a:tailEnd/>
            </a:ln>
          </p:spPr>
          <p:txBody>
            <a:bodyPr>
              <a:spAutoFit/>
            </a:bodyPr>
            <a:lstStyle/>
            <a:p>
              <a:pPr eaLnBrk="0" fontAlgn="base" hangingPunct="0">
                <a:spcBef>
                  <a:spcPct val="0"/>
                </a:spcBef>
                <a:spcAft>
                  <a:spcPct val="0"/>
                </a:spcAft>
              </a:pPr>
              <a:endParaRPr lang="en-US" sz="800">
                <a:solidFill>
                  <a:srgbClr val="000000"/>
                </a:solidFill>
              </a:endParaRPr>
            </a:p>
          </p:txBody>
        </p:sp>
        <p:sp>
          <p:nvSpPr>
            <p:cNvPr id="172" name="Line 4602"/>
            <p:cNvSpPr>
              <a:spLocks noChangeAspect="1" noChangeShapeType="1"/>
            </p:cNvSpPr>
            <p:nvPr/>
          </p:nvSpPr>
          <p:spPr bwMode="auto">
            <a:xfrm flipH="1" flipV="1">
              <a:off x="3156" y="2436"/>
              <a:ext cx="36" cy="40"/>
            </a:xfrm>
            <a:prstGeom prst="line">
              <a:avLst/>
            </a:prstGeom>
            <a:noFill/>
            <a:ln w="19050">
              <a:solidFill>
                <a:schemeClr val="tx1"/>
              </a:solidFill>
              <a:round/>
              <a:headEnd/>
              <a:tailEnd/>
            </a:ln>
          </p:spPr>
          <p:txBody>
            <a:bodyPr>
              <a:spAutoFit/>
            </a:bodyPr>
            <a:lstStyle/>
            <a:p>
              <a:pPr eaLnBrk="0" fontAlgn="base" hangingPunct="0">
                <a:spcBef>
                  <a:spcPct val="0"/>
                </a:spcBef>
                <a:spcAft>
                  <a:spcPct val="0"/>
                </a:spcAft>
              </a:pPr>
              <a:endParaRPr lang="en-US" sz="800">
                <a:solidFill>
                  <a:srgbClr val="000000"/>
                </a:solidFill>
              </a:endParaRPr>
            </a:p>
          </p:txBody>
        </p:sp>
        <p:sp>
          <p:nvSpPr>
            <p:cNvPr id="173" name="Line 4603"/>
            <p:cNvSpPr>
              <a:spLocks noChangeAspect="1" noChangeShapeType="1"/>
            </p:cNvSpPr>
            <p:nvPr/>
          </p:nvSpPr>
          <p:spPr bwMode="auto">
            <a:xfrm flipV="1">
              <a:off x="3124" y="2404"/>
              <a:ext cx="56" cy="68"/>
            </a:xfrm>
            <a:prstGeom prst="line">
              <a:avLst/>
            </a:prstGeom>
            <a:noFill/>
            <a:ln w="19050">
              <a:solidFill>
                <a:schemeClr val="tx1"/>
              </a:solidFill>
              <a:round/>
              <a:headEnd/>
              <a:tailEnd/>
            </a:ln>
          </p:spPr>
          <p:txBody>
            <a:bodyPr>
              <a:spAutoFit/>
            </a:bodyPr>
            <a:lstStyle/>
            <a:p>
              <a:pPr eaLnBrk="0" fontAlgn="base" hangingPunct="0">
                <a:spcBef>
                  <a:spcPct val="0"/>
                </a:spcBef>
                <a:spcAft>
                  <a:spcPct val="0"/>
                </a:spcAft>
              </a:pPr>
              <a:endParaRPr lang="en-US" sz="800">
                <a:solidFill>
                  <a:srgbClr val="000000"/>
                </a:solidFill>
              </a:endParaRPr>
            </a:p>
          </p:txBody>
        </p:sp>
        <p:sp>
          <p:nvSpPr>
            <p:cNvPr id="174" name="Oval 4604"/>
            <p:cNvSpPr>
              <a:spLocks noChangeAspect="1" noChangeArrowheads="1"/>
            </p:cNvSpPr>
            <p:nvPr/>
          </p:nvSpPr>
          <p:spPr bwMode="auto">
            <a:xfrm>
              <a:off x="2964" y="2492"/>
              <a:ext cx="259" cy="259"/>
            </a:xfrm>
            <a:prstGeom prst="ellipse">
              <a:avLst/>
            </a:prstGeom>
            <a:solidFill>
              <a:schemeClr val="bg2"/>
            </a:solidFill>
            <a:ln w="19050" algn="ctr">
              <a:solidFill>
                <a:schemeClr val="tx1"/>
              </a:solidFill>
              <a:round/>
              <a:headEnd/>
              <a:tailEnd/>
            </a:ln>
          </p:spPr>
          <p:txBody>
            <a:bodyPr wrap="none" anchor="ctr">
              <a:spAutoFit/>
            </a:bodyPr>
            <a:lstStyle/>
            <a:p>
              <a:pPr eaLnBrk="0" fontAlgn="base" hangingPunct="0">
                <a:spcBef>
                  <a:spcPct val="0"/>
                </a:spcBef>
                <a:spcAft>
                  <a:spcPct val="0"/>
                </a:spcAft>
              </a:pPr>
              <a:endParaRPr lang="en-US" sz="800">
                <a:solidFill>
                  <a:srgbClr val="000000"/>
                </a:solidFill>
              </a:endParaRPr>
            </a:p>
          </p:txBody>
        </p:sp>
        <p:sp>
          <p:nvSpPr>
            <p:cNvPr id="175" name="Oval 4605"/>
            <p:cNvSpPr>
              <a:spLocks noChangeAspect="1" noChangeArrowheads="1"/>
            </p:cNvSpPr>
            <p:nvPr/>
          </p:nvSpPr>
          <p:spPr bwMode="auto">
            <a:xfrm>
              <a:off x="3032" y="2556"/>
              <a:ext cx="132" cy="132"/>
            </a:xfrm>
            <a:prstGeom prst="ellipse">
              <a:avLst/>
            </a:prstGeom>
            <a:noFill/>
            <a:ln w="19050" algn="ctr">
              <a:solidFill>
                <a:schemeClr val="tx1"/>
              </a:solidFill>
              <a:round/>
              <a:headEnd/>
              <a:tailEnd/>
            </a:ln>
          </p:spPr>
          <p:txBody>
            <a:bodyPr wrap="none" anchor="ctr">
              <a:spAutoFit/>
            </a:bodyPr>
            <a:lstStyle/>
            <a:p>
              <a:pPr eaLnBrk="0" fontAlgn="base" hangingPunct="0">
                <a:spcBef>
                  <a:spcPct val="0"/>
                </a:spcBef>
                <a:spcAft>
                  <a:spcPct val="0"/>
                </a:spcAft>
              </a:pPr>
              <a:endParaRPr lang="en-US" sz="800">
                <a:solidFill>
                  <a:srgbClr val="000000"/>
                </a:solidFill>
              </a:endParaRPr>
            </a:p>
          </p:txBody>
        </p:sp>
        <p:sp>
          <p:nvSpPr>
            <p:cNvPr id="176" name="Oval 4606"/>
            <p:cNvSpPr>
              <a:spLocks noChangeAspect="1" noChangeArrowheads="1"/>
            </p:cNvSpPr>
            <p:nvPr/>
          </p:nvSpPr>
          <p:spPr bwMode="auto">
            <a:xfrm>
              <a:off x="3420" y="2576"/>
              <a:ext cx="167" cy="167"/>
            </a:xfrm>
            <a:prstGeom prst="ellipse">
              <a:avLst/>
            </a:prstGeom>
            <a:solidFill>
              <a:schemeClr val="bg2"/>
            </a:solidFill>
            <a:ln w="19050" algn="ctr">
              <a:solidFill>
                <a:schemeClr val="tx1"/>
              </a:solidFill>
              <a:round/>
              <a:headEnd/>
              <a:tailEnd/>
            </a:ln>
          </p:spPr>
          <p:txBody>
            <a:bodyPr wrap="none" anchor="ctr">
              <a:spAutoFit/>
            </a:bodyPr>
            <a:lstStyle/>
            <a:p>
              <a:pPr eaLnBrk="0" fontAlgn="base" hangingPunct="0">
                <a:spcBef>
                  <a:spcPct val="0"/>
                </a:spcBef>
                <a:spcAft>
                  <a:spcPct val="0"/>
                </a:spcAft>
              </a:pPr>
              <a:endParaRPr lang="en-US" sz="800">
                <a:solidFill>
                  <a:srgbClr val="000000"/>
                </a:solidFill>
              </a:endParaRPr>
            </a:p>
          </p:txBody>
        </p:sp>
        <p:sp>
          <p:nvSpPr>
            <p:cNvPr id="177" name="Oval 4607"/>
            <p:cNvSpPr>
              <a:spLocks noChangeAspect="1" noChangeArrowheads="1"/>
            </p:cNvSpPr>
            <p:nvPr/>
          </p:nvSpPr>
          <p:spPr bwMode="auto">
            <a:xfrm>
              <a:off x="3460" y="2616"/>
              <a:ext cx="86" cy="86"/>
            </a:xfrm>
            <a:prstGeom prst="ellipse">
              <a:avLst/>
            </a:prstGeom>
            <a:noFill/>
            <a:ln w="19050" algn="ctr">
              <a:solidFill>
                <a:schemeClr val="tx1"/>
              </a:solidFill>
              <a:round/>
              <a:headEnd/>
              <a:tailEnd/>
            </a:ln>
          </p:spPr>
          <p:txBody>
            <a:bodyPr wrap="none" anchor="ctr">
              <a:spAutoFit/>
            </a:bodyPr>
            <a:lstStyle/>
            <a:p>
              <a:pPr eaLnBrk="0" fontAlgn="base" hangingPunct="0">
                <a:spcBef>
                  <a:spcPct val="0"/>
                </a:spcBef>
                <a:spcAft>
                  <a:spcPct val="0"/>
                </a:spcAft>
              </a:pPr>
              <a:endParaRPr lang="en-US" sz="800">
                <a:solidFill>
                  <a:srgbClr val="000000"/>
                </a:solidFill>
              </a:endParaRPr>
            </a:p>
          </p:txBody>
        </p:sp>
      </p:grpSp>
      <p:sp>
        <p:nvSpPr>
          <p:cNvPr id="180" name="TextBox 179"/>
          <p:cNvSpPr txBox="1"/>
          <p:nvPr/>
        </p:nvSpPr>
        <p:spPr>
          <a:xfrm>
            <a:off x="2369713" y="4651416"/>
            <a:ext cx="782587" cy="307777"/>
          </a:xfrm>
          <a:prstGeom prst="rect">
            <a:avLst/>
          </a:prstGeom>
          <a:noFill/>
        </p:spPr>
        <p:txBody>
          <a:bodyPr wrap="none" rtlCol="0">
            <a:spAutoFit/>
          </a:bodyPr>
          <a:lstStyle/>
          <a:p>
            <a:r>
              <a:rPr lang="en-US" sz="1400" dirty="0">
                <a:solidFill>
                  <a:srgbClr val="00B050"/>
                </a:solidFill>
                <a:latin typeface="Times New Roman" pitchFamily="18" charset="0"/>
                <a:cs typeface="Times New Roman" pitchFamily="18" charset="0"/>
              </a:rPr>
              <a:t>Planting</a:t>
            </a:r>
          </a:p>
        </p:txBody>
      </p:sp>
      <p:sp>
        <p:nvSpPr>
          <p:cNvPr id="181" name="TextBox 180"/>
          <p:cNvSpPr txBox="1"/>
          <p:nvPr/>
        </p:nvSpPr>
        <p:spPr>
          <a:xfrm>
            <a:off x="3464592" y="4262902"/>
            <a:ext cx="960455" cy="523220"/>
          </a:xfrm>
          <a:prstGeom prst="rect">
            <a:avLst/>
          </a:prstGeom>
          <a:noFill/>
        </p:spPr>
        <p:txBody>
          <a:bodyPr wrap="none" rtlCol="0">
            <a:spAutoFit/>
          </a:bodyPr>
          <a:lstStyle/>
          <a:p>
            <a:pPr algn="ctr"/>
            <a:r>
              <a:rPr lang="en-US" sz="1400" dirty="0">
                <a:solidFill>
                  <a:srgbClr val="00B050"/>
                </a:solidFill>
                <a:latin typeface="Times New Roman" pitchFamily="18" charset="0"/>
                <a:cs typeface="Times New Roman" pitchFamily="18" charset="0"/>
              </a:rPr>
              <a:t>Leaf </a:t>
            </a:r>
          </a:p>
          <a:p>
            <a:pPr algn="ctr"/>
            <a:r>
              <a:rPr lang="en-US" sz="1400" dirty="0">
                <a:solidFill>
                  <a:srgbClr val="00B050"/>
                </a:solidFill>
                <a:latin typeface="Times New Roman" pitchFamily="18" charset="0"/>
                <a:cs typeface="Times New Roman" pitchFamily="18" charset="0"/>
              </a:rPr>
              <a:t>emergence</a:t>
            </a:r>
          </a:p>
        </p:txBody>
      </p:sp>
      <p:sp>
        <p:nvSpPr>
          <p:cNvPr id="183" name="TextBox 182"/>
          <p:cNvSpPr txBox="1"/>
          <p:nvPr/>
        </p:nvSpPr>
        <p:spPr>
          <a:xfrm>
            <a:off x="3557955" y="6295619"/>
            <a:ext cx="846707" cy="307777"/>
          </a:xfrm>
          <a:prstGeom prst="rect">
            <a:avLst/>
          </a:prstGeom>
          <a:noFill/>
        </p:spPr>
        <p:txBody>
          <a:bodyPr wrap="none" rtlCol="0">
            <a:spAutoFit/>
          </a:bodyPr>
          <a:lstStyle/>
          <a:p>
            <a:pPr algn="ctr"/>
            <a:r>
              <a:rPr lang="en-US" sz="1400" dirty="0">
                <a:solidFill>
                  <a:srgbClr val="00B050"/>
                </a:solidFill>
                <a:latin typeface="Times New Roman" pitchFamily="18" charset="0"/>
                <a:cs typeface="Times New Roman" pitchFamily="18" charset="0"/>
              </a:rPr>
              <a:t>Grain fill</a:t>
            </a:r>
          </a:p>
        </p:txBody>
      </p:sp>
      <p:sp>
        <p:nvSpPr>
          <p:cNvPr id="184" name="TextBox 183"/>
          <p:cNvSpPr txBox="1"/>
          <p:nvPr/>
        </p:nvSpPr>
        <p:spPr>
          <a:xfrm>
            <a:off x="2525287" y="6113167"/>
            <a:ext cx="744113" cy="307777"/>
          </a:xfrm>
          <a:prstGeom prst="rect">
            <a:avLst/>
          </a:prstGeom>
          <a:noFill/>
        </p:spPr>
        <p:txBody>
          <a:bodyPr wrap="none" rtlCol="0">
            <a:spAutoFit/>
          </a:bodyPr>
          <a:lstStyle/>
          <a:p>
            <a:pPr algn="ctr"/>
            <a:r>
              <a:rPr lang="en-US" sz="1400" dirty="0">
                <a:solidFill>
                  <a:srgbClr val="00B050"/>
                </a:solidFill>
                <a:latin typeface="Times New Roman" pitchFamily="18" charset="0"/>
                <a:cs typeface="Times New Roman" pitchFamily="18" charset="0"/>
              </a:rPr>
              <a:t>Harvest</a:t>
            </a:r>
          </a:p>
        </p:txBody>
      </p:sp>
      <p:pic>
        <p:nvPicPr>
          <p:cNvPr id="3" name="Picture 2" descr="https://encrypted-tbn2.gstatic.com/images?q=tbn:ANd9GcSXTHb3o8p8-4efI4C0cAlBAGwdcLhObZcoHm1FLKna4BCcomU0"/>
          <p:cNvPicPr>
            <a:picLocks noChangeAspect="1" noChangeArrowheads="1"/>
          </p:cNvPicPr>
          <p:nvPr/>
        </p:nvPicPr>
        <p:blipFill>
          <a:blip r:embed="rId19" cstate="print"/>
          <a:srcRect/>
          <a:stretch>
            <a:fillRect/>
          </a:stretch>
        </p:blipFill>
        <p:spPr bwMode="auto">
          <a:xfrm>
            <a:off x="1880315" y="5892390"/>
            <a:ext cx="553792" cy="403742"/>
          </a:xfrm>
          <a:prstGeom prst="rect">
            <a:avLst/>
          </a:prstGeom>
          <a:noFill/>
        </p:spPr>
      </p:pic>
      <p:sp>
        <p:nvSpPr>
          <p:cNvPr id="4" name="AutoShape 4"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QQERUUExQVFBQVGB0WFRUVGBwWGxgeHxwWHRoYHRscHCcfHBskGxogIC8hJicpLC0sHR4xNTAqNSYrLCkBCQoKDgwOGg8PGiwkHyUpLS8vNC81LywpNiktLSw0LCwqMC80LDUuLDQtLywtMjUwLCw2LS0qLCwqLSo0LywsLP/AABEIASAArwMBIgACEQEDEQH/xAAcAAEAAgMBAQEAAAAAAAAAAAAABQYDBAcBAgj/xABGEAACAQMCAwUEBwUHAgUFAAABAgMABBESIQUxQQYTIlFhFDJxgSMzQlJikaEHU4KS8CRDY3KxwdEWkxU0g7LhRFRzoqP/xAAcAQABBQEBAQAAAAAAAAAAAAAAAQMEBQYCBwj/xAA7EQABAwIDBQUHAwMDBQAAAAABAAIDBBEFITESQVFhcRMigZGhBjKxwdHh8BRCUjNiwgcVskNygpKi/9oADAMBAAIRAxEAPwDuNKUoQlKUoQlKUoQla3EeIx28TyyuEjQZZjyA/wBSc7ADckgDes086opZyFVQWZmOAABkknoAN65vxrtGs+m8mDeyRsPYbfHjuZfszFT/APzB5DMhxtiJV1TaaPaOZOQG8ngPzJKBdStvxriBc3Hdq0DkabJ8JMiDk4f3e9bdjE2w2GoEHNk4L2hhu1JibxJgSROCkkZPR0O6ny6HmCRvXK4Fu+8N135W5f3ozl4NP2YdGRkL98ENkseuKlIeLRXkiLLqsb9doZUI8fokhGmVD1icZ9OtUMWK1ELrzgObv2dW+G9o4+JUSmr6WrcWQu7w3HfzC6lSqvYdq2hKxXwWNidKXKfUSHoCTvC5+6+xOysx2FoBrRwzxzsD4zcHgpZBGRSlKU8kSlKUISlKUISlKUISlKUISlKUISlKUISlKpPafjxuWktoZO6t4c+3XQbSEAGTbo3SQjd2+wu3vHZmedkEZkkNgPyw5pQCTYLR7Uccju9ZkcLw22bEzdLqVSPolGMtErDBx77+EZCmoCIyXMvtM66WwVghPKCM42xy7xubH4KNhWNH9raN9AjtYf8AycGMDGMCZ1+8R7o+yDnmdpKsnNK+WQySe9oB/EcOp/cfDTXH45iwfelgOX7jx5dPilYbu0SVSkihlPMH/X0I8xuKzUpkG2YWTBLTcLBY8XmswY5Q13aEYIYB5owehz9dH6e+PxcqnuFXrQRibh7i6tOtrqyV+93DMcow/cvt0GjrEVpSWDJIZreQwTdWUZWTHSROTj12YdDSM2opO1gdsu3/AMT/ANw+Y+612He0RAEVXmP5b/Hj+arqnBeNxXkQlhbUpOCOTKw5o6ndXHVTvW9XJ7PjYM4cn2C/fC6/ftrrHJW3GokbAHTIOSsRzvXBe1QlfuJ07i5wT3ZOVkA5vE+AHX02YdVHM6ekxBk52HDZfwPxad46eK1jXNkaHxkFp3hT1KUqySpSlKEJSlKEJSlKEJSlKEJSlV/tT2haHTb24DXcwPdg7rGowGnk8kXOw+02FHUjiSRsbS95sBqgC61O0vG3lkNnavokwDczj/6dCMgDO3fOPdH2R4j9nNDmlS7CwQLp4dCdh/8AdODnUSd2jDb5PvtknIG+XiDg6rG3djEjE31wT455G3ePUObHbWRyGEGOm0iBFAACqowANgAOQ+FZGepdUvErsgPcHD+4/wBx3cBzWdxvFewBpoD3j7x4chzXrMACScAbknpUHP2ygBIjEk2Nsxr4f52IU/ImoW+4l7dIBnFsGwo/e7++34fuj5noKs112YgjWPx41YB3/wBK0FFggc0PqCRfQD5qxwb2KZJEybEHObtZhrdbcSc7dFGjtmPtW8w+Bjb9NY39K2o+2Fsfecxn/FVk/UjH61G8esY4nAjbII33z/X/AMVGVYu9n6Z4uwkLSSf6fYbMwOhe9vWx9LD4qycK7VxXEzRKG5nQ48SSKuxYMOXiyN/TBOam6o/ZRVivWHITReHoAUOSoHqDn5GrxWWxGmFNOYm7gF5bj+Gtw2tdTNBsANd+WvQrFc2yyKUdQysMFWGQflWgLg26GK5ElzZDDIwJae0I5MrDxsq8wwOtcdRUpSoGRFj9weIO4qFQYjNRP2ozlvG4qb4J2ye3VBdOs1q+BDxFMaSDsq3AGyNnbvB4Seek1eQa4wkUlm7SW6iSGTPtFmcaJARuyA7LJ5jk3I7198N/aJFaukNteoIHH0cd3C7i2Pi+haXvVKAacBWDY2304q8pMQcO7Ncjc4AnwcBex9Dy0XoVHWQ1se3Ec943j7LstKoln+0Ry2Atrdjc5sblHkA237lyM9eTk8tqtXA+PxXsZeEthXMbh0aNldcalKuAcjNWsNTFN/Tdf4+WqllpGqkaUpT6RKUpQhKUrBf3yQRvLKwSNFLOx5ADcmhC0e0faBbOLUVLyOwjhiXZpXPuqPIdS3IAE9K53xi7lgLRK4fiN2NdxOvu28YyAEHMBd1jXmTqc9c7V/xtkB4jcITNJ9Fw+1bZkVvdyOkj7PI32VAXocxnDbJkDNI3eTStrmk+8x6DyRR4VHQCspW1f6t+y3+m0/8As4f4j1PFVmK4iKCHu/1HachxWazs1hQIgwq/MnzJPUk7k9Tk1E9sropalVOGlZYgfLUfF/8AqD+lTtV7tzH/AGXXv9FIkh+AbB/RiflXFLZ07NvTaF/NYjDNiSui7bQvbfzUDDhcY2C4wPhW5f8AEDLp6Af1/wAVp0r1GwX1JsC4PBe5rylKVdrBdMy6ZE3eJhIo88c1+a5HzroFndLLGsiHKuoZT6EZFUarB2Hb+yBeiPIi/AO2P9cVk/aOAbLJhrovJf8AUehZsxVY1vsnpqPmp+lKw3d2sSM7nSqjJP8AXX0rHgX0XkIBJsFE9s75IrSTWXGsFE7vOotgkYx02yfQGvnsJ2RZeFZwFkunSYMymQDQ2qJtJAIyMjnuDnO9eca7LtcWhedWF5csq2MHNogGDHI5BigLSMdlGB0wbj2l403DoII7e2lugumABSWIAUAEtpJOeQOBnzFabA+zfG42uLkHhpu48OoXoeG4e6kg2X+87Mj5fVU/ikYtuI2aXPs6/SrMk4XuhpVZtSEsTgq6r9rB1ryroH7LblXguijK6+23BVl3VgzBgQeRHi5ipC14YJWVpYkfTumtFbRnnjOcHzxVghgVFCqoVRyCgAD5Cpf6JkM5kYcrWtu1urKCJkLNhgsL3X3SlKfTyUpShCVQ+NcRW+mbUwXh9mxaVmICzzJvg+cUJGT0LjG+g1I9t+LSaobK3YpNdatUq84YUx3kg/GdQRfVs9Ko3aBBLN/4dGO6s7RIzJGu3fFhqRD17sAZP3mznlVFitUb/pYzYkXceDdMuZ0H4VxNMymidPJoPivI74385vHGIwClop+zGcZlPk8mAfRQo861ou19q0oiEoLscL4W0sc4wrY0nfbY19XF7FMZrONtMghOdI2QEaR8xkHA9Kr3B+ENcW11A6pFcCQKTjOhQsfdFcbhQoOnHx86r4oIwzvXAFgByO/n8z1WDlLatz6iqJBysODTod9wOWvirxWK4t1kRkcZVgVYeYOxFV297VQ8PMVu5kkIUB394rtszdSTzx5fLNitbpJUDxsHU7hlOQaZdG9gDrZHQqqkgkiAkINjoeK59axGPVExy0LGMnzA91vmpBrPXvEwzcQuEjQu7CM6Rgck3LE7ADbc+mKz/wDgd2OcUR+Ev/KCvQKfE4BCztngOIC9/wAO9p6GOig/WTBrywEj5m3Fa9K2DwS76Qp/FKP9lNbMHZKd/rJUiXqIgXY/xuAB/Ka6kxijYL7d+ieqPbHB4Wl3bbXJoJKiZZTkJGNcre4g/wDcfJRzJq7cE4Z7NAkWdRUeJvNiSWP8xNOGcGitgRGuCfeYnUzHzZjuf9PKt6shimJmtcABZo/M15D7T+0z8aka1rdmNug3k8SvKjrWRZCLuUF7eJwlpCu5up84UqDzVWGF6ZDNyUGk+Ll3i193bwjVeT5KhVxnulb77Dnj3VJ6kVZeznCGkZbqSPuwF0WduRj2eLAAOOSyuAMjmq4XzqHSUjqqTsgbD9x4A7hzPoM94XeBYb2YFXKM/wBo/wAvp5rY4Vw50Zp7ghruVcHSdSwpzEEfkOrNzZt+QGPOwHagXqSySQPbiNyv0h6AZJJIGMdeg89qs9rY5OqsvEuCRXEUkUi5SVSjgEgkHnuNxWxa2OCMRRiwAWozJuU4bxmK4AaJ1dDnSyMGU4ODuuRzrfqI7PdloLCJYoFKovLJyTnckk8ySSfnUvXDrbkoSlKVylSlKUIUP2k7Oi7RSrmKeIloJlGSjEYII5MjDZlPMeRAIpHE7FbiVI7wGzvwCsM8RzHMOeI2YaZF6mF/EN8ferp9avEuGRXMbRTRrJG3NXGR8fQjoeYqurcPjqrOvsvGjhr0PEcktwQWuFwdQdFwPtD2euLScSHuoZWbw3GD3Epz1OSYpGBwUbKttgkqDXrSyWIlmuJI2ubnCoq+GNQgO+++lQST15Dma6lf9nJ7dWWMe22rDDW07AyqvUJI20ox9mTf8fSqJxTsRFdxMLQmREPjs5iUlgbbaNmGqJvwPlD0IFUz5JachlYO7ptDQjhf9vQ5cCFU1WFiQgx5t3ty2tm97A8L7vIjRQHZaK4jnHf27O0ylu/yAFUnLB1PJycZGeQQAYWt27ki4VEyW6l5ZXLqhPUkDOByUbKABknA8zXnBZpLaOZpbiSZbdDmCRAkqEeLx5yxOBgHOCCee1Q/CuHXM6+3o6NPI/gRyCirll38mGcDG+M9WNSDaR5c8jZy42J3dAs9I3bme6YgNFgR3gC7PZBvoANfRW7hHEIZHcqoiuGx30bDTJsMDP3gByYZGKlqipOExrN7XKfHHFpJz4FAyWYDmNiRz5VD8B7Zs5AuE0JK7LBNyVuWEOeTDOM8iQRzBqEYjIC5m78sOKqHU5mBkhuQAL3455DiAB1t5q20pSoygJWjPLJNKLa3x3rDU7ndYE6yMOrdFXqfQGveJXzJoSNdc0raIY/vNzyfJFHiY9APhW5w/gpGqyicsSQ/ErrkXLAYgQjdWZdtvcjx1YGnI43yPbHGLuOnADe48h6nLitHguFCpPbzDuD1PDpxWXgPBY7nCRD+wwOSMkk3cwOWldvtxhuR5M4z7qCr2kRJG5IrBZW6RqqIFRQAqhQMADYADyA5VK2ttprawQMpIhGzz3k7yea25O0VmjTAquRcPuxfSStcardlCx24QAKfDli/MnY+m+/KrLSlDrJUpSlcpUpSlCEpSlCEpSlCEqG492XjuiHDNDcJ9XcRYDr+E5BDx55owI+B3qZpXLmhwLXC4KFzHj/DwWVeIKIJh4YOIwbRsTyVic92T1ikyrfZJPKlca7HiKVUucwIzgmSAlLe4P2Qwz9DLnoee+CTgjv9xbLIjI6q6MCrKwDBgeYIOxHpVL4j2UltFYWy+02hBEljKQxUdRAz7Yx/dOcfdK8qoZcOkprvpDl/G/8AxO7ocuFkzUU7KgZnZducNfHj+WtquZcQvDxCY2Shooozm5JIDMATpRN9w2M58vyOt227uVYLKDGsSDwpv3YCso5dfFnHQKT61McU7JwzJ3sKNc2qEq8XiFzaEc0XcOVXrE3iHTUNq0LN7WxltxbxoIrnUGuCxPQ6UDE7EsOW358mIZmGxjvdt8tO9bPa335W6X1WWmpXUUjRYmwJaB7pNs3E315W3ADidmTtg3eSCOAzRxMyyFGJdQpILFSuk5IOFDaiBnABFS9vx6CSNpUlRkRdTkMDpGM+IDcH0qCjujb8RKRFXgnIaVRg93KwbB/iCZI+JresbK3GuTu8WcEn1aDe7uSfDEo+2qtjbkWwOSmm5mMaAQ05gWtqb5W6k6fRRI8OZVSMjYzZu0G/LeXX33GVslI8KjlBEoXF7drpt0YZ9lt8jMzjIwxJBI5liidDV74FwFbaFY0LHmzMxy0jE5aRj1ZjuT8B0AqoXlvKkbRFVkvr9JGZ9QCRGPuykK5G6KG2xzbJ+1kdC4bGzojHIJUEhgAckAnUBsD5geVaPD6P9Kwuf77tfk0ch66rbNYxjBHGLNGQW1a2/U71t0ApUkm6cSlKUiEpSlCEpSlCEpSlCEpSlCEpSlCEpSlCFAcd7JrM/fwube6AAEqjIcDkkqcpE/Jh0IrnPE+CGaWRBFHDe4LT2cm8F4P30LEY1H72Mg7OM71eU/aEhklX2W6MccrQ99HGJVYoSHOlCXADAj3T/tWSW+4dxdO672OR1OVGTHPE3R1BxJGw8wBVXUUsVS4uicBIMrjPwcN49Ruskexr27EguD+ZLknCeExSSi3tY5LeXLNOXLD2QAYkbDHT3pU6VI6HOQOdq4dZ95HHPAojii+i4ZE42JOrVdMCckuobTnpljjXkbvaXsrxN4HtxNFNbkMTLgrcOiqWWJlGEZmYBCy4yM7DNOwnDXmELMjYjTDyyKVaRsAbggDwsMLjJULvpLYBQUkna9rU6j3Re/V1/QcBfiUzFA2Bpawkk6k5nkOgVh4F2YjLC4kQd84V3UnWscmF1mPOdJyoGRzCjyq1AYr5iiCjAr7q3c65TwCUpSuEqUpShCUpShCUpShCUpShCUpShCUpShCVDdr+Mm0s5ZUGZMBIV+9I5CRr/Ow+WamaoXbXi6+05beHh0Zu5Rt4pWVlgj9GC6m+LR1Gqp+whdJw05ncPE5JWi5sqkomWfube5kiSyjEJdcMJZmw8zurAhtyM8jqLb1uXt9LKMXVpaXoAwG+qf4gOHAPwYb+VYeB2zJCvefWuTLKfN3JZ/1OPlW/WPdGy4uASN+hvvNxY5m51WHqMfqW1DzE7uXyBFxYLUj45FD7snEuH46k+0wjbAyGMyhf5fiKsPCePX0iBoLuwv16kq0LchzaN3UH00DnUTWhdcCglbU0S6vvgaW/mXDfrUhlROz3JXDrZ49c/wD6UyD2mGk8fi3L0P1V6i7XXCfX2Eo5eK3ljnHqcMY3/JTWeL9oFnnEsjWzeV1G9v8Ak0ihD8mNUGO2mj+pu7iPAwFZhOv5TBj+RFbSccv12Y2twvUOjwkjyypdfnp+VSWYpVt94Md0u0+tx6q2ixugk/cW9R9LrqkUwYZUhgeRByPzFfdccjurdG1ycPmt2zvJYSEfEkQtHIcj8BNS3B+0Ws6bTiupht3F6is3TbBEU3pklqnNxiMf1WObzttN823VnFJHMLxPDuhXTaVUl7TXsP11mswHNrSUFv8AtTBMfAO1bXD/ANoNlM/dmbuZf3VwrW7/ACWQDV8s1YQVkFQLxPB6a+ScLSNVY6V8q4PIg19VKXKUpShCUpShCUpShCUpShC1+I3yQRSSyHCRozufIKCT+grkXFA7xQQyDE17Kb68HPSilSkRzyAPdxj0jarx27k75ray6XEneSj/AAocOwPkGk7tPgTVJt7r2m5ubnmrP3MR5/RxZXI9Gk1t8xWexSbalbENGjaPXRvzd4BQMUqf01I941PdHj9lvUpSqheZJSlaF5xhUcRorSzHcRR4LY+8xJARfViK6a0uNgnYYZJnhkbSSdwW8TUW/aa3DFQ5cr73dI8oHnkopArdt+yU90VN2yJDkE28WTr9JJDjIz9kKAfWrRdcPhhjCxBVAGAqjAHwAqayk7u08raYf7Jl4vVuLSdzbHzOa5p2h7Yp3TC3kBbTl5ByiHL/ALhOyr0O5xjeNTjtvHawRGD2tlRV3VSC22pUZxlzk/YBqw9uOzsJhe5VEWWL6VjgDvAMakf72RyJ3yBVP4XdyQEyQmSVn31yWsj5H3Q64IX0G1SGRsDO7fX16j89U7WYJHQtEYzzuM7XPMjS35vV4teGyQgG2uJ7bbPdlu9jHoY5NQH8JFSfAeNvem5ivY7aaK3XxTBCFyc5QpJkZCrqOkkcqg4e0EhtTI0DJNq7tImBHeOxATTnB0sxHMZG/lVjv+FdxZW/D1b6S5OiV99xvJdS/MagPV1Hwppoe0kbEWjbc6wO8cTcZmw/MkuAvq3doZnktblnnn1+6nP2a8PMdohxoWQtMseSRGshLJGAeQVCBjzzVzrT4ZAFXbYeXlW5W8dYGw3K8CUpSuUqUpShCUpShCUpWrxTiC28Mkz7JEjSN8FBY/oKELnXaTjRE3EbpTkwIlhbY/ethnIBH72VAf8A8fpWhw6zEMSRjkihc+eABn4nnWnIrabG3f6wq/ELrPPvJCxUH11yOf8A0x5VK1i5ZO1e+T+Tj5DJvwJ8VjvaWovIyAftFz1P2+KUpUU9zJcuYrc6VU4luMZCeaJ0aT9F65O1IyMvNgqCiopq2URQi59BzK94pftrS3hI7+XkefdIPelYenIA82IHnVisOzyWcY0b5OXZt2djzdjzY/6chttWvwjg8Nt7i7tu7sdTufNnO5PXy/0qVvLkMAN8CrBjWNYQF63g+DNwxmyM3H3j8hyXk/ECwwNhUVxXiqW6a5M7kKqqpdmJ5Kqjcn/atG97UIGMcANzMNikZGlf88nuoPTdvSte0sHaQTXDK0oBVFQYjiB5hAdyT1c7n0G1cvfbN/3SYrjlNhrC1pBfuA+fBYboyXzBZI2itVOopJjXMwOV1AE6Ywd8ZySNxjapelYby6WKN5HOFRSzfADJqG+QyEBeVV+IT4jN2kuugA0HRe8FtfaeIrtmO0XvW8u9fKxj4qmpvmtT3AE9qvJ7nmkZ9kg2+6czv85MJn/CqI4estjw0ED+23j5CnpNNgID5LGmM9MRk1uWfGUs1S0skN3NEoQqhAVeZLzS4KoWbLEbsST4d6l4OxpmkrJCAxg2Wk6f3H6dV6JSU36WmZANdT1XQi6xrliFAwMk4G+w3PrtWWuWcaaGSWNeMXaSO5xHaR6lgQnYEqMsx3wJJCBk7AGrT2D4iwR7KY5ms8IGPOSE/Uy+p0jS34lPnVvTYlDUyFjL6XBIsCN9uNlKLC0K1UpSrFcJSlKEJSlKEJVS/aLJ3sUNmOd5MsbefdJ9JMf5E0/xirbXNO1/GSlzeXIyfYoBbQDnmefSxx64MI+ZqFXzGGnc5vvHIdTkPUrptr5qHtpu/ubq4+y8ndR+Xdw5QY9C+tvnW9Wpwmx7iCOLnoUKT5kDc/M71p8dv5lxFbxlpnBw7DEcY5FmbkT5Lz+XPLhgLthugy8AvMKqR1ZVPeN5Oult1/BHLXkrQoSkMZxPKpwWbAPcoehwcsw3HIYJyJuWaCziGopDEgwAcKB5ADqfQVXeG9npUjCPcyKo3KwfR5J3ZmfeRmJJJORz5DlW9a8BgjbWIwX/AHj5d/53Jb9almSNg2Qb9Pz6rX0mPUGFQdlTML3bzoCfjbwR+Pzzf+Wh0r++uMoD6rGPG3n4tArW/wCmI5G13GbiQ7FpPdA+6qDwqvpj4k1M0ph1Q79uSz9f7QVtbk52y3g3L7lYre2SNQqKqKOSqAoHyG1ZaUpgm6oiScylaF3be03Ftbc1eTvZR/hxYYg+jPoX5mt+ouz4i0cc92mDLO3sVjnyXVrk2+zr1MfSIeYpbOIsz3jkOp08tfBXeBUwmqg93us7x8NPX4LL2qvILq5LTzPHb2rGKNImIeeUr9MAF8bBQVj8PXvBnFeQ3c7xiK2QcOthyCKvftsPikWfPxP5kVj4P2fitt0BZz70r+J2zuTk8sk5wMDc1KVImiZAxtOBcN46X4249b8rKzxL2gk2iyAbPPf4cFG/9PQiKSML9aDrcks7E/aZz4mbO+SfyrfteMuIIb/c3FiTBegDeSLw98fXbTOvwPma+61bK4W2vAz/AFF2ot5gfdD790x9GBMZ+KVHdI9pErc3NNxz4jxHwCZ9n68iodFKbh/H+W786LrkUoZQykEEAgjkQeRr7qpfs+uTEkljIcvZkLGTzeBsmBvkuYz5FPWrbWzikbKwPZoRcLaEWNkpSlOJEpSlCFr8QvVgiklc4SNGdj5BQSf0FcY4lPiO1WXCtI0vFbv8Od41I8lLgf8ApV0L9o0uuGG0HvXk6RHf+7X6SY/Du0K/xCud8SUcQkvW1Be9zbw9fo4fCSB1UylifiKo8Sk2pWRnQd4/Af5HwUHEZxDSuJNtru+ep8BcpadsIHlETa4nbSYxIunWGxpIwTjIIIDYOCDU5VT7OxKW9muY1FzC5nVgc6gzkiQNz54U535Z8ho8Jjju72dnkK6gDEiysjEbhWUKwOdCavhJUKSnYS4tuAB16W66rEzUURc8x3DWi/8AK9zlbTUZ8leqVAEz2sOlpRJI8uI3kGQie8S+nBISJXcn0NYP+pJ4bdZ7iFChCsTE+GUNjGY3A33GwY0x+ncRduYvYc/NRBRSFu0wggmwztc8r2VmpUNf9rraCQRyyFGIBwVbbOcZIGx25VLQzB1DKQykZBByCPMGmnMc0AkaqM+GRgDnNIB0+y+6UryuE2tDjMzhBHF9dOwhi9GbPi+CqC38NQXHJC12sNtJ3dvYx+yxsAGYthe9YZBAOQFLY30t51I3HETG9xdAZ9lQW9sNt7ibGSP8iFc+hatDgPDggCltgN2PMnmW+JJz86ssPi2ptvc34kZ+QsP/ACK9R9msMY2kL5Rfaz+g8s/FRN3aAsCXmZgchmmkJz57MAPyr7t724h3jndgPszHvFPzPjHxB+VS0dgjzlC2FHX1qNvIQjlQcgcjTs7nOcXE3F1vf9qoJ4xFJC05cM/NWTgfaBbnKle7lXdkJzt95T9pfXoeY89++s1mjaNxlXGD/wAjyI5j1xXN+LsUTWrtG6EaWU6W3IDKPiOnnirn2Z7QLcRhXkQzqWR1BAJKlhq088EDPlzqHJCQ3tGcfL7LyH2lwD/aajagN2HMcR+ceiluGcXl0rc+9e8P+julA3uLdtyw33JVe8XydHXG9dVs7tJo0kjYMjqHRhyZSAQR8Qa5FdzPbSpdxAlogVlQDPexEguuOrLjWvqCPtVa+xnEVtpvZQwNtcA3Fg45aSA0kA8tOdaj7rEfYqXhdR2b+wPum5byP7m/Mcr8FfYdWitpxJ+4ZO68fFXilKVolOSlKUIXPe0F1JNe3UkILmxtWjhUDOZ5V7xtP4gixr/Ea5tacGLCF7a4C3FtEEMMg2BOe81qcOpZjzI6fl2LiXY5xM89nP3Ekp1SxunewysBjUVyrI5AALKwzgZBqA4zwuZ8G94d3xTlPZSa3Xl7oJjmX4Lq5dazdVFVx1D5Qzaa62lrgAWsQbX36Heo1ZS/qYwGv2SL6i4N+KosXZ65Rbid3WW7kjZIxHhFXIA2JxnGkYzgDB6kmtbhd8tnF9LbuLnVhFZCQfdjRElClcCNV8uR2qzdzCG0Q8RaF+kPEI9J+GXEch+OWrbexvo/etRKPv28qtn10yaD8t/nUQ1ozZJlyPcOWgztl0Wcmw+va0tcwPaSPdNsgLAdOQHiqj2p4sHu1tQrsWTQCpwFMpCOx+EHeAc939CDN9n+GyQd6sszSlnLR6m1FU5L8/PG1a3E2tJWX2uIwyclNwjwN8FkOAefRqyWvZxFWR4pZGkljKLM796VU50hd9wOf+9POkBhazQdNTfW6q6h+zA2ne0ssN41N73vw8PNQ3ArRL66upZVDx/VoDuMHI1DG4OhVOefiOK+OzXEfZUvF3dbYFscvErSrjblqVFY+pY1ls+B8QtozDA1tpY5Mp1Bxsq8jldlAA57Cvq5ReGvbQoyrHO7meWbxF9l5nbGckeW/wAakOc120wG4NrDk3fyyUqSRkhfE0hzTbZHAMFyeRIB5m61LLtRfaBOViuIiMukJBaPIyAQNwR15/Krfe8QMNuZHXxhR4F3y5wAg88sQo+NU+eCGG/hWywXkOXETAqgDpqJxnwNHrGnkCFIx1ullb+0X8SH6u2HtMv+bdYVPz1P/AKi1hjYBIBla/A9PE5A70ho2VVRCxjQA7M5WOyDvHnnvUJxy0MRtbI+JolN3csPtTSah+mXx6aa0rmfBH9f11rJ7d37TXJ53EhdcjkgwsQ/kUfmaj5GyanbJpqdsZ945nqcz6leyYVTjZBtkPz4LauZldl07eZr4voFQjSc7b1rUqHe6vg22hWpd8OWQhslXX3XBxj5HYjfyqDtXRgpZyUHikiXGQPtNG7KeWNWBy5ZFWatW94eskegALgeAjbSd+WOn+1SIZtnJyosWwZtb32Wa4A+PAH6ro8CgKoU5XAwclsjGxydz8a0uGW5bvLEMEdD7Zw6Q/YdTlo+WMK55b+CQjpWj2Jui1qsbHLwkxN8B7p+BQipDisD4SWH6+Bu9i/EQCGjP4XUlT8R5VWSMIcWg5g3B5jQ/XkSvFaCd2GV7opdLlrvPX83Lp3Zbj4vrZJgNDHKyRnnHIpKyIfUMD8sHrUtXOOzvG0huoriM/2TimAQdu6uQCBkdDIFMbfjQeddHrVUlSKmISDI7xwI1Hmt84WNkpSlSlylKUoQsN3ZpKpSRFkU81dQwPyO1V5/2d2qkmDvbRjv/ZpWjX/t7xfIpirPSuXsa8bLhcc0LnPaKO9sngjEsN3Fcu0X9qjEZVtDOqFotm1hWA+j5gc87VF+LcO3e4s5bFhI0bS2zkIHUsCCYSDnI6x75rrna3gZvLV41OmQYkhf7siENGx2O2oAH0JrlczamWbSFjvl8SuNQiukBWWMg+ej5mJvMVn6qhpoZQQCwO/iS3MZ7ssxy3FNVU7o4S+wcBqDw3+S27Ow74ZseIw3X+FPp1dftx6WX5xmsd93sakXdnIE6soFzH8ToywG3NkHyqoS8BkvO8aWZTcxMVSLSAo0kMBg76XXByOh3Jwan4I+IQPGYLho0YfSxSObhIyAfd7zLFSfIgj1Gwbdh0rc43tcOYsfNvzaqKWHDJs3N2DxabD88Pvt8KltNLSW/chcZcxBRy3OrG+3ka15rloODXF1ymv28Ax4hG3gRQPSAM/zJrYvLqKRw/EOGxzEf39qC5PTxxnDkY9XFeX3HoL66gjtjmG2iaTToKYY/RImllBGldXTbI+cdkMr5msexwAIJJzFm5gXHE21A00T9FSwULZKlkm2bZcRyPooC4mGhQmNOBp+GBj9P68tOvu+tPZpTD/dnLwH8OfFH8UJ/lIr5qdWEmU3XquEzxz0rJI9D8UpSvKiq0Xv9f1/XlSlfLuFBJ2AGT6DzoRopXsX9fdc8Yh/PTJn9CKttQPY2yKW+thh5mMpHkDjQPkgH61M3NykalnZUUc2YgAfM0xPnIQOQ8hZfN+O1DavEppY9C7LwyWrZW6l5rCRisd6Glt2HOKZcM2k555Cyj1V/Oui9iu0DXlt9KNNxCxhuU8pF5kfhYYcejCua+yyX/dtCpijikSUXUo0AaSDmNT4nyMjJwuCdzVl7OX3f8WM1nqktniMd3KBiLWme6aNv7yTcocZAXG9S8NlcypMYFw4XPJw3nhceNxzW0wwzGjb24IcMs9SNy6JSlK0ynJSlKEJSlKEJXNO1fAljuJLcnRDxE95C/7m7TDZH+cAPz3ZXH2q6XUd2g4Il7bvC+QGGVdfejYbpIp6MrAEfCo1XTioiLNDqDwI0PmlB4rhk8lujrezRuLlGMDop2SRQwbOSABgbEnGCprQuuKzcRdbc4t4pQSuzHvFUDIDDGr4DSv4m2zYO0dh3sTzSjTLEywcRCj3XTAivEGOWCreRRvwV7wy9mQO96sMQQBVkDDx/eO/IE4IHP0qijm2W3t3xcZnQ8AN/HpY71ka2H9C67RtH9hJ0G4NG8g665Z5XWfgdwSGhc5kgIRz94EAo/zX8iGqU01RbPtFBDLJJawSyIWLXM2XOBzJAORtz8Wk4G2el5ilDAMpBBGQRuCDyI9K6qaicEEnLwVNXOnjcC64B42Ge/LO3Q7lqcX4QlzGUf4qw95G6Mp6EVSbmKS2fu5xgk4SUbJJ5Y+6/wCE/LNdErHcWyyKVdQynmrAEH5GogqXE9/P83KwwX2kqcLlJHeYdWn4jgVQ68qbn7DoPqZZIh904lQfANuPzrSk7K3QziW3I8yjr+YDEfrToLDo5eoU/tvhcrbvcWngR9LrRJ8+VOGcPN6wPK1Q5kc7CTSfcX8OR4m5bYrZ4d2Z9pYhNV8QdzkQ2qH8TZOsjyGr4Cp+3soWOnficqkARxYisoSOQLElXI9S522UV209/Yju5/ADTny8bcrqLiWNTV8RipAWMORe7I2/tbr4my2IOIPceGzj77GxlJ0QLjzkx48eSBj8K+uG2CvL9Ep4ndocGTZbW2PXxHKKR6a5Djpyqx2XZBrgf22XvE2xawZjgHLAYg65cDbDYX8NWuxsu7QIiqiKMKqjSqjoAoAxVlDhR/6hsOA18T9LeKz1Hh9PR5xi7uJ18OCqU3Y9pMNfSe0sd+4UFLdP4Ccy4PVyfgKuXBIdMYGMAbBRsAPIDkBWzHaDqP6/5rOBVu0Rxx9nG2wVhmTcr2lKVylSlKUISlKUISlKUIVG7b2Atp0vcZgkAtr9cbGNsiOZv8jMVY/cb0rkvH+zot7sJc97LBAMAAlvojnupgBvgY7t9ODlQftYr9HXdqsqNG6hkdSrKeTAjBB9CDXHuJWzwpIjanm4S/vHdprOQbE+bKgz/mh9apK5hglFQzR3dd10af8AHxHBR6qIywkN94AkbjpmAd1/iopeP28sRhtGiAKldb/QwRDGCzswA2BzpGWJ6b1vdk4AlsqqSYwz90WBDNHrbQxB5Er4vgRUdw1xLfSqsFssUQGW0jvHLAMrggbL/W/SvWFxdm4a4SSWZRKMwoSQ0TmRVIHuj3PgAVOajmMPjLG5aEkm+ug5LHGBssDomDZtZxLjckkHZGQAGvqulV4Tio2HizTt3drEZ5R7+CBHEeokl3UEfdGTtyrELOOVijluJzDnDAe6tIj5SSZw+PIlj+Cq5sbnP2ACXcBmfoBzJHJR6LBKipG07ut4n5Des8PE2uGK2kRuCNmkB0wr/mlOxPouo+lYFsElYq+ric4PihhPdWcR8pJOTEHoxY8vAKsVv2ZkuQq3UmY8bWlqDDAB91seOQehIU/dq42HAUjRURRGi8kUBQPgBtV7Bg7sjUHZHAHPxd9LdStdR4ZTUmcbdp3E/LgqnbdkJLkAXUgkQbLbQAw26j7uB4pAPxEDb3atlpwBVCrgIqclUBQB5ADYeW1S0cIXlWSriMMhbsQtDRyVkRfMrHFAFGwrJSlBN0qUpSkQlKUoQlKUoQlKUoQlKUoQlUrt7adxJDfhcrHmC7GPet35sfMRvhvgXq61hu7RZY3jcBkdSjKeoIII/I01NE2aN0b9CLJQbG6/PnGeBQxymzkWZ5kOi1MBxJLA+6AsfDpXdCW2GnO2a3rPgAjPdTGSeU4JsbVtTHACr7ROMBUCgKFGhQAMaquVr+zi8VRC94PZovBH3SaZ3i+zHJNkaccvAN8c/KycE7KJax93Eixr+Ebk9WY82b1O9QqegkcwCZ9hvtqeY4ceI3FRG0sTHEgE3N7HQdB+clVrfsrNMiJcFI4APDY2vgiA32kcAGX1ACqd9jVx4Z2dVFACqiAYVFGkD4AcqkrSw0b5rbqzjbHTt2IGgD81Uk3dm5YordV5CstKUE3SpSlKRCUpShCUpShC/9k="/>
          <p:cNvSpPr>
            <a:spLocks noChangeAspect="1" noChangeArrowheads="1"/>
          </p:cNvSpPr>
          <p:nvPr/>
        </p:nvSpPr>
        <p:spPr bwMode="auto">
          <a:xfrm>
            <a:off x="155575" y="-2239963"/>
            <a:ext cx="2838450" cy="466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20" cstate="print"/>
          <a:srcRect/>
          <a:stretch>
            <a:fillRect/>
          </a:stretch>
        </p:blipFill>
        <p:spPr bwMode="auto">
          <a:xfrm>
            <a:off x="2451144" y="4033229"/>
            <a:ext cx="759112" cy="658567"/>
          </a:xfrm>
          <a:prstGeom prst="rect">
            <a:avLst/>
          </a:prstGeom>
          <a:noFill/>
          <a:ln w="9525">
            <a:noFill/>
            <a:miter lim="800000"/>
            <a:headEnd/>
            <a:tailEnd/>
          </a:ln>
        </p:spPr>
      </p:pic>
      <p:sp>
        <p:nvSpPr>
          <p:cNvPr id="185" name="Text Box 285"/>
          <p:cNvSpPr txBox="1">
            <a:spLocks noChangeAspect="1" noChangeArrowheads="1"/>
          </p:cNvSpPr>
          <p:nvPr/>
        </p:nvSpPr>
        <p:spPr bwMode="auto">
          <a:xfrm>
            <a:off x="2386959" y="3551662"/>
            <a:ext cx="157626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b="1" dirty="0">
                <a:solidFill>
                  <a:srgbClr val="00B050"/>
                </a:solidFill>
                <a:latin typeface="Times New Roman" pitchFamily="18" charset="0"/>
                <a:cs typeface="Times New Roman" pitchFamily="18" charset="0"/>
              </a:rPr>
              <a:t> Crop Model</a:t>
            </a:r>
          </a:p>
        </p:txBody>
      </p:sp>
      <p:sp>
        <p:nvSpPr>
          <p:cNvPr id="189" name="TextBox 188"/>
          <p:cNvSpPr txBox="1"/>
          <p:nvPr/>
        </p:nvSpPr>
        <p:spPr>
          <a:xfrm>
            <a:off x="4115902" y="5366193"/>
            <a:ext cx="782586" cy="523220"/>
          </a:xfrm>
          <a:prstGeom prst="rect">
            <a:avLst/>
          </a:prstGeom>
          <a:noFill/>
        </p:spPr>
        <p:txBody>
          <a:bodyPr wrap="none" rtlCol="0">
            <a:spAutoFit/>
          </a:bodyPr>
          <a:lstStyle/>
          <a:p>
            <a:pPr algn="ctr"/>
            <a:r>
              <a:rPr lang="en-US" sz="1400" dirty="0">
                <a:solidFill>
                  <a:srgbClr val="00B050"/>
                </a:solidFill>
                <a:latin typeface="Times New Roman" pitchFamily="18" charset="0"/>
                <a:cs typeface="Times New Roman" pitchFamily="18" charset="0"/>
              </a:rPr>
              <a:t>Irrig / </a:t>
            </a:r>
          </a:p>
          <a:p>
            <a:pPr algn="ctr"/>
            <a:r>
              <a:rPr lang="en-US" sz="1400" dirty="0">
                <a:solidFill>
                  <a:srgbClr val="00B050"/>
                </a:solidFill>
                <a:latin typeface="Times New Roman" pitchFamily="18" charset="0"/>
                <a:cs typeface="Times New Roman" pitchFamily="18" charset="0"/>
              </a:rPr>
              <a:t>Fertilize</a:t>
            </a:r>
          </a:p>
        </p:txBody>
      </p:sp>
      <p:cxnSp>
        <p:nvCxnSpPr>
          <p:cNvPr id="191" name="Straight Arrow Connector 190"/>
          <p:cNvCxnSpPr/>
          <p:nvPr/>
        </p:nvCxnSpPr>
        <p:spPr bwMode="auto">
          <a:xfrm flipV="1">
            <a:off x="3322749" y="4084750"/>
            <a:ext cx="450761" cy="90153"/>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cxnSp>
        <p:nvCxnSpPr>
          <p:cNvPr id="193" name="Straight Arrow Connector 192"/>
          <p:cNvCxnSpPr/>
          <p:nvPr/>
        </p:nvCxnSpPr>
        <p:spPr bwMode="auto">
          <a:xfrm>
            <a:off x="4312276" y="4327304"/>
            <a:ext cx="375634" cy="388511"/>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cxnSp>
        <p:nvCxnSpPr>
          <p:cNvPr id="195" name="Straight Arrow Connector 194"/>
          <p:cNvCxnSpPr/>
          <p:nvPr/>
        </p:nvCxnSpPr>
        <p:spPr bwMode="auto">
          <a:xfrm flipH="1">
            <a:off x="4134118" y="5870623"/>
            <a:ext cx="266163" cy="223232"/>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cxnSp>
        <p:nvCxnSpPr>
          <p:cNvPr id="197" name="Straight Arrow Connector 196"/>
          <p:cNvCxnSpPr/>
          <p:nvPr/>
        </p:nvCxnSpPr>
        <p:spPr bwMode="auto">
          <a:xfrm flipH="1" flipV="1">
            <a:off x="3232597" y="5862035"/>
            <a:ext cx="367049" cy="96593"/>
          </a:xfrm>
          <a:prstGeom prst="straightConnector1">
            <a:avLst/>
          </a:prstGeom>
          <a:solidFill>
            <a:schemeClr val="accent1"/>
          </a:solidFill>
          <a:ln w="38100" cap="flat" cmpd="sng" algn="ctr">
            <a:solidFill>
              <a:srgbClr val="92D050"/>
            </a:solidFill>
            <a:prstDash val="solid"/>
            <a:round/>
            <a:headEnd type="none" w="med" len="med"/>
            <a:tailEnd type="triangle" w="med" len="med"/>
          </a:ln>
          <a:effectLst/>
        </p:spPr>
      </p:cxnSp>
      <p:sp>
        <p:nvSpPr>
          <p:cNvPr id="133" name="TextBox 132"/>
          <p:cNvSpPr txBox="1"/>
          <p:nvPr/>
        </p:nvSpPr>
        <p:spPr>
          <a:xfrm>
            <a:off x="3739124" y="762000"/>
            <a:ext cx="2433076" cy="984885"/>
          </a:xfrm>
          <a:prstGeom prst="rect">
            <a:avLst/>
          </a:prstGeom>
          <a:noFill/>
        </p:spPr>
        <p:txBody>
          <a:bodyPr wrap="square" rtlCol="0">
            <a:spAutoFit/>
          </a:bodyPr>
          <a:lstStyle/>
          <a:p>
            <a:pPr algn="ctr"/>
            <a:r>
              <a:rPr lang="en-US" sz="2000" b="1" dirty="0">
                <a:latin typeface="+mj-lt"/>
                <a:cs typeface="Times New Roman" pitchFamily="18" charset="0"/>
              </a:rPr>
              <a:t>CLM 5 LULCC for Natural PFT and Crop</a:t>
            </a:r>
            <a:r>
              <a:rPr lang="en-US" b="1" dirty="0">
                <a:latin typeface="+mj-lt"/>
                <a:cs typeface="Times New Roman" pitchFamily="18" charset="0"/>
              </a:rPr>
              <a:t> </a:t>
            </a:r>
            <a:br>
              <a:rPr lang="en-US" b="1" dirty="0">
                <a:latin typeface="+mj-lt"/>
                <a:cs typeface="Times New Roman" pitchFamily="18" charset="0"/>
              </a:rPr>
            </a:br>
            <a:endParaRPr lang="en-US" b="1" dirty="0">
              <a:latin typeface="+mj-lt"/>
              <a:cs typeface="Times New Roman" pitchFamily="18" charset="0"/>
            </a:endParaRPr>
          </a:p>
        </p:txBody>
      </p:sp>
      <p:sp>
        <p:nvSpPr>
          <p:cNvPr id="134" name="Text Box 2"/>
          <p:cNvSpPr txBox="1">
            <a:spLocks noChangeArrowheads="1"/>
          </p:cNvSpPr>
          <p:nvPr/>
        </p:nvSpPr>
        <p:spPr bwMode="auto">
          <a:xfrm>
            <a:off x="321733" y="76200"/>
            <a:ext cx="8441267"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Land Use – Crop Model Prescribed Management</a:t>
            </a:r>
          </a:p>
        </p:txBody>
      </p:sp>
    </p:spTree>
    <p:extLst>
      <p:ext uri="{BB962C8B-B14F-4D97-AF65-F5344CB8AC3E}">
        <p14:creationId xmlns:p14="http://schemas.microsoft.com/office/powerpoint/2010/main" val="31134657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2"/>
          <p:cNvSpPr txBox="1">
            <a:spLocks noChangeArrowheads="1"/>
          </p:cNvSpPr>
          <p:nvPr/>
        </p:nvSpPr>
        <p:spPr bwMode="auto">
          <a:xfrm>
            <a:off x="152401" y="76200"/>
            <a:ext cx="8610600" cy="461665"/>
          </a:xfrm>
          <a:prstGeom prst="rect">
            <a:avLst/>
          </a:prstGeom>
          <a:noFill/>
          <a:ln w="9525">
            <a:noFill/>
            <a:miter lim="800000"/>
            <a:headEnd/>
            <a:tailEnd/>
          </a:ln>
        </p:spPr>
        <p:txBody>
          <a:bodyPr wrap="square">
            <a:spAutoFit/>
          </a:bodyPr>
          <a:lstStyle/>
          <a:p>
            <a:pPr eaLnBrk="0" hangingPunct="0">
              <a:spcBef>
                <a:spcPct val="50000"/>
              </a:spcBef>
            </a:pPr>
            <a:r>
              <a:rPr lang="en-AU" sz="2400" b="1" dirty="0">
                <a:solidFill>
                  <a:schemeClr val="bg1"/>
                </a:solidFill>
              </a:rPr>
              <a:t>CLM5 Land Use Data Tool</a:t>
            </a:r>
          </a:p>
        </p:txBody>
      </p:sp>
      <p:graphicFrame>
        <p:nvGraphicFramePr>
          <p:cNvPr id="6" name="Object 5">
            <a:extLst>
              <a:ext uri="{FF2B5EF4-FFF2-40B4-BE49-F238E27FC236}">
                <a16:creationId xmlns:a16="http://schemas.microsoft.com/office/drawing/2014/main" id="{D53F9478-DB6F-3B97-A025-0FE6D63509B3}"/>
              </a:ext>
            </a:extLst>
          </p:cNvPr>
          <p:cNvGraphicFramePr>
            <a:graphicFrameLocks noChangeAspect="1"/>
          </p:cNvGraphicFramePr>
          <p:nvPr>
            <p:extLst>
              <p:ext uri="{D42A27DB-BD31-4B8C-83A1-F6EECF244321}">
                <p14:modId xmlns:p14="http://schemas.microsoft.com/office/powerpoint/2010/main" val="4272759981"/>
              </p:ext>
            </p:extLst>
          </p:nvPr>
        </p:nvGraphicFramePr>
        <p:xfrm>
          <a:off x="862312" y="965679"/>
          <a:ext cx="7353216" cy="5661792"/>
        </p:xfrm>
        <a:graphic>
          <a:graphicData uri="http://schemas.openxmlformats.org/presentationml/2006/ole">
            <mc:AlternateContent xmlns:mc="http://schemas.openxmlformats.org/markup-compatibility/2006">
              <mc:Choice xmlns:v="urn:schemas-microsoft-com:vml" Requires="v">
                <p:oleObj name="Bitmap Image" r:id="rId3" imgW="9191520" imgH="7077240" progId="PBrush">
                  <p:embed/>
                </p:oleObj>
              </mc:Choice>
              <mc:Fallback>
                <p:oleObj name="Bitmap Image" r:id="rId3" imgW="9191520" imgH="7077240" progId="PBrush">
                  <p:embed/>
                  <p:pic>
                    <p:nvPicPr>
                      <p:cNvPr id="0" name=""/>
                      <p:cNvPicPr/>
                      <p:nvPr/>
                    </p:nvPicPr>
                    <p:blipFill>
                      <a:blip r:embed="rId4"/>
                      <a:stretch>
                        <a:fillRect/>
                      </a:stretch>
                    </p:blipFill>
                    <p:spPr>
                      <a:xfrm>
                        <a:off x="862312" y="965679"/>
                        <a:ext cx="7353216" cy="5661792"/>
                      </a:xfrm>
                      <a:prstGeom prst="rect">
                        <a:avLst/>
                      </a:prstGeom>
                    </p:spPr>
                  </p:pic>
                </p:oleObj>
              </mc:Fallback>
            </mc:AlternateContent>
          </a:graphicData>
        </a:graphic>
      </p:graphicFrame>
    </p:spTree>
    <p:extLst>
      <p:ext uri="{BB962C8B-B14F-4D97-AF65-F5344CB8AC3E}">
        <p14:creationId xmlns:p14="http://schemas.microsoft.com/office/powerpoint/2010/main" val="3997256535"/>
      </p:ext>
    </p:extLst>
  </p:cSld>
  <p:clrMapOvr>
    <a:masterClrMapping/>
  </p:clrMapOvr>
</p:sld>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TopHeader">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6960</TotalTime>
  <Words>1324</Words>
  <Application>Microsoft Office PowerPoint</Application>
  <PresentationFormat>On-screen Show (4:3)</PresentationFormat>
  <Paragraphs>265</Paragraphs>
  <Slides>20</Slides>
  <Notes>20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1" baseType="lpstr">
      <vt:lpstr>Tahoma</vt:lpstr>
      <vt:lpstr>Times New Roman</vt:lpstr>
      <vt:lpstr>Calibri</vt:lpstr>
      <vt:lpstr>Helvetica Neue</vt:lpstr>
      <vt:lpstr>Arial Rounded MT Bold</vt:lpstr>
      <vt:lpstr>Trebuchet MS</vt:lpstr>
      <vt:lpstr>Arial</vt:lpstr>
      <vt:lpstr>Verdana</vt:lpstr>
      <vt:lpstr>Title Page: NCAR - Blue Logo</vt:lpstr>
      <vt:lpstr>NCAR-Blue-TopHeader</vt:lpstr>
      <vt:lpstr>Bitmap Image</vt:lpstr>
      <vt:lpstr>PowerPoint Presentation</vt:lpstr>
      <vt:lpstr>Understanding the role of Land in the Climate System:  Investigations with an Earth System Model (NCAR CESM)</vt:lpstr>
      <vt:lpstr>Slide 3 – IPCC Land Cover Change b</vt:lpstr>
      <vt:lpstr>Slide 4 – Land Cover Change</vt:lpstr>
      <vt:lpstr>Slide 4 – Land Cover Change</vt:lpstr>
      <vt:lpstr>PowerPoint Presentation</vt:lpstr>
      <vt:lpstr>PowerPoint Presentation</vt:lpstr>
      <vt:lpstr>PowerPoint Presentation</vt:lpstr>
      <vt:lpstr>PowerPoint Presentation</vt:lpstr>
      <vt:lpstr>Slide 1 - Title</vt:lpstr>
      <vt:lpstr>Slide 3 – IPCC Land Cover Change b</vt:lpstr>
      <vt:lpstr>Slide 6 – PFT Mapping</vt:lpstr>
      <vt:lpstr>Slide 6 – PFT Mapping</vt:lpstr>
      <vt:lpstr>Slide 6 – PFT Mapping</vt:lpstr>
      <vt:lpstr>Slide 6 – PFT Mapping</vt:lpstr>
      <vt:lpstr>Slide 6 – PFT Mapping</vt:lpstr>
      <vt:lpstr>CESM – Carbon Dioxide Removal (CDR)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Lawrence</dc:creator>
  <cp:lastModifiedBy>Peter Lawrence</cp:lastModifiedBy>
  <cp:revision>159</cp:revision>
  <dcterms:modified xsi:type="dcterms:W3CDTF">2022-08-10T06:57:46Z</dcterms:modified>
</cp:coreProperties>
</file>