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74"/>
  </p:notesMasterIdLst>
  <p:sldIdLst>
    <p:sldId id="370" r:id="rId2"/>
    <p:sldId id="257" r:id="rId3"/>
    <p:sldId id="258" r:id="rId4"/>
    <p:sldId id="259" r:id="rId5"/>
    <p:sldId id="260" r:id="rId6"/>
    <p:sldId id="261" r:id="rId7"/>
    <p:sldId id="262" r:id="rId8"/>
    <p:sldId id="263" r:id="rId9"/>
    <p:sldId id="364" r:id="rId10"/>
    <p:sldId id="366" r:id="rId11"/>
    <p:sldId id="264" r:id="rId12"/>
    <p:sldId id="265" r:id="rId13"/>
    <p:sldId id="266" r:id="rId14"/>
    <p:sldId id="267" r:id="rId15"/>
    <p:sldId id="367" r:id="rId16"/>
    <p:sldId id="323" r:id="rId17"/>
    <p:sldId id="324" r:id="rId18"/>
    <p:sldId id="325" r:id="rId19"/>
    <p:sldId id="326" r:id="rId20"/>
    <p:sldId id="327" r:id="rId21"/>
    <p:sldId id="328" r:id="rId22"/>
    <p:sldId id="330" r:id="rId23"/>
    <p:sldId id="329" r:id="rId24"/>
    <p:sldId id="331" r:id="rId25"/>
    <p:sldId id="342" r:id="rId26"/>
    <p:sldId id="332" r:id="rId27"/>
    <p:sldId id="333" r:id="rId28"/>
    <p:sldId id="334" r:id="rId29"/>
    <p:sldId id="338" r:id="rId30"/>
    <p:sldId id="375" r:id="rId31"/>
    <p:sldId id="376" r:id="rId32"/>
    <p:sldId id="377" r:id="rId33"/>
    <p:sldId id="281" r:id="rId34"/>
    <p:sldId id="304" r:id="rId35"/>
    <p:sldId id="343" r:id="rId36"/>
    <p:sldId id="320" r:id="rId37"/>
    <p:sldId id="352" r:id="rId38"/>
    <p:sldId id="380" r:id="rId39"/>
    <p:sldId id="308" r:id="rId40"/>
    <p:sldId id="307" r:id="rId41"/>
    <p:sldId id="285" r:id="rId42"/>
    <p:sldId id="368" r:id="rId43"/>
    <p:sldId id="353" r:id="rId44"/>
    <p:sldId id="286" r:id="rId45"/>
    <p:sldId id="369" r:id="rId46"/>
    <p:sldId id="354" r:id="rId47"/>
    <p:sldId id="355" r:id="rId48"/>
    <p:sldId id="303" r:id="rId49"/>
    <p:sldId id="356" r:id="rId50"/>
    <p:sldId id="357" r:id="rId51"/>
    <p:sldId id="358" r:id="rId52"/>
    <p:sldId id="359" r:id="rId53"/>
    <p:sldId id="344" r:id="rId54"/>
    <p:sldId id="345" r:id="rId55"/>
    <p:sldId id="346" r:id="rId56"/>
    <p:sldId id="347" r:id="rId57"/>
    <p:sldId id="349" r:id="rId58"/>
    <p:sldId id="348" r:id="rId59"/>
    <p:sldId id="295" r:id="rId60"/>
    <p:sldId id="296" r:id="rId61"/>
    <p:sldId id="360" r:id="rId62"/>
    <p:sldId id="361" r:id="rId63"/>
    <p:sldId id="362" r:id="rId64"/>
    <p:sldId id="351" r:id="rId65"/>
    <p:sldId id="378" r:id="rId66"/>
    <p:sldId id="379" r:id="rId67"/>
    <p:sldId id="297" r:id="rId68"/>
    <p:sldId id="298" r:id="rId69"/>
    <p:sldId id="371" r:id="rId70"/>
    <p:sldId id="372" r:id="rId71"/>
    <p:sldId id="373" r:id="rId72"/>
    <p:sldId id="374"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FAFAFA"/>
    <a:srgbClr val="F0F0F9"/>
    <a:srgbClr val="F0F0D5"/>
    <a:srgbClr val="F0F0F0"/>
    <a:srgbClr val="E3E3E3"/>
    <a:srgbClr val="DCD9D5"/>
    <a:srgbClr val="EBEA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7"/>
    <p:restoredTop sz="94667"/>
  </p:normalViewPr>
  <p:slideViewPr>
    <p:cSldViewPr snapToGrid="0" snapToObjects="1">
      <p:cViewPr varScale="1">
        <p:scale>
          <a:sx n="113" d="100"/>
          <a:sy n="113" d="100"/>
        </p:scale>
        <p:origin x="122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E9293-132B-7741-837E-5D28551AE74A}" type="datetimeFigureOut">
              <a:rPr lang="en-US" smtClean="0"/>
              <a:t>8/4/2022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C8D8A8-E442-204B-9299-28D05295C427}" type="slidenum">
              <a:rPr lang="en-US" smtClean="0"/>
              <a:t>‹#›</a:t>
            </a:fld>
            <a:endParaRPr lang="en-US"/>
          </a:p>
        </p:txBody>
      </p:sp>
    </p:spTree>
    <p:extLst>
      <p:ext uri="{BB962C8B-B14F-4D97-AF65-F5344CB8AC3E}">
        <p14:creationId xmlns:p14="http://schemas.microsoft.com/office/powerpoint/2010/main" val="3137909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3F2CB-0459-0C49-A159-98BA18B0DD65}" type="slidenum">
              <a:rPr lang="en-US" smtClean="0"/>
              <a:t>16</a:t>
            </a:fld>
            <a:endParaRPr lang="en-US" dirty="0"/>
          </a:p>
        </p:txBody>
      </p:sp>
    </p:spTree>
    <p:extLst>
      <p:ext uri="{BB962C8B-B14F-4D97-AF65-F5344CB8AC3E}">
        <p14:creationId xmlns:p14="http://schemas.microsoft.com/office/powerpoint/2010/main" val="713199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21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520"/>
            <a:ext cx="6571343" cy="104923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2015733"/>
            <a:ext cx="6571343" cy="345061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646542" y="330370"/>
            <a:ext cx="2368292" cy="309201"/>
          </a:xfrm>
          <a:prstGeom prst="rect">
            <a:avLst/>
          </a:prstGeom>
        </p:spPr>
        <p:txBody>
          <a:bodyPr/>
          <a:lstStyle/>
          <a:p>
            <a:fld id="{48A87A34-81AB-432B-8DAE-1953F412C126}" type="datetimeFigureOut">
              <a:rPr lang="en-US" smtClean="0"/>
              <a:t>8/4/2022</a:t>
            </a:fld>
            <a:endParaRPr lang="en-US" dirty="0"/>
          </a:p>
        </p:txBody>
      </p:sp>
      <p:sp>
        <p:nvSpPr>
          <p:cNvPr id="5" name="Footer Placeholder 4"/>
          <p:cNvSpPr>
            <a:spLocks noGrp="1"/>
          </p:cNvSpPr>
          <p:nvPr>
            <p:ph type="ftr" sz="quarter" idx="11"/>
          </p:nvPr>
        </p:nvSpPr>
        <p:spPr>
          <a:xfrm>
            <a:off x="1443491" y="329308"/>
            <a:ext cx="4034004" cy="3092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487725" y="798973"/>
            <a:ext cx="795746" cy="503578"/>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38874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a:prstGeom prst="rect">
            <a:avLst/>
          </a:prstGeo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646542" y="330370"/>
            <a:ext cx="2368292" cy="309201"/>
          </a:xfrm>
          <a:prstGeom prst="rect">
            <a:avLst/>
          </a:prstGeom>
        </p:spPr>
        <p:txBody>
          <a:bodyPr/>
          <a:lstStyle/>
          <a:p>
            <a:fld id="{48A87A34-81AB-432B-8DAE-1953F412C126}" type="datetimeFigureOut">
              <a:rPr lang="en-US" smtClean="0"/>
              <a:t>8/4/2022</a:t>
            </a:fld>
            <a:endParaRPr lang="en-US" dirty="0"/>
          </a:p>
        </p:txBody>
      </p:sp>
      <p:sp>
        <p:nvSpPr>
          <p:cNvPr id="5" name="Footer Placeholder 4"/>
          <p:cNvSpPr>
            <a:spLocks noGrp="1"/>
          </p:cNvSpPr>
          <p:nvPr>
            <p:ph type="ftr" sz="quarter" idx="11"/>
          </p:nvPr>
        </p:nvSpPr>
        <p:spPr>
          <a:xfrm>
            <a:off x="1443491" y="329308"/>
            <a:ext cx="4034004" cy="3092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487725" y="798973"/>
            <a:ext cx="795746" cy="503578"/>
          </a:xfrm>
          <a:prstGeom prst="rect">
            <a:avLst/>
          </a:prstGeom>
        </p:spPr>
        <p:txBody>
          <a:bodyPr/>
          <a:lstStyle/>
          <a:p>
            <a:fld id="{6D22F896-40B5-4ADD-8801-0D06FADFA095}" type="slidenum">
              <a:rPr lang="en-US" smtClean="0"/>
              <a:t>‹#›</a:t>
            </a:fld>
            <a:endParaRPr lang="en-US" dirty="0"/>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45958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C2DCBE3-E545-2F45-9DC3-AFAE8877AD0C}"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2EC49-9C86-BA46-8A4F-3A45ECE63333}" type="slidenum">
              <a:rPr lang="en-US" smtClean="0"/>
              <a:pPr/>
              <a:t>‹#›</a:t>
            </a:fld>
            <a:endParaRPr lang="en-US"/>
          </a:p>
        </p:txBody>
      </p:sp>
    </p:spTree>
    <p:extLst>
      <p:ext uri="{BB962C8B-B14F-4D97-AF65-F5344CB8AC3E}">
        <p14:creationId xmlns:p14="http://schemas.microsoft.com/office/powerpoint/2010/main" val="1954268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2DCBE3-E545-2F45-9DC3-AFAE8877AD0C}"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2EC49-9C86-BA46-8A4F-3A45ECE63333}" type="slidenum">
              <a:rPr lang="en-US" smtClean="0"/>
              <a:pPr/>
              <a:t>‹#›</a:t>
            </a:fld>
            <a:endParaRPr lang="en-US"/>
          </a:p>
        </p:txBody>
      </p:sp>
    </p:spTree>
    <p:extLst>
      <p:ext uri="{BB962C8B-B14F-4D97-AF65-F5344CB8AC3E}">
        <p14:creationId xmlns:p14="http://schemas.microsoft.com/office/powerpoint/2010/main" val="65922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544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801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646542" y="330370"/>
            <a:ext cx="2368292" cy="309201"/>
          </a:xfrm>
          <a:prstGeom prst="rect">
            <a:avLst/>
          </a:prstGeom>
        </p:spPr>
        <p:txBody>
          <a:bodyPr/>
          <a:lstStyle/>
          <a:p>
            <a:fld id="{48A87A34-81AB-432B-8DAE-1953F412C126}" type="datetimeFigureOut">
              <a:rPr lang="en-US" smtClean="0"/>
              <a:t>8/4/2022</a:t>
            </a:fld>
            <a:endParaRPr lang="en-US" dirty="0"/>
          </a:p>
        </p:txBody>
      </p:sp>
      <p:sp>
        <p:nvSpPr>
          <p:cNvPr id="6" name="Footer Placeholder 5"/>
          <p:cNvSpPr>
            <a:spLocks noGrp="1"/>
          </p:cNvSpPr>
          <p:nvPr>
            <p:ph type="ftr" sz="quarter" idx="11"/>
          </p:nvPr>
        </p:nvSpPr>
        <p:spPr>
          <a:xfrm>
            <a:off x="1443491" y="329308"/>
            <a:ext cx="4034004" cy="309201"/>
          </a:xfrm>
          <a:prstGeom prst="rect">
            <a:avLst/>
          </a:prstGeom>
        </p:spPr>
        <p:txBody>
          <a:bodyPr/>
          <a:lstStyle/>
          <a:p>
            <a:endParaRPr lang="en-US" dirty="0"/>
          </a:p>
        </p:txBody>
      </p:sp>
      <p:sp>
        <p:nvSpPr>
          <p:cNvPr id="7" name="Slide Number Placeholder 6"/>
          <p:cNvSpPr>
            <a:spLocks noGrp="1"/>
          </p:cNvSpPr>
          <p:nvPr>
            <p:ph type="sldNum" sz="quarter" idx="12"/>
          </p:nvPr>
        </p:nvSpPr>
        <p:spPr>
          <a:xfrm>
            <a:off x="487725" y="798973"/>
            <a:ext cx="795746" cy="503578"/>
          </a:xfrm>
          <a:prstGeom prst="rect">
            <a:avLst/>
          </a:prstGeom>
        </p:spPr>
        <p:txBody>
          <a:bodyPr/>
          <a:lstStyle/>
          <a:p>
            <a:fld id="{6D22F896-40B5-4ADD-8801-0D06FADFA095}" type="slidenum">
              <a:rPr lang="en-US" smtClean="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71144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a:prstGeom prst="rect">
            <a:avLst/>
          </a:prstGeo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443491" y="2824270"/>
            <a:ext cx="3125766" cy="264445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a:prstGeom prst="rect">
            <a:avLst/>
          </a:prstGeo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89182" y="2821491"/>
            <a:ext cx="3125652" cy="263737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646542" y="330370"/>
            <a:ext cx="2368292" cy="309201"/>
          </a:xfrm>
          <a:prstGeom prst="rect">
            <a:avLst/>
          </a:prstGeom>
        </p:spPr>
        <p:txBody>
          <a:bodyPr/>
          <a:lstStyle/>
          <a:p>
            <a:fld id="{48A87A34-81AB-432B-8DAE-1953F412C126}" type="datetimeFigureOut">
              <a:rPr lang="en-US" smtClean="0"/>
              <a:t>8/4/2022</a:t>
            </a:fld>
            <a:endParaRPr lang="en-US" dirty="0"/>
          </a:p>
        </p:txBody>
      </p:sp>
      <p:sp>
        <p:nvSpPr>
          <p:cNvPr id="8" name="Footer Placeholder 7"/>
          <p:cNvSpPr>
            <a:spLocks noGrp="1"/>
          </p:cNvSpPr>
          <p:nvPr>
            <p:ph type="ftr" sz="quarter" idx="11"/>
          </p:nvPr>
        </p:nvSpPr>
        <p:spPr>
          <a:xfrm>
            <a:off x="1443491" y="329308"/>
            <a:ext cx="4034004" cy="309201"/>
          </a:xfrm>
          <a:prstGeom prst="rect">
            <a:avLst/>
          </a:prstGeom>
        </p:spPr>
        <p:txBody>
          <a:bodyPr/>
          <a:lstStyle/>
          <a:p>
            <a:endParaRPr lang="en-US" dirty="0"/>
          </a:p>
        </p:txBody>
      </p:sp>
      <p:sp>
        <p:nvSpPr>
          <p:cNvPr id="9" name="Slide Number Placeholder 8"/>
          <p:cNvSpPr>
            <a:spLocks noGrp="1"/>
          </p:cNvSpPr>
          <p:nvPr>
            <p:ph type="sldNum" sz="quarter" idx="12"/>
          </p:nvPr>
        </p:nvSpPr>
        <p:spPr>
          <a:xfrm>
            <a:off x="487725" y="798973"/>
            <a:ext cx="795746" cy="503578"/>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27280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520"/>
            <a:ext cx="6571343" cy="104923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646542" y="330370"/>
            <a:ext cx="2368292" cy="309201"/>
          </a:xfrm>
          <a:prstGeom prst="rect">
            <a:avLst/>
          </a:prstGeom>
        </p:spPr>
        <p:txBody>
          <a:bodyPr/>
          <a:lstStyle/>
          <a:p>
            <a:fld id="{48A87A34-81AB-432B-8DAE-1953F412C126}" type="datetimeFigureOut">
              <a:rPr lang="en-US" smtClean="0"/>
              <a:t>8/4/2022</a:t>
            </a:fld>
            <a:endParaRPr lang="en-US" dirty="0"/>
          </a:p>
        </p:txBody>
      </p:sp>
      <p:sp>
        <p:nvSpPr>
          <p:cNvPr id="4" name="Footer Placeholder 3"/>
          <p:cNvSpPr>
            <a:spLocks noGrp="1"/>
          </p:cNvSpPr>
          <p:nvPr>
            <p:ph type="ftr" sz="quarter" idx="11"/>
          </p:nvPr>
        </p:nvSpPr>
        <p:spPr>
          <a:xfrm>
            <a:off x="1443491" y="329308"/>
            <a:ext cx="4034004" cy="309201"/>
          </a:xfrm>
          <a:prstGeom prst="rect">
            <a:avLst/>
          </a:prstGeom>
        </p:spPr>
        <p:txBody>
          <a:bodyPr/>
          <a:lstStyle/>
          <a:p>
            <a:endParaRPr lang="en-US" dirty="0"/>
          </a:p>
        </p:txBody>
      </p:sp>
      <p:sp>
        <p:nvSpPr>
          <p:cNvPr id="5" name="Slide Number Placeholder 4"/>
          <p:cNvSpPr>
            <a:spLocks noGrp="1"/>
          </p:cNvSpPr>
          <p:nvPr>
            <p:ph type="sldNum" sz="quarter" idx="12"/>
          </p:nvPr>
        </p:nvSpPr>
        <p:spPr>
          <a:xfrm>
            <a:off x="487725" y="798973"/>
            <a:ext cx="795746" cy="503578"/>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52785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646542" y="330370"/>
            <a:ext cx="2368292" cy="309201"/>
          </a:xfrm>
          <a:prstGeom prst="rect">
            <a:avLst/>
          </a:prstGeom>
        </p:spPr>
        <p:txBody>
          <a:bodyPr/>
          <a:lstStyle/>
          <a:p>
            <a:fld id="{48A87A34-81AB-432B-8DAE-1953F412C126}" type="datetimeFigureOut">
              <a:rPr lang="en-US" smtClean="0"/>
              <a:t>8/4/2022</a:t>
            </a:fld>
            <a:endParaRPr lang="en-US" dirty="0"/>
          </a:p>
        </p:txBody>
      </p:sp>
      <p:sp>
        <p:nvSpPr>
          <p:cNvPr id="3" name="Footer Placeholder 2"/>
          <p:cNvSpPr>
            <a:spLocks noGrp="1"/>
          </p:cNvSpPr>
          <p:nvPr>
            <p:ph type="ftr" sz="quarter" idx="11"/>
          </p:nvPr>
        </p:nvSpPr>
        <p:spPr>
          <a:xfrm>
            <a:off x="1443491" y="329308"/>
            <a:ext cx="4034004" cy="309201"/>
          </a:xfrm>
          <a:prstGeom prst="rect">
            <a:avLst/>
          </a:prstGeom>
        </p:spPr>
        <p:txBody>
          <a:bodyPr/>
          <a:lstStyle/>
          <a:p>
            <a:endParaRPr lang="en-US" dirty="0"/>
          </a:p>
        </p:txBody>
      </p:sp>
      <p:sp>
        <p:nvSpPr>
          <p:cNvPr id="4" name="Slide Number Placeholder 3"/>
          <p:cNvSpPr>
            <a:spLocks noGrp="1"/>
          </p:cNvSpPr>
          <p:nvPr>
            <p:ph type="sldNum" sz="quarter" idx="12"/>
          </p:nvPr>
        </p:nvSpPr>
        <p:spPr>
          <a:xfrm>
            <a:off x="487725" y="798973"/>
            <a:ext cx="795746" cy="503578"/>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79677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a:prstGeom prst="rect">
            <a:avLst/>
          </a:prstGeo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a:prstGeom prst="rect">
            <a:avLst/>
          </a:prstGeo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a:prstGeom prst="rect">
            <a:avLst/>
          </a:prstGeo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646542" y="330370"/>
            <a:ext cx="2368292" cy="309201"/>
          </a:xfrm>
          <a:prstGeom prst="rect">
            <a:avLst/>
          </a:prstGeom>
        </p:spPr>
        <p:txBody>
          <a:bodyPr/>
          <a:lstStyle/>
          <a:p>
            <a:fld id="{48A87A34-81AB-432B-8DAE-1953F412C126}" type="datetimeFigureOut">
              <a:rPr lang="en-US" smtClean="0"/>
              <a:t>8/4/2022</a:t>
            </a:fld>
            <a:endParaRPr lang="en-US" dirty="0"/>
          </a:p>
        </p:txBody>
      </p:sp>
      <p:sp>
        <p:nvSpPr>
          <p:cNvPr id="6" name="Footer Placeholder 5"/>
          <p:cNvSpPr>
            <a:spLocks noGrp="1"/>
          </p:cNvSpPr>
          <p:nvPr>
            <p:ph type="ftr" sz="quarter" idx="11"/>
          </p:nvPr>
        </p:nvSpPr>
        <p:spPr>
          <a:xfrm>
            <a:off x="1443491" y="329308"/>
            <a:ext cx="4034004" cy="309201"/>
          </a:xfrm>
          <a:prstGeom prst="rect">
            <a:avLst/>
          </a:prstGeom>
        </p:spPr>
        <p:txBody>
          <a:bodyPr/>
          <a:lstStyle/>
          <a:p>
            <a:endParaRPr lang="en-US" dirty="0"/>
          </a:p>
        </p:txBody>
      </p:sp>
      <p:sp>
        <p:nvSpPr>
          <p:cNvPr id="7" name="Slide Number Placeholder 6"/>
          <p:cNvSpPr>
            <a:spLocks noGrp="1"/>
          </p:cNvSpPr>
          <p:nvPr>
            <p:ph type="sldNum" sz="quarter" idx="12"/>
          </p:nvPr>
        </p:nvSpPr>
        <p:spPr>
          <a:xfrm>
            <a:off x="487725" y="798973"/>
            <a:ext cx="795746" cy="503578"/>
          </a:xfrm>
          <a:prstGeom prst="rect">
            <a:avLst/>
          </a:prstGeom>
        </p:spPr>
        <p:txBody>
          <a:bodyPr/>
          <a:lstStyle/>
          <a:p>
            <a:fld id="{6D22F896-40B5-4ADD-8801-0D06FADFA095}" type="slidenum">
              <a:rPr lang="en-US" smtClean="0"/>
              <a:t>‹#›</a:t>
            </a:fld>
            <a:endParaRPr lang="en-US" dirty="0"/>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55980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a:prstGeom prst="rect">
            <a:avLst/>
          </a:prstGeo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prstGeom prst="rect">
            <a:avLst/>
          </a:prstGeo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a:prstGeom prst="rect">
            <a:avLst/>
          </a:prstGeo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1436664" y="5469857"/>
            <a:ext cx="3252420" cy="320123"/>
          </a:xfrm>
          <a:prstGeom prst="rect">
            <a:avLst/>
          </a:prstGeom>
        </p:spPr>
        <p:txBody>
          <a:bodyPr/>
          <a:lstStyle>
            <a:lvl1pPr algn="l">
              <a:defRPr/>
            </a:lvl1pPr>
          </a:lstStyle>
          <a:p>
            <a:fld id="{48A87A34-81AB-432B-8DAE-1953F412C126}" type="datetimeFigureOut">
              <a:rPr lang="en-US" smtClean="0"/>
              <a:pPr/>
              <a:t>8/4/2022</a:t>
            </a:fld>
            <a:endParaRPr lang="en-US" dirty="0"/>
          </a:p>
        </p:txBody>
      </p:sp>
      <p:sp>
        <p:nvSpPr>
          <p:cNvPr id="6" name="Footer Placeholder 5"/>
          <p:cNvSpPr>
            <a:spLocks noGrp="1"/>
          </p:cNvSpPr>
          <p:nvPr>
            <p:ph type="ftr" sz="quarter" idx="11"/>
          </p:nvPr>
        </p:nvSpPr>
        <p:spPr>
          <a:xfrm>
            <a:off x="1437530" y="318641"/>
            <a:ext cx="3251553" cy="320931"/>
          </a:xfrm>
          <a:prstGeom prst="rect">
            <a:avLst/>
          </a:prstGeom>
        </p:spPr>
        <p:txBody>
          <a:bodyPr/>
          <a:lstStyle/>
          <a:p>
            <a:endParaRPr lang="en-US" dirty="0"/>
          </a:p>
        </p:txBody>
      </p:sp>
      <p:sp>
        <p:nvSpPr>
          <p:cNvPr id="7" name="Slide Number Placeholder 6"/>
          <p:cNvSpPr>
            <a:spLocks noGrp="1"/>
          </p:cNvSpPr>
          <p:nvPr>
            <p:ph type="sldNum" sz="quarter" idx="12"/>
          </p:nvPr>
        </p:nvSpPr>
        <p:spPr>
          <a:xfrm>
            <a:off x="487725" y="798973"/>
            <a:ext cx="795746" cy="503578"/>
          </a:xfrm>
          <a:prstGeom prst="rect">
            <a:avLst/>
          </a:prstGeom>
        </p:spPr>
        <p:txBody>
          <a:bodyPr/>
          <a:lstStyle/>
          <a:p>
            <a:fld id="{6D22F896-40B5-4ADD-8801-0D06FADFA095}" type="slidenum">
              <a:rPr lang="en-US" smtClean="0"/>
              <a:t>‹#›</a:t>
            </a:fld>
            <a:endParaRPr lang="en-US" dirty="0"/>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37910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0" y="6225670"/>
            <a:ext cx="9144000" cy="0"/>
          </a:xfrm>
          <a:prstGeom prst="line">
            <a:avLst/>
          </a:prstGeom>
          <a:ln w="254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1DEB1786-11B5-B444-9BF0-6824E25F5A08}"/>
              </a:ext>
            </a:extLst>
          </p:cNvPr>
          <p:cNvSpPr/>
          <p:nvPr userDrawn="1"/>
        </p:nvSpPr>
        <p:spPr>
          <a:xfrm>
            <a:off x="-2" y="6247015"/>
            <a:ext cx="9144000" cy="62075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 xmlns:a16="http://schemas.microsoft.com/office/drawing/2014/main" id="{89D2852A-1F73-6049-83AF-A8304463CDAC}"/>
              </a:ext>
            </a:extLst>
          </p:cNvPr>
          <p:cNvGrpSpPr/>
          <p:nvPr userDrawn="1"/>
        </p:nvGrpSpPr>
        <p:grpSpPr>
          <a:xfrm>
            <a:off x="-2" y="6237245"/>
            <a:ext cx="9144000" cy="629666"/>
            <a:chOff x="-1" y="4315849"/>
            <a:chExt cx="9144000" cy="629666"/>
          </a:xfrm>
        </p:grpSpPr>
        <p:pic>
          <p:nvPicPr>
            <p:cNvPr id="9" name="Picture 8">
              <a:extLst>
                <a:ext uri="{FF2B5EF4-FFF2-40B4-BE49-F238E27FC236}">
                  <a16:creationId xmlns="" xmlns:a16="http://schemas.microsoft.com/office/drawing/2014/main" id="{84CBD31C-4946-9246-BBAB-5F97356973C8}"/>
                </a:ext>
              </a:extLst>
            </p:cNvPr>
            <p:cNvPicPr>
              <a:picLocks noChangeAspect="1"/>
            </p:cNvPicPr>
            <p:nvPr userDrawn="1"/>
          </p:nvPicPr>
          <p:blipFill rotWithShape="1">
            <a:blip r:embed="rId15">
              <a:alphaModFix amt="50000"/>
            </a:blip>
            <a:srcRect t="27031" b="62570"/>
            <a:stretch/>
          </p:blipFill>
          <p:spPr>
            <a:xfrm>
              <a:off x="5567423" y="4315849"/>
              <a:ext cx="3576576" cy="629666"/>
            </a:xfrm>
            <a:prstGeom prst="rect">
              <a:avLst/>
            </a:prstGeom>
          </p:spPr>
        </p:pic>
        <p:pic>
          <p:nvPicPr>
            <p:cNvPr id="15" name="Picture 14">
              <a:extLst>
                <a:ext uri="{FF2B5EF4-FFF2-40B4-BE49-F238E27FC236}">
                  <a16:creationId xmlns="" xmlns:a16="http://schemas.microsoft.com/office/drawing/2014/main" id="{0EE63960-33EC-F34C-980B-03CCED2ADB04}"/>
                </a:ext>
              </a:extLst>
            </p:cNvPr>
            <p:cNvPicPr>
              <a:picLocks noChangeAspect="1"/>
            </p:cNvPicPr>
            <p:nvPr userDrawn="1"/>
          </p:nvPicPr>
          <p:blipFill rotWithShape="1">
            <a:blip r:embed="rId15">
              <a:alphaModFix amt="50000"/>
            </a:blip>
            <a:srcRect t="77806" r="65429" b="16456"/>
            <a:stretch/>
          </p:blipFill>
          <p:spPr>
            <a:xfrm>
              <a:off x="-1" y="4315849"/>
              <a:ext cx="5567423" cy="620755"/>
            </a:xfrm>
            <a:prstGeom prst="rect">
              <a:avLst/>
            </a:prstGeom>
          </p:spPr>
        </p:pic>
      </p:grpSp>
      <p:sp>
        <p:nvSpPr>
          <p:cNvPr id="18" name="TextBox 17">
            <a:extLst>
              <a:ext uri="{FF2B5EF4-FFF2-40B4-BE49-F238E27FC236}">
                <a16:creationId xmlns="" xmlns:a16="http://schemas.microsoft.com/office/drawing/2014/main" id="{3A612007-AB8B-FD48-B293-2BAB7AACD9CB}"/>
              </a:ext>
            </a:extLst>
          </p:cNvPr>
          <p:cNvSpPr txBox="1"/>
          <p:nvPr userDrawn="1"/>
        </p:nvSpPr>
        <p:spPr>
          <a:xfrm>
            <a:off x="2096430" y="6488668"/>
            <a:ext cx="3749771"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b="0" i="1" dirty="0">
                <a:solidFill>
                  <a:schemeClr val="accent6">
                    <a:lumMod val="60000"/>
                    <a:lumOff val="40000"/>
                  </a:schemeClr>
                </a:solidFill>
                <a:latin typeface="Franklin Gothic Book" panose="020B0503020102020204" pitchFamily="34" charset="0"/>
              </a:rPr>
              <a:t>Day 3 - 2022 CESM Tutorial</a:t>
            </a:r>
          </a:p>
        </p:txBody>
      </p:sp>
    </p:spTree>
    <p:extLst>
      <p:ext uri="{BB962C8B-B14F-4D97-AF65-F5344CB8AC3E}">
        <p14:creationId xmlns:p14="http://schemas.microsoft.com/office/powerpoint/2010/main" val="951744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cesm.ucar.edu/experiment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csegweb.cgd.ucar.edu/experiments/public/"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segweb.cgd.ucar.edu/experiments/public/"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earthsystemgrid.org/"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hyperlink" Target="https://foundations.projectpythia.org/landing-page.html"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geocat-examples.readthedocs.io/en/latest/" TargetMode="External"/><Relationship Id="rId2" Type="http://schemas.openxmlformats.org/officeDocument/2006/relationships/hyperlink" Target="https://geocat.ucar.edu/" TargetMode="External"/><Relationship Id="rId1" Type="http://schemas.openxmlformats.org/officeDocument/2006/relationships/slideLayout" Target="../slideLayouts/slideLayout12.xml"/><Relationship Id="rId5" Type="http://schemas.openxmlformats.org/officeDocument/2006/relationships/hyperlink" Target="https://unidata.github.io/MetPy/latest/" TargetMode="Externa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hyperlink" Target="https://jupyterhub.hpc.ucar.edu/" TargetMode="External"/><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cesm.ucar.edu/working_groups/CVC/cvdp/"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s://github.com/NCAR/ADF" TargetMode="Externa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github.com/NCAR/CESM_postprocessing/wiki/cheyenne-and-DAV-quick-start-guide"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www2.cesm.ucar.edu/working-groups/amwg/amwg-diagnostics-package"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79FA9EF-D9CC-EC4D-B20B-F92CE4D1DC7A}"/>
              </a:ext>
            </a:extLst>
          </p:cNvPr>
          <p:cNvSpPr txBox="1"/>
          <p:nvPr/>
        </p:nvSpPr>
        <p:spPr>
          <a:xfrm>
            <a:off x="0" y="1557866"/>
            <a:ext cx="9144000" cy="553998"/>
          </a:xfrm>
          <a:prstGeom prst="rect">
            <a:avLst/>
          </a:prstGeom>
          <a:noFill/>
        </p:spPr>
        <p:txBody>
          <a:bodyPr wrap="square" rtlCol="0">
            <a:spAutoFit/>
          </a:bodyPr>
          <a:lstStyle/>
          <a:p>
            <a:pPr algn="ctr"/>
            <a:r>
              <a:rPr lang="en-US" sz="3000" dirty="0">
                <a:latin typeface="+mj-lt"/>
              </a:rPr>
              <a:t>Day 3: Diagnostics and Output</a:t>
            </a:r>
          </a:p>
        </p:txBody>
      </p:sp>
      <p:pic>
        <p:nvPicPr>
          <p:cNvPr id="19" name="Picture 4" descr="ncar_highres_transback.png">
            <a:extLst>
              <a:ext uri="{FF2B5EF4-FFF2-40B4-BE49-F238E27FC236}">
                <a16:creationId xmlns="" xmlns:a16="http://schemas.microsoft.com/office/drawing/2014/main" id="{0DDE0A8F-7424-9A44-A19C-DB42053F7503}"/>
              </a:ext>
            </a:extLst>
          </p:cNvPr>
          <p:cNvPicPr>
            <a:picLocks noChangeAspect="1"/>
          </p:cNvPicPr>
          <p:nvPr/>
        </p:nvPicPr>
        <p:blipFill>
          <a:blip r:embed="rId2"/>
          <a:srcRect/>
          <a:stretch>
            <a:fillRect/>
          </a:stretch>
        </p:blipFill>
        <p:spPr bwMode="auto">
          <a:xfrm>
            <a:off x="113242" y="6325832"/>
            <a:ext cx="1227314" cy="463268"/>
          </a:xfrm>
          <a:prstGeom prst="rect">
            <a:avLst/>
          </a:prstGeom>
          <a:noFill/>
          <a:ln w="9525">
            <a:noFill/>
            <a:miter lim="800000"/>
            <a:headEnd/>
            <a:tailEnd/>
          </a:ln>
        </p:spPr>
      </p:pic>
      <p:pic>
        <p:nvPicPr>
          <p:cNvPr id="20" name="Picture 5" descr="nsf1.jpg">
            <a:extLst>
              <a:ext uri="{FF2B5EF4-FFF2-40B4-BE49-F238E27FC236}">
                <a16:creationId xmlns="" xmlns:a16="http://schemas.microsoft.com/office/drawing/2014/main" id="{4867897A-DC26-6946-BF44-44B716CB19EF}"/>
              </a:ext>
            </a:extLst>
          </p:cNvPr>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2412998" y="6218592"/>
            <a:ext cx="634999" cy="639408"/>
          </a:xfrm>
          <a:prstGeom prst="rect">
            <a:avLst/>
          </a:prstGeom>
          <a:noFill/>
          <a:ln w="9525">
            <a:noFill/>
            <a:miter lim="800000"/>
            <a:headEnd/>
            <a:tailEnd/>
          </a:ln>
        </p:spPr>
      </p:pic>
      <p:pic>
        <p:nvPicPr>
          <p:cNvPr id="21" name="Picture 20">
            <a:extLst>
              <a:ext uri="{FF2B5EF4-FFF2-40B4-BE49-F238E27FC236}">
                <a16:creationId xmlns="" xmlns:a16="http://schemas.microsoft.com/office/drawing/2014/main" id="{4D9020B4-E962-D44C-98A3-0FC71D58098C}"/>
              </a:ext>
            </a:extLst>
          </p:cNvPr>
          <p:cNvPicPr>
            <a:picLocks noChangeAspect="1"/>
          </p:cNvPicPr>
          <p:nvPr/>
        </p:nvPicPr>
        <p:blipFill>
          <a:blip r:embed="rId4"/>
          <a:stretch>
            <a:fillRect/>
          </a:stretch>
        </p:blipFill>
        <p:spPr>
          <a:xfrm>
            <a:off x="1509890" y="6276873"/>
            <a:ext cx="818444" cy="574132"/>
          </a:xfrm>
          <a:prstGeom prst="rect">
            <a:avLst/>
          </a:prstGeom>
        </p:spPr>
      </p:pic>
      <p:sp>
        <p:nvSpPr>
          <p:cNvPr id="22" name="TextBox 21">
            <a:extLst>
              <a:ext uri="{FF2B5EF4-FFF2-40B4-BE49-F238E27FC236}">
                <a16:creationId xmlns="" xmlns:a16="http://schemas.microsoft.com/office/drawing/2014/main" id="{123E6880-36F8-8042-8427-6F8E1EA88252}"/>
              </a:ext>
            </a:extLst>
          </p:cNvPr>
          <p:cNvSpPr txBox="1"/>
          <p:nvPr/>
        </p:nvSpPr>
        <p:spPr>
          <a:xfrm>
            <a:off x="0" y="3002850"/>
            <a:ext cx="9143999" cy="1492716"/>
          </a:xfrm>
          <a:prstGeom prst="rect">
            <a:avLst/>
          </a:prstGeom>
          <a:noFill/>
        </p:spPr>
        <p:txBody>
          <a:bodyPr wrap="square" rtlCol="0">
            <a:spAutoFit/>
          </a:bodyPr>
          <a:lstStyle/>
          <a:p>
            <a:pPr algn="ctr"/>
            <a:r>
              <a:rPr lang="en-US" sz="2800" dirty="0"/>
              <a:t>Jesse Nusbaumer</a:t>
            </a:r>
          </a:p>
          <a:p>
            <a:pPr algn="ctr">
              <a:lnSpc>
                <a:spcPct val="150000"/>
              </a:lnSpc>
            </a:pPr>
            <a:r>
              <a:rPr lang="en-US" sz="2200" dirty="0">
                <a:solidFill>
                  <a:schemeClr val="tx1">
                    <a:lumMod val="50000"/>
                    <a:lumOff val="50000"/>
                  </a:schemeClr>
                </a:solidFill>
              </a:rPr>
              <a:t>nusbaume@ucar.edu</a:t>
            </a:r>
          </a:p>
          <a:p>
            <a:pPr algn="ctr">
              <a:lnSpc>
                <a:spcPct val="150000"/>
              </a:lnSpc>
            </a:pPr>
            <a:r>
              <a:rPr lang="en-US" sz="2000" dirty="0">
                <a:solidFill>
                  <a:schemeClr val="tx1">
                    <a:lumMod val="50000"/>
                    <a:lumOff val="50000"/>
                  </a:schemeClr>
                </a:solidFill>
              </a:rPr>
              <a:t>Atmospheric Modeling and Predictability Software Engineer</a:t>
            </a:r>
          </a:p>
        </p:txBody>
      </p:sp>
      <p:cxnSp>
        <p:nvCxnSpPr>
          <p:cNvPr id="24" name="Straight Connector 23">
            <a:extLst>
              <a:ext uri="{FF2B5EF4-FFF2-40B4-BE49-F238E27FC236}">
                <a16:creationId xmlns="" xmlns:a16="http://schemas.microsoft.com/office/drawing/2014/main" id="{2C57E34E-BBF2-3542-8CD2-0BF64976E957}"/>
              </a:ext>
            </a:extLst>
          </p:cNvPr>
          <p:cNvCxnSpPr/>
          <p:nvPr/>
        </p:nvCxnSpPr>
        <p:spPr>
          <a:xfrm>
            <a:off x="1509890" y="1219200"/>
            <a:ext cx="6042377" cy="0"/>
          </a:xfrm>
          <a:prstGeom prst="line">
            <a:avLst/>
          </a:prstGeom>
          <a:ln w="31750" cap="rnd" cmpd="dbl">
            <a:headEnd type="none"/>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9E964D53-DFE3-F943-981A-AA7A29356BE9}"/>
              </a:ext>
            </a:extLst>
          </p:cNvPr>
          <p:cNvSpPr txBox="1"/>
          <p:nvPr/>
        </p:nvSpPr>
        <p:spPr>
          <a:xfrm>
            <a:off x="1728152" y="5725148"/>
            <a:ext cx="5687712" cy="369332"/>
          </a:xfrm>
          <a:prstGeom prst="rect">
            <a:avLst/>
          </a:prstGeom>
          <a:noFill/>
        </p:spPr>
        <p:txBody>
          <a:bodyPr wrap="none" rtlCol="0">
            <a:spAutoFit/>
          </a:bodyPr>
          <a:lstStyle/>
          <a:p>
            <a:pPr algn="ctr"/>
            <a:r>
              <a:rPr lang="en-US" dirty="0">
                <a:solidFill>
                  <a:schemeClr val="tx2"/>
                </a:solidFill>
              </a:rPr>
              <a:t>Special thanks to Adam Phillips who did 99% of the work.</a:t>
            </a:r>
          </a:p>
        </p:txBody>
      </p:sp>
    </p:spTree>
    <p:extLst>
      <p:ext uri="{BB962C8B-B14F-4D97-AF65-F5344CB8AC3E}">
        <p14:creationId xmlns:p14="http://schemas.microsoft.com/office/powerpoint/2010/main" val="4350768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 xmlns:a16="http://schemas.microsoft.com/office/drawing/2014/main" id="{04709F4D-9CB2-394C-9BD4-82D31F7DCC73}"/>
              </a:ext>
            </a:extLst>
          </p:cNvPr>
          <p:cNvSpPr txBox="1"/>
          <p:nvPr/>
        </p:nvSpPr>
        <p:spPr>
          <a:xfrm>
            <a:off x="100165" y="155282"/>
            <a:ext cx="7564991" cy="492443"/>
          </a:xfrm>
          <a:prstGeom prst="rect">
            <a:avLst/>
          </a:prstGeom>
          <a:noFill/>
        </p:spPr>
        <p:txBody>
          <a:bodyPr wrap="square" rtlCol="0">
            <a:spAutoFit/>
          </a:bodyPr>
          <a:lstStyle/>
          <a:p>
            <a:r>
              <a:rPr lang="en-US" sz="2600" b="1" dirty="0">
                <a:solidFill>
                  <a:schemeClr val="tx2"/>
                </a:solidFill>
              </a:rPr>
              <a:t>CESM Experiment </a:t>
            </a:r>
            <a:r>
              <a:rPr lang="en-US" sz="2600" b="1" dirty="0" err="1">
                <a:solidFill>
                  <a:schemeClr val="tx2"/>
                </a:solidFill>
              </a:rPr>
              <a:t>Casename</a:t>
            </a:r>
            <a:r>
              <a:rPr lang="en-US" sz="2600" b="1" dirty="0">
                <a:solidFill>
                  <a:schemeClr val="tx2"/>
                </a:solidFill>
              </a:rPr>
              <a:t> Conventions</a:t>
            </a:r>
          </a:p>
        </p:txBody>
      </p:sp>
      <p:sp>
        <p:nvSpPr>
          <p:cNvPr id="49" name="TextBox 48">
            <a:extLst>
              <a:ext uri="{FF2B5EF4-FFF2-40B4-BE49-F238E27FC236}">
                <a16:creationId xmlns="" xmlns:a16="http://schemas.microsoft.com/office/drawing/2014/main" id="{7CA19063-F7EB-114C-9237-325A568DFEF2}"/>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 CESM2 output data and experiments</a:t>
            </a:r>
          </a:p>
        </p:txBody>
      </p:sp>
      <p:sp>
        <p:nvSpPr>
          <p:cNvPr id="48" name="TextBox 47">
            <a:extLst>
              <a:ext uri="{FF2B5EF4-FFF2-40B4-BE49-F238E27FC236}">
                <a16:creationId xmlns="" xmlns:a16="http://schemas.microsoft.com/office/drawing/2014/main" id="{2000F965-C20F-534C-BF1F-CF7526D8A0D7}"/>
              </a:ext>
            </a:extLst>
          </p:cNvPr>
          <p:cNvSpPr txBox="1"/>
          <p:nvPr/>
        </p:nvSpPr>
        <p:spPr>
          <a:xfrm>
            <a:off x="375354" y="691385"/>
            <a:ext cx="8768645" cy="5509200"/>
          </a:xfrm>
          <a:prstGeom prst="rect">
            <a:avLst/>
          </a:prstGeom>
          <a:noFill/>
        </p:spPr>
        <p:txBody>
          <a:bodyPr wrap="square" rtlCol="0">
            <a:spAutoFit/>
          </a:bodyPr>
          <a:lstStyle/>
          <a:p>
            <a:pPr>
              <a:lnSpc>
                <a:spcPct val="80000"/>
              </a:lnSpc>
              <a:buFontTx/>
              <a:buNone/>
            </a:pPr>
            <a:r>
              <a:rPr lang="en-US" sz="2000" dirty="0"/>
              <a:t>A lot of information is stored in standardized CESM case names. </a:t>
            </a:r>
          </a:p>
          <a:p>
            <a:pPr>
              <a:lnSpc>
                <a:spcPct val="80000"/>
              </a:lnSpc>
              <a:buFontTx/>
              <a:buNone/>
            </a:pPr>
            <a:r>
              <a:rPr lang="en-US" sz="2000" dirty="0"/>
              <a:t>The convention is: </a:t>
            </a:r>
            <a:endParaRPr lang="en-US" b="1" dirty="0">
              <a:solidFill>
                <a:schemeClr val="accent5"/>
              </a:solidFill>
            </a:endParaRPr>
          </a:p>
          <a:p>
            <a:pPr>
              <a:lnSpc>
                <a:spcPct val="80000"/>
              </a:lnSpc>
              <a:buFontTx/>
              <a:buNone/>
            </a:pPr>
            <a:r>
              <a:rPr lang="en-US" sz="2000" b="1" dirty="0">
                <a:solidFill>
                  <a:schemeClr val="accent5"/>
                </a:solidFill>
              </a:rPr>
              <a:t>&lt;</a:t>
            </a:r>
            <a:r>
              <a:rPr lang="en-US" sz="2000" b="1" dirty="0" err="1">
                <a:solidFill>
                  <a:schemeClr val="accent5"/>
                </a:solidFill>
              </a:rPr>
              <a:t>compset</a:t>
            </a:r>
            <a:r>
              <a:rPr lang="en-US" sz="2000" b="1" dirty="0">
                <a:solidFill>
                  <a:schemeClr val="accent5"/>
                </a:solidFill>
              </a:rPr>
              <a:t> char&gt;.&lt;code base&gt;.&lt;</a:t>
            </a:r>
            <a:r>
              <a:rPr lang="en-US" sz="2000" b="1" dirty="0" err="1">
                <a:solidFill>
                  <a:schemeClr val="accent5"/>
                </a:solidFill>
              </a:rPr>
              <a:t>compset</a:t>
            </a:r>
            <a:r>
              <a:rPr lang="en-US" sz="2000" b="1" dirty="0">
                <a:solidFill>
                  <a:schemeClr val="accent5"/>
                </a:solidFill>
              </a:rPr>
              <a:t> </a:t>
            </a:r>
            <a:r>
              <a:rPr lang="en-US" sz="2000" b="1" dirty="0" err="1">
                <a:solidFill>
                  <a:schemeClr val="accent5"/>
                </a:solidFill>
              </a:rPr>
              <a:t>sname</a:t>
            </a:r>
            <a:r>
              <a:rPr lang="en-US" sz="2000" b="1" dirty="0">
                <a:solidFill>
                  <a:schemeClr val="accent5"/>
                </a:solidFill>
              </a:rPr>
              <a:t>&gt;.&lt;resolution </a:t>
            </a:r>
            <a:r>
              <a:rPr lang="en-US" sz="2000" b="1" dirty="0" err="1">
                <a:solidFill>
                  <a:schemeClr val="accent5"/>
                </a:solidFill>
              </a:rPr>
              <a:t>sname</a:t>
            </a:r>
            <a:r>
              <a:rPr lang="en-US" sz="2000" b="1" dirty="0">
                <a:solidFill>
                  <a:schemeClr val="accent5"/>
                </a:solidFill>
              </a:rPr>
              <a:t>&gt;  [.</a:t>
            </a:r>
            <a:r>
              <a:rPr lang="en-US" sz="2000" b="1" dirty="0" err="1">
                <a:solidFill>
                  <a:schemeClr val="accent5"/>
                </a:solidFill>
              </a:rPr>
              <a:t>opt_desc_string</a:t>
            </a:r>
            <a:r>
              <a:rPr lang="en-US" sz="2000" b="1" dirty="0">
                <a:solidFill>
                  <a:schemeClr val="accent5"/>
                </a:solidFill>
              </a:rPr>
              <a:t>].&lt;</a:t>
            </a:r>
            <a:r>
              <a:rPr lang="en-US" sz="2000" b="1" dirty="0" err="1">
                <a:solidFill>
                  <a:schemeClr val="accent5"/>
                </a:solidFill>
              </a:rPr>
              <a:t>nnn</a:t>
            </a:r>
            <a:r>
              <a:rPr lang="en-US" sz="2000" b="1" dirty="0">
                <a:solidFill>
                  <a:schemeClr val="accent5"/>
                </a:solidFill>
              </a:rPr>
              <a:t>&gt;[</a:t>
            </a:r>
            <a:r>
              <a:rPr lang="en-US" sz="2000" b="1" dirty="0" err="1">
                <a:solidFill>
                  <a:schemeClr val="accent5"/>
                </a:solidFill>
              </a:rPr>
              <a:t>opt_char</a:t>
            </a:r>
            <a:r>
              <a:rPr lang="en-US" sz="2000" b="1" dirty="0">
                <a:solidFill>
                  <a:schemeClr val="accent5"/>
                </a:solidFill>
              </a:rPr>
              <a:t>]</a:t>
            </a:r>
            <a:endParaRPr lang="en-US" sz="2000" dirty="0">
              <a:solidFill>
                <a:schemeClr val="accent5"/>
              </a:solidFill>
            </a:endParaRPr>
          </a:p>
          <a:p>
            <a:pPr>
              <a:lnSpc>
                <a:spcPct val="80000"/>
              </a:lnSpc>
              <a:buFontTx/>
              <a:buNone/>
            </a:pPr>
            <a:endParaRPr lang="en-US" sz="2000" dirty="0"/>
          </a:p>
          <a:p>
            <a:pPr>
              <a:lnSpc>
                <a:spcPct val="80000"/>
              </a:lnSpc>
              <a:buFontTx/>
              <a:buNone/>
            </a:pPr>
            <a:r>
              <a:rPr lang="en-US" sz="2000" b="1" dirty="0">
                <a:solidFill>
                  <a:schemeClr val="accent5"/>
                </a:solidFill>
              </a:rPr>
              <a:t>&lt;</a:t>
            </a:r>
            <a:r>
              <a:rPr lang="en-US" sz="2000" b="1" dirty="0" err="1">
                <a:solidFill>
                  <a:schemeClr val="accent5"/>
                </a:solidFill>
              </a:rPr>
              <a:t>compset</a:t>
            </a:r>
            <a:r>
              <a:rPr lang="en-US" sz="2000" b="1" dirty="0">
                <a:solidFill>
                  <a:schemeClr val="accent5"/>
                </a:solidFill>
              </a:rPr>
              <a:t> char&gt; 		</a:t>
            </a:r>
            <a:r>
              <a:rPr lang="en-US" sz="2000" dirty="0"/>
              <a:t>= 1 character, first letter of </a:t>
            </a:r>
            <a:r>
              <a:rPr lang="en-US" sz="2000" dirty="0" err="1"/>
              <a:t>compset</a:t>
            </a:r>
            <a:endParaRPr lang="en-US" sz="2000" dirty="0"/>
          </a:p>
          <a:p>
            <a:pPr>
              <a:lnSpc>
                <a:spcPct val="80000"/>
              </a:lnSpc>
            </a:pPr>
            <a:r>
              <a:rPr lang="en-US" sz="2000" b="1" dirty="0">
                <a:solidFill>
                  <a:schemeClr val="accent5"/>
                </a:solidFill>
              </a:rPr>
              <a:t>&lt;code base&gt; 		</a:t>
            </a:r>
            <a:r>
              <a:rPr lang="en-US" sz="2000" dirty="0"/>
              <a:t>= code base, “e21” for cesm2.1, “e20” for cesm2.0, “e10” 							for cesm1.0, ”c40” for ccsm4.0.</a:t>
            </a:r>
          </a:p>
          <a:p>
            <a:pPr>
              <a:lnSpc>
                <a:spcPct val="80000"/>
              </a:lnSpc>
            </a:pPr>
            <a:r>
              <a:rPr lang="en-US" sz="2000" b="1" dirty="0">
                <a:solidFill>
                  <a:schemeClr val="accent5"/>
                </a:solidFill>
              </a:rPr>
              <a:t>&lt;</a:t>
            </a:r>
            <a:r>
              <a:rPr lang="en-US" sz="2000" b="1" dirty="0" err="1">
                <a:solidFill>
                  <a:schemeClr val="accent5"/>
                </a:solidFill>
              </a:rPr>
              <a:t>compset</a:t>
            </a:r>
            <a:r>
              <a:rPr lang="en-US" sz="2000" b="1" dirty="0">
                <a:solidFill>
                  <a:schemeClr val="accent5"/>
                </a:solidFill>
              </a:rPr>
              <a:t> </a:t>
            </a:r>
            <a:r>
              <a:rPr lang="en-US" sz="2000" b="1" dirty="0" err="1">
                <a:solidFill>
                  <a:schemeClr val="accent5"/>
                </a:solidFill>
              </a:rPr>
              <a:t>sname</a:t>
            </a:r>
            <a:r>
              <a:rPr lang="en-US" sz="2000" b="1" dirty="0">
                <a:solidFill>
                  <a:schemeClr val="accent5"/>
                </a:solidFill>
              </a:rPr>
              <a:t>&gt; 	</a:t>
            </a:r>
            <a:r>
              <a:rPr lang="en-US" sz="2000" dirty="0"/>
              <a:t>= </a:t>
            </a:r>
            <a:r>
              <a:rPr lang="en-US" sz="2000" dirty="0" err="1"/>
              <a:t>compset</a:t>
            </a:r>
            <a:r>
              <a:rPr lang="en-US" sz="2000" dirty="0"/>
              <a:t> </a:t>
            </a:r>
            <a:r>
              <a:rPr lang="en-US" sz="2000" dirty="0" err="1"/>
              <a:t>shortname</a:t>
            </a:r>
            <a:endParaRPr lang="en-US" sz="2000" dirty="0"/>
          </a:p>
          <a:p>
            <a:pPr>
              <a:lnSpc>
                <a:spcPct val="80000"/>
              </a:lnSpc>
            </a:pPr>
            <a:r>
              <a:rPr lang="en-US" sz="2000" b="1" dirty="0">
                <a:solidFill>
                  <a:schemeClr val="accent5"/>
                </a:solidFill>
              </a:rPr>
              <a:t>&lt;resolution </a:t>
            </a:r>
            <a:r>
              <a:rPr lang="en-US" sz="2000" b="1" dirty="0" err="1">
                <a:solidFill>
                  <a:schemeClr val="accent5"/>
                </a:solidFill>
              </a:rPr>
              <a:t>sname</a:t>
            </a:r>
            <a:r>
              <a:rPr lang="en-US" sz="2000" b="1" dirty="0">
                <a:solidFill>
                  <a:schemeClr val="accent5"/>
                </a:solidFill>
              </a:rPr>
              <a:t>&gt; 	</a:t>
            </a:r>
            <a:r>
              <a:rPr lang="en-US" sz="2000" dirty="0"/>
              <a:t>= resolution </a:t>
            </a:r>
            <a:r>
              <a:rPr lang="en-US" sz="2000" dirty="0" err="1"/>
              <a:t>shortname</a:t>
            </a:r>
            <a:endParaRPr lang="en-US" sz="2000" dirty="0"/>
          </a:p>
          <a:p>
            <a:pPr>
              <a:lnSpc>
                <a:spcPct val="80000"/>
              </a:lnSpc>
            </a:pPr>
            <a:r>
              <a:rPr lang="en-US" sz="2000" b="1" dirty="0">
                <a:solidFill>
                  <a:schemeClr val="accent5"/>
                </a:solidFill>
              </a:rPr>
              <a:t>&lt;.</a:t>
            </a:r>
            <a:r>
              <a:rPr lang="en-US" sz="2000" b="1" dirty="0" err="1">
                <a:solidFill>
                  <a:schemeClr val="accent5"/>
                </a:solidFill>
              </a:rPr>
              <a:t>opt_desc_string</a:t>
            </a:r>
            <a:r>
              <a:rPr lang="en-US" sz="2000" b="1" dirty="0">
                <a:solidFill>
                  <a:schemeClr val="accent5"/>
                </a:solidFill>
              </a:rPr>
              <a:t>&gt; 	</a:t>
            </a:r>
            <a:r>
              <a:rPr lang="en-US" sz="2000" dirty="0"/>
              <a:t>= optional descriptive string, to be kept short if possible</a:t>
            </a:r>
          </a:p>
          <a:p>
            <a:pPr>
              <a:lnSpc>
                <a:spcPct val="80000"/>
              </a:lnSpc>
            </a:pPr>
            <a:r>
              <a:rPr lang="en-US" sz="2000" b="1" dirty="0">
                <a:solidFill>
                  <a:schemeClr val="accent5"/>
                </a:solidFill>
              </a:rPr>
              <a:t>&lt;</a:t>
            </a:r>
            <a:r>
              <a:rPr lang="en-US" sz="2000" b="1" dirty="0" err="1">
                <a:solidFill>
                  <a:schemeClr val="accent5"/>
                </a:solidFill>
              </a:rPr>
              <a:t>nnn</a:t>
            </a:r>
            <a:r>
              <a:rPr lang="en-US" sz="2000" b="1" dirty="0">
                <a:solidFill>
                  <a:schemeClr val="accent5"/>
                </a:solidFill>
              </a:rPr>
              <a:t>&gt; 				</a:t>
            </a:r>
            <a:r>
              <a:rPr lang="en-US" sz="2000" dirty="0"/>
              <a:t>= 3 digit number</a:t>
            </a:r>
          </a:p>
          <a:p>
            <a:pPr>
              <a:lnSpc>
                <a:spcPct val="80000"/>
              </a:lnSpc>
            </a:pPr>
            <a:r>
              <a:rPr lang="en-US" sz="2000" b="1" dirty="0">
                <a:solidFill>
                  <a:schemeClr val="accent5"/>
                </a:solidFill>
              </a:rPr>
              <a:t>[</a:t>
            </a:r>
            <a:r>
              <a:rPr lang="en-US" sz="2000" b="1" dirty="0" err="1">
                <a:solidFill>
                  <a:schemeClr val="accent5"/>
                </a:solidFill>
              </a:rPr>
              <a:t>opt_char</a:t>
            </a:r>
            <a:r>
              <a:rPr lang="en-US" sz="2000" b="1" dirty="0">
                <a:solidFill>
                  <a:schemeClr val="accent5"/>
                </a:solidFill>
              </a:rPr>
              <a:t>] 			</a:t>
            </a:r>
            <a:r>
              <a:rPr lang="en-US" sz="2000" dirty="0"/>
              <a:t>= optional single lower-cased letter; allowed to distinguish </a:t>
            </a:r>
          </a:p>
          <a:p>
            <a:pPr>
              <a:lnSpc>
                <a:spcPct val="80000"/>
              </a:lnSpc>
            </a:pPr>
            <a:r>
              <a:rPr lang="en-US" sz="2000" dirty="0"/>
              <a:t>							a group of cases that are very closely related</a:t>
            </a:r>
          </a:p>
          <a:p>
            <a:pPr>
              <a:lnSpc>
                <a:spcPct val="80000"/>
              </a:lnSpc>
            </a:pPr>
            <a:endParaRPr lang="en-US" sz="2000" dirty="0"/>
          </a:p>
          <a:p>
            <a:pPr>
              <a:lnSpc>
                <a:spcPct val="80000"/>
              </a:lnSpc>
            </a:pPr>
            <a:r>
              <a:rPr lang="en-US" sz="2000" dirty="0"/>
              <a:t>Examples: 	b.e21.B1850.f09_g16.CMIP6-piControl.001</a:t>
            </a:r>
          </a:p>
          <a:p>
            <a:pPr>
              <a:lnSpc>
                <a:spcPct val="80000"/>
              </a:lnSpc>
            </a:pPr>
            <a:r>
              <a:rPr lang="en-US" sz="2000" dirty="0"/>
              <a:t>                  	f.e11.FAMIPCN.f09_f09.rcp85_ersstv5.005</a:t>
            </a:r>
          </a:p>
          <a:p>
            <a:pPr>
              <a:lnSpc>
                <a:spcPct val="80000"/>
              </a:lnSpc>
            </a:pPr>
            <a:r>
              <a:rPr lang="en-US" sz="2000" dirty="0"/>
              <a:t>			</a:t>
            </a:r>
          </a:p>
          <a:p>
            <a:pPr>
              <a:lnSpc>
                <a:spcPct val="80000"/>
              </a:lnSpc>
            </a:pPr>
            <a:r>
              <a:rPr lang="en-US" sz="2000" dirty="0"/>
              <a:t>One note about </a:t>
            </a:r>
            <a:r>
              <a:rPr lang="en-US" sz="2000" dirty="0" err="1"/>
              <a:t>compsets</a:t>
            </a:r>
            <a:r>
              <a:rPr lang="en-US" sz="2000" dirty="0"/>
              <a:t>: The first letter of the </a:t>
            </a:r>
            <a:r>
              <a:rPr lang="en-US" sz="2000" dirty="0" err="1"/>
              <a:t>casename</a:t>
            </a:r>
            <a:r>
              <a:rPr lang="en-US" sz="2000" dirty="0"/>
              <a:t> is indicative of the type of run it is: A coupled run </a:t>
            </a:r>
            <a:r>
              <a:rPr lang="en-US" sz="2000" dirty="0" smtClean="0"/>
              <a:t>(a </a:t>
            </a:r>
            <a:r>
              <a:rPr lang="en-US" sz="2000" dirty="0"/>
              <a:t>“B” case), an atmosphere/land run (“F”), a land run (“I”), or an ocean/ice run (“G”). Other letters (A,Q,S,T,X) denoting less common configurations are also used.  </a:t>
            </a:r>
          </a:p>
        </p:txBody>
      </p:sp>
    </p:spTree>
    <p:extLst>
      <p:ext uri="{BB962C8B-B14F-4D97-AF65-F5344CB8AC3E}">
        <p14:creationId xmlns:p14="http://schemas.microsoft.com/office/powerpoint/2010/main" val="137760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xEl>
                                              <p:pRg st="5" end="5"/>
                                            </p:txEl>
                                          </p:spTgt>
                                        </p:tgtEl>
                                        <p:attrNameLst>
                                          <p:attrName>style.visibility</p:attrName>
                                        </p:attrNameLst>
                                      </p:cBhvr>
                                      <p:to>
                                        <p:strVal val="visible"/>
                                      </p:to>
                                    </p:set>
                                    <p:animEffect transition="in" filter="fade">
                                      <p:cBhvr>
                                        <p:cTn id="7" dur="500"/>
                                        <p:tgtEl>
                                          <p:spTgt spid="48">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8">
                                            <p:txEl>
                                              <p:pRg st="6" end="6"/>
                                            </p:txEl>
                                          </p:spTgt>
                                        </p:tgtEl>
                                        <p:attrNameLst>
                                          <p:attrName>style.visibility</p:attrName>
                                        </p:attrNameLst>
                                      </p:cBhvr>
                                      <p:to>
                                        <p:strVal val="visible"/>
                                      </p:to>
                                    </p:set>
                                    <p:animEffect transition="in" filter="fade">
                                      <p:cBhvr>
                                        <p:cTn id="10" dur="500"/>
                                        <p:tgtEl>
                                          <p:spTgt spid="48">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
                                            <p:txEl>
                                              <p:pRg st="7" end="7"/>
                                            </p:txEl>
                                          </p:spTgt>
                                        </p:tgtEl>
                                        <p:attrNameLst>
                                          <p:attrName>style.visibility</p:attrName>
                                        </p:attrNameLst>
                                      </p:cBhvr>
                                      <p:to>
                                        <p:strVal val="visible"/>
                                      </p:to>
                                    </p:set>
                                    <p:animEffect transition="in" filter="fade">
                                      <p:cBhvr>
                                        <p:cTn id="15" dur="500"/>
                                        <p:tgtEl>
                                          <p:spTgt spid="48">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8">
                                            <p:txEl>
                                              <p:pRg st="8" end="8"/>
                                            </p:txEl>
                                          </p:spTgt>
                                        </p:tgtEl>
                                        <p:attrNameLst>
                                          <p:attrName>style.visibility</p:attrName>
                                        </p:attrNameLst>
                                      </p:cBhvr>
                                      <p:to>
                                        <p:strVal val="visible"/>
                                      </p:to>
                                    </p:set>
                                    <p:animEffect transition="in" filter="fade">
                                      <p:cBhvr>
                                        <p:cTn id="20" dur="500"/>
                                        <p:tgtEl>
                                          <p:spTgt spid="48">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8">
                                            <p:txEl>
                                              <p:pRg st="9" end="9"/>
                                            </p:txEl>
                                          </p:spTgt>
                                        </p:tgtEl>
                                        <p:attrNameLst>
                                          <p:attrName>style.visibility</p:attrName>
                                        </p:attrNameLst>
                                      </p:cBhvr>
                                      <p:to>
                                        <p:strVal val="visible"/>
                                      </p:to>
                                    </p:set>
                                    <p:animEffect transition="in" filter="fade">
                                      <p:cBhvr>
                                        <p:cTn id="25" dur="500"/>
                                        <p:tgtEl>
                                          <p:spTgt spid="48">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8">
                                            <p:txEl>
                                              <p:pRg st="10" end="10"/>
                                            </p:txEl>
                                          </p:spTgt>
                                        </p:tgtEl>
                                        <p:attrNameLst>
                                          <p:attrName>style.visibility</p:attrName>
                                        </p:attrNameLst>
                                      </p:cBhvr>
                                      <p:to>
                                        <p:strVal val="visible"/>
                                      </p:to>
                                    </p:set>
                                    <p:animEffect transition="in" filter="fade">
                                      <p:cBhvr>
                                        <p:cTn id="30" dur="500"/>
                                        <p:tgtEl>
                                          <p:spTgt spid="48">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8">
                                            <p:txEl>
                                              <p:pRg st="11" end="11"/>
                                            </p:txEl>
                                          </p:spTgt>
                                        </p:tgtEl>
                                        <p:attrNameLst>
                                          <p:attrName>style.visibility</p:attrName>
                                        </p:attrNameLst>
                                      </p:cBhvr>
                                      <p:to>
                                        <p:strVal val="visible"/>
                                      </p:to>
                                    </p:set>
                                    <p:animEffect transition="in" filter="fade">
                                      <p:cBhvr>
                                        <p:cTn id="33" dur="500"/>
                                        <p:tgtEl>
                                          <p:spTgt spid="48">
                                            <p:txEl>
                                              <p:pRg st="11" end="1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8">
                                            <p:txEl>
                                              <p:pRg st="16" end="16"/>
                                            </p:txEl>
                                          </p:spTgt>
                                        </p:tgtEl>
                                        <p:attrNameLst>
                                          <p:attrName>style.visibility</p:attrName>
                                        </p:attrNameLst>
                                      </p:cBhvr>
                                      <p:to>
                                        <p:strVal val="visible"/>
                                      </p:to>
                                    </p:set>
                                    <p:animEffect transition="in" filter="fade">
                                      <p:cBhvr>
                                        <p:cTn id="38" dur="500"/>
                                        <p:tgtEl>
                                          <p:spTgt spid="48">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 xmlns:a16="http://schemas.microsoft.com/office/drawing/2014/main" id="{04709F4D-9CB2-394C-9BD4-82D31F7DCC73}"/>
              </a:ext>
            </a:extLst>
          </p:cNvPr>
          <p:cNvSpPr txBox="1"/>
          <p:nvPr/>
        </p:nvSpPr>
        <p:spPr>
          <a:xfrm>
            <a:off x="100165" y="155282"/>
            <a:ext cx="7564991" cy="492443"/>
          </a:xfrm>
          <a:prstGeom prst="rect">
            <a:avLst/>
          </a:prstGeom>
          <a:noFill/>
        </p:spPr>
        <p:txBody>
          <a:bodyPr wrap="square" rtlCol="0">
            <a:spAutoFit/>
          </a:bodyPr>
          <a:lstStyle/>
          <a:p>
            <a:r>
              <a:rPr lang="en-US" sz="2600" b="1" dirty="0">
                <a:solidFill>
                  <a:schemeClr val="tx2"/>
                </a:solidFill>
              </a:rPr>
              <a:t>CESM Experiments Websites</a:t>
            </a:r>
          </a:p>
        </p:txBody>
      </p:sp>
      <p:sp>
        <p:nvSpPr>
          <p:cNvPr id="49" name="TextBox 48">
            <a:extLst>
              <a:ext uri="{FF2B5EF4-FFF2-40B4-BE49-F238E27FC236}">
                <a16:creationId xmlns="" xmlns:a16="http://schemas.microsoft.com/office/drawing/2014/main" id="{7CA19063-F7EB-114C-9237-325A568DFEF2}"/>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 CESM2 output data and experiments</a:t>
            </a:r>
          </a:p>
        </p:txBody>
      </p:sp>
      <p:sp>
        <p:nvSpPr>
          <p:cNvPr id="14" name="TextBox 13">
            <a:extLst>
              <a:ext uri="{FF2B5EF4-FFF2-40B4-BE49-F238E27FC236}">
                <a16:creationId xmlns="" xmlns:a16="http://schemas.microsoft.com/office/drawing/2014/main" id="{4A822939-5DE8-764A-B0E2-B16E73A5C8AE}"/>
              </a:ext>
            </a:extLst>
          </p:cNvPr>
          <p:cNvSpPr txBox="1"/>
          <p:nvPr/>
        </p:nvSpPr>
        <p:spPr>
          <a:xfrm>
            <a:off x="2497960" y="5706425"/>
            <a:ext cx="5517151" cy="461665"/>
          </a:xfrm>
          <a:prstGeom prst="rect">
            <a:avLst/>
          </a:prstGeom>
          <a:noFill/>
        </p:spPr>
        <p:txBody>
          <a:bodyPr wrap="none" rtlCol="0">
            <a:spAutoFit/>
          </a:bodyPr>
          <a:lstStyle/>
          <a:p>
            <a:r>
              <a:rPr lang="en-US" sz="2400" dirty="0">
                <a:solidFill>
                  <a:srgbClr val="00B0F0"/>
                </a:solidFill>
                <a:hlinkClick r:id="rId2"/>
              </a:rPr>
              <a:t>http://www.cesm.ucar.edu/experiments/</a:t>
            </a:r>
            <a:endParaRPr lang="en-US" sz="2400" dirty="0">
              <a:solidFill>
                <a:srgbClr val="00B0F0"/>
              </a:solidFill>
            </a:endParaRPr>
          </a:p>
        </p:txBody>
      </p:sp>
      <p:pic>
        <p:nvPicPr>
          <p:cNvPr id="4" name="Picture 3">
            <a:extLst>
              <a:ext uri="{FF2B5EF4-FFF2-40B4-BE49-F238E27FC236}">
                <a16:creationId xmlns="" xmlns:a16="http://schemas.microsoft.com/office/drawing/2014/main" id="{068165D3-B0FA-22F9-0D1B-1BEDAB3FA872}"/>
              </a:ext>
            </a:extLst>
          </p:cNvPr>
          <p:cNvPicPr>
            <a:picLocks noChangeAspect="1"/>
          </p:cNvPicPr>
          <p:nvPr/>
        </p:nvPicPr>
        <p:blipFill>
          <a:blip r:embed="rId3"/>
          <a:stretch>
            <a:fillRect/>
          </a:stretch>
        </p:blipFill>
        <p:spPr>
          <a:xfrm>
            <a:off x="2497960" y="647725"/>
            <a:ext cx="6248400" cy="5074523"/>
          </a:xfrm>
          <a:prstGeom prst="rect">
            <a:avLst/>
          </a:prstGeom>
        </p:spPr>
      </p:pic>
    </p:spTree>
    <p:extLst>
      <p:ext uri="{BB962C8B-B14F-4D97-AF65-F5344CB8AC3E}">
        <p14:creationId xmlns:p14="http://schemas.microsoft.com/office/powerpoint/2010/main" val="21327314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 xmlns:a16="http://schemas.microsoft.com/office/drawing/2014/main" id="{04709F4D-9CB2-394C-9BD4-82D31F7DCC73}"/>
              </a:ext>
            </a:extLst>
          </p:cNvPr>
          <p:cNvSpPr txBox="1"/>
          <p:nvPr/>
        </p:nvSpPr>
        <p:spPr>
          <a:xfrm>
            <a:off x="100165" y="155282"/>
            <a:ext cx="7564991" cy="492443"/>
          </a:xfrm>
          <a:prstGeom prst="rect">
            <a:avLst/>
          </a:prstGeom>
          <a:noFill/>
        </p:spPr>
        <p:txBody>
          <a:bodyPr wrap="square" rtlCol="0">
            <a:spAutoFit/>
          </a:bodyPr>
          <a:lstStyle/>
          <a:p>
            <a:r>
              <a:rPr lang="en-US" sz="2600" b="1" dirty="0">
                <a:solidFill>
                  <a:schemeClr val="tx2"/>
                </a:solidFill>
              </a:rPr>
              <a:t>CESM Experiments Websites</a:t>
            </a:r>
          </a:p>
        </p:txBody>
      </p:sp>
      <p:sp>
        <p:nvSpPr>
          <p:cNvPr id="49" name="TextBox 48">
            <a:extLst>
              <a:ext uri="{FF2B5EF4-FFF2-40B4-BE49-F238E27FC236}">
                <a16:creationId xmlns="" xmlns:a16="http://schemas.microsoft.com/office/drawing/2014/main" id="{7CA19063-F7EB-114C-9237-325A568DFEF2}"/>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 CESM2 output data and experiments</a:t>
            </a:r>
          </a:p>
        </p:txBody>
      </p:sp>
      <p:sp>
        <p:nvSpPr>
          <p:cNvPr id="14" name="TextBox 13">
            <a:extLst>
              <a:ext uri="{FF2B5EF4-FFF2-40B4-BE49-F238E27FC236}">
                <a16:creationId xmlns="" xmlns:a16="http://schemas.microsoft.com/office/drawing/2014/main" id="{4A822939-5DE8-764A-B0E2-B16E73A5C8AE}"/>
              </a:ext>
            </a:extLst>
          </p:cNvPr>
          <p:cNvSpPr txBox="1"/>
          <p:nvPr/>
        </p:nvSpPr>
        <p:spPr>
          <a:xfrm>
            <a:off x="2193160" y="5636852"/>
            <a:ext cx="6860853" cy="461665"/>
          </a:xfrm>
          <a:prstGeom prst="rect">
            <a:avLst/>
          </a:prstGeom>
          <a:noFill/>
        </p:spPr>
        <p:txBody>
          <a:bodyPr wrap="none" rtlCol="0">
            <a:spAutoFit/>
          </a:bodyPr>
          <a:lstStyle/>
          <a:p>
            <a:r>
              <a:rPr lang="en-US" sz="2400" dirty="0">
                <a:solidFill>
                  <a:srgbClr val="00B0F0"/>
                </a:solidFill>
                <a:hlinkClick r:id="rId2"/>
              </a:rPr>
              <a:t>https://csegweb.cgd.ucar.edu/experiments/public/</a:t>
            </a:r>
            <a:endParaRPr lang="en-US" sz="2400" dirty="0">
              <a:solidFill>
                <a:srgbClr val="00B0F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3381"/>
            <a:ext cx="9144000" cy="4464844"/>
          </a:xfrm>
          <a:prstGeom prst="rect">
            <a:avLst/>
          </a:prstGeom>
        </p:spPr>
      </p:pic>
    </p:spTree>
    <p:extLst>
      <p:ext uri="{BB962C8B-B14F-4D97-AF65-F5344CB8AC3E}">
        <p14:creationId xmlns:p14="http://schemas.microsoft.com/office/powerpoint/2010/main" val="10390934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 xmlns:a16="http://schemas.microsoft.com/office/drawing/2014/main" id="{04709F4D-9CB2-394C-9BD4-82D31F7DCC73}"/>
              </a:ext>
            </a:extLst>
          </p:cNvPr>
          <p:cNvSpPr txBox="1"/>
          <p:nvPr/>
        </p:nvSpPr>
        <p:spPr>
          <a:xfrm>
            <a:off x="100165" y="155282"/>
            <a:ext cx="7564991" cy="492443"/>
          </a:xfrm>
          <a:prstGeom prst="rect">
            <a:avLst/>
          </a:prstGeom>
          <a:noFill/>
        </p:spPr>
        <p:txBody>
          <a:bodyPr wrap="square" rtlCol="0">
            <a:spAutoFit/>
          </a:bodyPr>
          <a:lstStyle/>
          <a:p>
            <a:r>
              <a:rPr lang="en-US" sz="2600" b="1" dirty="0">
                <a:solidFill>
                  <a:schemeClr val="tx2"/>
                </a:solidFill>
              </a:rPr>
              <a:t>CESM Experiments Websites</a:t>
            </a:r>
          </a:p>
        </p:txBody>
      </p:sp>
      <p:sp>
        <p:nvSpPr>
          <p:cNvPr id="49" name="TextBox 48">
            <a:extLst>
              <a:ext uri="{FF2B5EF4-FFF2-40B4-BE49-F238E27FC236}">
                <a16:creationId xmlns="" xmlns:a16="http://schemas.microsoft.com/office/drawing/2014/main" id="{7CA19063-F7EB-114C-9237-325A568DFEF2}"/>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 CESM2 output data and experiments</a:t>
            </a:r>
          </a:p>
        </p:txBody>
      </p:sp>
      <p:sp>
        <p:nvSpPr>
          <p:cNvPr id="14" name="TextBox 13">
            <a:extLst>
              <a:ext uri="{FF2B5EF4-FFF2-40B4-BE49-F238E27FC236}">
                <a16:creationId xmlns="" xmlns:a16="http://schemas.microsoft.com/office/drawing/2014/main" id="{4A822939-5DE8-764A-B0E2-B16E73A5C8AE}"/>
              </a:ext>
            </a:extLst>
          </p:cNvPr>
          <p:cNvSpPr txBox="1"/>
          <p:nvPr/>
        </p:nvSpPr>
        <p:spPr>
          <a:xfrm>
            <a:off x="2283147" y="5732451"/>
            <a:ext cx="6860853" cy="830997"/>
          </a:xfrm>
          <a:prstGeom prst="rect">
            <a:avLst/>
          </a:prstGeom>
          <a:noFill/>
        </p:spPr>
        <p:txBody>
          <a:bodyPr wrap="none" rtlCol="0">
            <a:spAutoFit/>
          </a:bodyPr>
          <a:lstStyle/>
          <a:p>
            <a:r>
              <a:rPr lang="en-US" sz="2400" dirty="0">
                <a:solidFill>
                  <a:srgbClr val="00B0F0"/>
                </a:solidFill>
                <a:hlinkClick r:id="rId2"/>
              </a:rPr>
              <a:t>https://csegweb.cgd.ucar.edu/experiments/public/</a:t>
            </a:r>
            <a:endParaRPr lang="en-US" sz="2400" dirty="0">
              <a:solidFill>
                <a:srgbClr val="00B0F0"/>
              </a:solidFill>
            </a:endParaRPr>
          </a:p>
          <a:p>
            <a:endParaRPr lang="en-US" sz="2400" dirty="0">
              <a:solidFill>
                <a:srgbClr val="00B0F0"/>
              </a:solidFill>
            </a:endParaRPr>
          </a:p>
        </p:txBody>
      </p:sp>
      <p:pic>
        <p:nvPicPr>
          <p:cNvPr id="12" name="Picture 11">
            <a:extLst>
              <a:ext uri="{FF2B5EF4-FFF2-40B4-BE49-F238E27FC236}">
                <a16:creationId xmlns="" xmlns:a16="http://schemas.microsoft.com/office/drawing/2014/main" id="{2D79F7BB-0C98-3C40-B615-1E8D0E29321C}"/>
              </a:ext>
            </a:extLst>
          </p:cNvPr>
          <p:cNvPicPr>
            <a:picLocks noChangeAspect="1"/>
          </p:cNvPicPr>
          <p:nvPr/>
        </p:nvPicPr>
        <p:blipFill>
          <a:blip r:embed="rId3"/>
          <a:stretch>
            <a:fillRect/>
          </a:stretch>
        </p:blipFill>
        <p:spPr>
          <a:xfrm>
            <a:off x="3176337" y="611548"/>
            <a:ext cx="5695284" cy="5134224"/>
          </a:xfrm>
          <a:prstGeom prst="rect">
            <a:avLst/>
          </a:prstGeom>
        </p:spPr>
      </p:pic>
      <p:cxnSp>
        <p:nvCxnSpPr>
          <p:cNvPr id="15" name="Straight Arrow Connector 14">
            <a:extLst>
              <a:ext uri="{FF2B5EF4-FFF2-40B4-BE49-F238E27FC236}">
                <a16:creationId xmlns="" xmlns:a16="http://schemas.microsoft.com/office/drawing/2014/main" id="{A3DC88BB-8992-A145-8CF3-2105DA191708}"/>
              </a:ext>
            </a:extLst>
          </p:cNvPr>
          <p:cNvCxnSpPr/>
          <p:nvPr/>
        </p:nvCxnSpPr>
        <p:spPr>
          <a:xfrm>
            <a:off x="2598821" y="1636295"/>
            <a:ext cx="1058779" cy="0"/>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 xmlns:a16="http://schemas.microsoft.com/office/drawing/2014/main" id="{FA22FD38-5237-9643-A1CA-01CB42D322B2}"/>
              </a:ext>
            </a:extLst>
          </p:cNvPr>
          <p:cNvSpPr txBox="1"/>
          <p:nvPr/>
        </p:nvSpPr>
        <p:spPr>
          <a:xfrm>
            <a:off x="144757" y="989964"/>
            <a:ext cx="2609304" cy="646331"/>
          </a:xfrm>
          <a:prstGeom prst="rect">
            <a:avLst/>
          </a:prstGeom>
          <a:noFill/>
        </p:spPr>
        <p:txBody>
          <a:bodyPr wrap="none" rtlCol="0">
            <a:spAutoFit/>
          </a:bodyPr>
          <a:lstStyle/>
          <a:p>
            <a:r>
              <a:rPr lang="en-US" dirty="0"/>
              <a:t>Description of run with </a:t>
            </a:r>
          </a:p>
          <a:p>
            <a:r>
              <a:rPr lang="en-US" dirty="0"/>
              <a:t>list of active components</a:t>
            </a:r>
          </a:p>
        </p:txBody>
      </p:sp>
      <p:cxnSp>
        <p:nvCxnSpPr>
          <p:cNvPr id="19" name="Straight Arrow Connector 18">
            <a:extLst>
              <a:ext uri="{FF2B5EF4-FFF2-40B4-BE49-F238E27FC236}">
                <a16:creationId xmlns="" xmlns:a16="http://schemas.microsoft.com/office/drawing/2014/main" id="{CEA2DC81-DE86-2C4E-8B6E-A04B0A3D8DA2}"/>
              </a:ext>
            </a:extLst>
          </p:cNvPr>
          <p:cNvCxnSpPr/>
          <p:nvPr/>
        </p:nvCxnSpPr>
        <p:spPr>
          <a:xfrm>
            <a:off x="2594810" y="2732911"/>
            <a:ext cx="1058779" cy="0"/>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63FEE45A-55EC-ED4F-9526-444A381C02E0}"/>
              </a:ext>
            </a:extLst>
          </p:cNvPr>
          <p:cNvSpPr txBox="1"/>
          <p:nvPr/>
        </p:nvSpPr>
        <p:spPr>
          <a:xfrm>
            <a:off x="144757" y="1793967"/>
            <a:ext cx="3096169" cy="923330"/>
          </a:xfrm>
          <a:prstGeom prst="rect">
            <a:avLst/>
          </a:prstGeom>
          <a:noFill/>
        </p:spPr>
        <p:txBody>
          <a:bodyPr wrap="none" rtlCol="0">
            <a:spAutoFit/>
          </a:bodyPr>
          <a:lstStyle/>
          <a:p>
            <a:r>
              <a:rPr lang="en-US" dirty="0"/>
              <a:t>Links to data on ESGF </a:t>
            </a:r>
          </a:p>
          <a:p>
            <a:r>
              <a:rPr lang="en-US" dirty="0"/>
              <a:t>nodes and/or the NCAR-CDG; </a:t>
            </a:r>
          </a:p>
          <a:p>
            <a:r>
              <a:rPr lang="en-US" dirty="0" err="1"/>
              <a:t>cheyenne</a:t>
            </a:r>
            <a:r>
              <a:rPr lang="en-US" dirty="0"/>
              <a:t> directory also listed.</a:t>
            </a:r>
          </a:p>
        </p:txBody>
      </p:sp>
      <p:cxnSp>
        <p:nvCxnSpPr>
          <p:cNvPr id="21" name="Straight Arrow Connector 20">
            <a:extLst>
              <a:ext uri="{FF2B5EF4-FFF2-40B4-BE49-F238E27FC236}">
                <a16:creationId xmlns="" xmlns:a16="http://schemas.microsoft.com/office/drawing/2014/main" id="{B74397BA-1D0B-FD48-A0D0-5E21F502AAEF}"/>
              </a:ext>
            </a:extLst>
          </p:cNvPr>
          <p:cNvCxnSpPr/>
          <p:nvPr/>
        </p:nvCxnSpPr>
        <p:spPr>
          <a:xfrm>
            <a:off x="2594810" y="4586208"/>
            <a:ext cx="1058779" cy="0"/>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 xmlns:a16="http://schemas.microsoft.com/office/drawing/2014/main" id="{601A1FB6-09C7-F947-B75C-F03BAC5CA0A8}"/>
              </a:ext>
            </a:extLst>
          </p:cNvPr>
          <p:cNvSpPr txBox="1"/>
          <p:nvPr/>
        </p:nvSpPr>
        <p:spPr>
          <a:xfrm>
            <a:off x="144757" y="3647264"/>
            <a:ext cx="2987677" cy="923330"/>
          </a:xfrm>
          <a:prstGeom prst="rect">
            <a:avLst/>
          </a:prstGeom>
          <a:noFill/>
        </p:spPr>
        <p:txBody>
          <a:bodyPr wrap="none" rtlCol="0">
            <a:spAutoFit/>
          </a:bodyPr>
          <a:lstStyle/>
          <a:p>
            <a:r>
              <a:rPr lang="en-US" dirty="0"/>
              <a:t>Diagnostic links provided for </a:t>
            </a:r>
          </a:p>
          <a:p>
            <a:r>
              <a:rPr lang="en-US" dirty="0"/>
              <a:t>component packages and </a:t>
            </a:r>
          </a:p>
          <a:p>
            <a:r>
              <a:rPr lang="en-US" dirty="0"/>
              <a:t>the CVDP.</a:t>
            </a:r>
          </a:p>
        </p:txBody>
      </p:sp>
    </p:spTree>
    <p:extLst>
      <p:ext uri="{BB962C8B-B14F-4D97-AF65-F5344CB8AC3E}">
        <p14:creationId xmlns:p14="http://schemas.microsoft.com/office/powerpoint/2010/main" val="251348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 xmlns:a16="http://schemas.microsoft.com/office/drawing/2014/main" id="{04709F4D-9CB2-394C-9BD4-82D31F7DCC73}"/>
              </a:ext>
            </a:extLst>
          </p:cNvPr>
          <p:cNvSpPr txBox="1"/>
          <p:nvPr/>
        </p:nvSpPr>
        <p:spPr>
          <a:xfrm>
            <a:off x="100165" y="155282"/>
            <a:ext cx="7564991" cy="492443"/>
          </a:xfrm>
          <a:prstGeom prst="rect">
            <a:avLst/>
          </a:prstGeom>
          <a:noFill/>
        </p:spPr>
        <p:txBody>
          <a:bodyPr wrap="square" rtlCol="0">
            <a:spAutoFit/>
          </a:bodyPr>
          <a:lstStyle/>
          <a:p>
            <a:r>
              <a:rPr lang="en-US" sz="2600" b="1" dirty="0">
                <a:solidFill>
                  <a:schemeClr val="tx2"/>
                </a:solidFill>
              </a:rPr>
              <a:t>Climate Data Gateway at NCAR</a:t>
            </a:r>
          </a:p>
        </p:txBody>
      </p:sp>
      <p:sp>
        <p:nvSpPr>
          <p:cNvPr id="49" name="TextBox 48">
            <a:extLst>
              <a:ext uri="{FF2B5EF4-FFF2-40B4-BE49-F238E27FC236}">
                <a16:creationId xmlns="" xmlns:a16="http://schemas.microsoft.com/office/drawing/2014/main" id="{7CA19063-F7EB-114C-9237-325A568DFEF2}"/>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 CESM2 output data and experiments</a:t>
            </a:r>
          </a:p>
        </p:txBody>
      </p:sp>
      <p:sp>
        <p:nvSpPr>
          <p:cNvPr id="17" name="TextBox 16">
            <a:extLst>
              <a:ext uri="{FF2B5EF4-FFF2-40B4-BE49-F238E27FC236}">
                <a16:creationId xmlns="" xmlns:a16="http://schemas.microsoft.com/office/drawing/2014/main" id="{CA7B5D35-82C5-D14D-97D0-9949DBCADA0E}"/>
              </a:ext>
            </a:extLst>
          </p:cNvPr>
          <p:cNvSpPr txBox="1"/>
          <p:nvPr/>
        </p:nvSpPr>
        <p:spPr>
          <a:xfrm>
            <a:off x="283697" y="713525"/>
            <a:ext cx="2640126" cy="4031873"/>
          </a:xfrm>
          <a:prstGeom prst="rect">
            <a:avLst/>
          </a:prstGeom>
          <a:noFill/>
        </p:spPr>
        <p:txBody>
          <a:bodyPr wrap="square" rtlCol="0">
            <a:spAutoFit/>
          </a:bodyPr>
          <a:lstStyle/>
          <a:p>
            <a:pPr>
              <a:lnSpc>
                <a:spcPct val="80000"/>
              </a:lnSpc>
              <a:buFontTx/>
              <a:buNone/>
            </a:pPr>
            <a:r>
              <a:rPr lang="en-US" sz="2000" dirty="0"/>
              <a:t>Publicly released CESM data is available via the CDG. </a:t>
            </a:r>
          </a:p>
          <a:p>
            <a:pPr>
              <a:lnSpc>
                <a:spcPct val="80000"/>
              </a:lnSpc>
              <a:buFontTx/>
              <a:buNone/>
            </a:pPr>
            <a:endParaRPr lang="en-US" sz="2000" dirty="0"/>
          </a:p>
          <a:p>
            <a:pPr>
              <a:lnSpc>
                <a:spcPct val="80000"/>
              </a:lnSpc>
            </a:pPr>
            <a:r>
              <a:rPr lang="en-US" sz="2000" dirty="0"/>
              <a:t>Registration is quick and easy. NCAR accounts are not required.  </a:t>
            </a:r>
          </a:p>
          <a:p>
            <a:pPr>
              <a:lnSpc>
                <a:spcPct val="80000"/>
              </a:lnSpc>
              <a:buFontTx/>
              <a:buNone/>
            </a:pPr>
            <a:endParaRPr lang="en-US" sz="2000" dirty="0"/>
          </a:p>
          <a:p>
            <a:pPr>
              <a:lnSpc>
                <a:spcPct val="80000"/>
              </a:lnSpc>
              <a:buFontTx/>
              <a:buNone/>
            </a:pPr>
            <a:r>
              <a:rPr lang="en-US" sz="2000" dirty="0"/>
              <a:t>Timeseries data in CESM and CMIP formats are available</a:t>
            </a:r>
            <a:r>
              <a:rPr lang="en-US" sz="2000" dirty="0" smtClean="0"/>
              <a:t>.</a:t>
            </a:r>
          </a:p>
          <a:p>
            <a:pPr>
              <a:lnSpc>
                <a:spcPct val="80000"/>
              </a:lnSpc>
              <a:buFontTx/>
              <a:buNone/>
            </a:pPr>
            <a:endParaRPr lang="en-US" sz="2000" dirty="0"/>
          </a:p>
          <a:p>
            <a:pPr>
              <a:lnSpc>
                <a:spcPct val="80000"/>
              </a:lnSpc>
            </a:pPr>
            <a:r>
              <a:rPr lang="en-US" sz="2000" dirty="0">
                <a:hlinkClick r:id="rId2"/>
              </a:rPr>
              <a:t>https://www.earthsystemgrid.org/</a:t>
            </a:r>
            <a:endParaRPr lang="en-US" sz="2000" dirty="0"/>
          </a:p>
          <a:p>
            <a:pPr>
              <a:lnSpc>
                <a:spcPct val="80000"/>
              </a:lnSpc>
              <a:buFontTx/>
              <a:buNone/>
            </a:pPr>
            <a:endParaRPr lang="en-US" sz="2000" dirty="0"/>
          </a:p>
        </p:txBody>
      </p:sp>
      <p:grpSp>
        <p:nvGrpSpPr>
          <p:cNvPr id="12" name="Group 11">
            <a:extLst>
              <a:ext uri="{FF2B5EF4-FFF2-40B4-BE49-F238E27FC236}">
                <a16:creationId xmlns="" xmlns:a16="http://schemas.microsoft.com/office/drawing/2014/main" id="{6B75FD11-F964-1B4F-B429-0BA872C86C64}"/>
              </a:ext>
            </a:extLst>
          </p:cNvPr>
          <p:cNvGrpSpPr/>
          <p:nvPr/>
        </p:nvGrpSpPr>
        <p:grpSpPr>
          <a:xfrm>
            <a:off x="3050822" y="639025"/>
            <a:ext cx="5948566" cy="5113913"/>
            <a:chOff x="3050822" y="639025"/>
            <a:chExt cx="5948566" cy="5113913"/>
          </a:xfrm>
        </p:grpSpPr>
        <p:pic>
          <p:nvPicPr>
            <p:cNvPr id="20" name="Picture 19" descr="Screen Shot 2013-08-08 at 3.09.01 PM.png">
              <a:extLst>
                <a:ext uri="{FF2B5EF4-FFF2-40B4-BE49-F238E27FC236}">
                  <a16:creationId xmlns="" xmlns:a16="http://schemas.microsoft.com/office/drawing/2014/main" id="{E8A730C0-AE14-E043-BCC8-380329BD002A}"/>
                </a:ext>
              </a:extLst>
            </p:cNvPr>
            <p:cNvPicPr>
              <a:picLocks noChangeAspect="1"/>
            </p:cNvPicPr>
            <p:nvPr/>
          </p:nvPicPr>
          <p:blipFill rotWithShape="1">
            <a:blip r:embed="rId3">
              <a:extLst>
                <a:ext uri="{28A0092B-C50C-407E-A947-70E740481C1C}">
                  <a14:useLocalDpi xmlns:a14="http://schemas.microsoft.com/office/drawing/2010/main" val="0"/>
                </a:ext>
              </a:extLst>
            </a:blip>
            <a:srcRect t="14490"/>
            <a:stretch/>
          </p:blipFill>
          <p:spPr>
            <a:xfrm>
              <a:off x="3050822" y="1396791"/>
              <a:ext cx="5948566" cy="4356147"/>
            </a:xfrm>
            <a:prstGeom prst="rect">
              <a:avLst/>
            </a:prstGeom>
          </p:spPr>
        </p:pic>
        <p:pic>
          <p:nvPicPr>
            <p:cNvPr id="5" name="Picture 4">
              <a:extLst>
                <a:ext uri="{FF2B5EF4-FFF2-40B4-BE49-F238E27FC236}">
                  <a16:creationId xmlns="" xmlns:a16="http://schemas.microsoft.com/office/drawing/2014/main" id="{01EFF008-6A49-5B42-B8E7-0FD62C75A066}"/>
                </a:ext>
              </a:extLst>
            </p:cNvPr>
            <p:cNvPicPr>
              <a:picLocks noChangeAspect="1"/>
            </p:cNvPicPr>
            <p:nvPr/>
          </p:nvPicPr>
          <p:blipFill>
            <a:blip r:embed="rId4"/>
            <a:stretch>
              <a:fillRect/>
            </a:stretch>
          </p:blipFill>
          <p:spPr>
            <a:xfrm>
              <a:off x="3050822" y="639025"/>
              <a:ext cx="5948566" cy="821151"/>
            </a:xfrm>
            <a:prstGeom prst="rect">
              <a:avLst/>
            </a:prstGeom>
          </p:spPr>
        </p:pic>
      </p:grpSp>
    </p:spTree>
    <p:extLst>
      <p:ext uri="{BB962C8B-B14F-4D97-AF65-F5344CB8AC3E}">
        <p14:creationId xmlns:p14="http://schemas.microsoft.com/office/powerpoint/2010/main" val="296262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Effect transition="in" filter="fade">
                                      <p:cBhvr>
                                        <p:cTn id="7" dur="1000"/>
                                        <p:tgtEl>
                                          <p:spTgt spid="1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4" end="4"/>
                                            </p:txEl>
                                          </p:spTgt>
                                        </p:tgtEl>
                                        <p:attrNameLst>
                                          <p:attrName>style.visibility</p:attrName>
                                        </p:attrNameLst>
                                      </p:cBhvr>
                                      <p:to>
                                        <p:strVal val="visible"/>
                                      </p:to>
                                    </p:set>
                                    <p:animEffect transition="in" filter="fade">
                                      <p:cBhvr>
                                        <p:cTn id="10" dur="1000"/>
                                        <p:tgtEl>
                                          <p:spTgt spid="17">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xEl>
                                              <p:pRg st="6" end="6"/>
                                            </p:txEl>
                                          </p:spTgt>
                                        </p:tgtEl>
                                        <p:attrNameLst>
                                          <p:attrName>style.visibility</p:attrName>
                                        </p:attrNameLst>
                                      </p:cBhvr>
                                      <p:to>
                                        <p:strVal val="visible"/>
                                      </p:to>
                                    </p:set>
                                    <p:animEffect transition="in" filter="fade">
                                      <p:cBhvr>
                                        <p:cTn id="13" dur="10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 xmlns:a16="http://schemas.microsoft.com/office/drawing/2014/main" id="{04709F4D-9CB2-394C-9BD4-82D31F7DCC73}"/>
              </a:ext>
            </a:extLst>
          </p:cNvPr>
          <p:cNvSpPr txBox="1"/>
          <p:nvPr/>
        </p:nvSpPr>
        <p:spPr>
          <a:xfrm>
            <a:off x="100165" y="155282"/>
            <a:ext cx="7564991" cy="492443"/>
          </a:xfrm>
          <a:prstGeom prst="rect">
            <a:avLst/>
          </a:prstGeom>
          <a:noFill/>
        </p:spPr>
        <p:txBody>
          <a:bodyPr wrap="square" rtlCol="0">
            <a:spAutoFit/>
          </a:bodyPr>
          <a:lstStyle/>
          <a:p>
            <a:r>
              <a:rPr lang="en-US" sz="2600" b="1" dirty="0">
                <a:solidFill>
                  <a:schemeClr val="tx2"/>
                </a:solidFill>
              </a:rPr>
              <a:t>Notable CESM2 Simulations Currently Available</a:t>
            </a:r>
          </a:p>
        </p:txBody>
      </p:sp>
      <p:sp>
        <p:nvSpPr>
          <p:cNvPr id="49" name="TextBox 48">
            <a:extLst>
              <a:ext uri="{FF2B5EF4-FFF2-40B4-BE49-F238E27FC236}">
                <a16:creationId xmlns="" xmlns:a16="http://schemas.microsoft.com/office/drawing/2014/main" id="{7CA19063-F7EB-114C-9237-325A568DFEF2}"/>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 CESM2 output data and experiments</a:t>
            </a:r>
          </a:p>
        </p:txBody>
      </p:sp>
      <p:sp>
        <p:nvSpPr>
          <p:cNvPr id="17" name="TextBox 16">
            <a:extLst>
              <a:ext uri="{FF2B5EF4-FFF2-40B4-BE49-F238E27FC236}">
                <a16:creationId xmlns="" xmlns:a16="http://schemas.microsoft.com/office/drawing/2014/main" id="{CA7B5D35-82C5-D14D-97D0-9949DBCADA0E}"/>
              </a:ext>
            </a:extLst>
          </p:cNvPr>
          <p:cNvSpPr txBox="1"/>
          <p:nvPr/>
        </p:nvSpPr>
        <p:spPr>
          <a:xfrm>
            <a:off x="283696" y="713525"/>
            <a:ext cx="8631704" cy="2308324"/>
          </a:xfrm>
          <a:prstGeom prst="rect">
            <a:avLst/>
          </a:prstGeom>
          <a:noFill/>
        </p:spPr>
        <p:txBody>
          <a:bodyPr wrap="square" rtlCol="0">
            <a:spAutoFit/>
          </a:bodyPr>
          <a:lstStyle/>
          <a:p>
            <a:pPr>
              <a:lnSpc>
                <a:spcPct val="80000"/>
              </a:lnSpc>
              <a:buFontTx/>
              <a:buNone/>
            </a:pPr>
            <a:r>
              <a:rPr lang="en-US" sz="2000" dirty="0"/>
              <a:t>1850 Pre-industrial simulation w/CAM6 (2000yrs)</a:t>
            </a:r>
          </a:p>
          <a:p>
            <a:pPr>
              <a:lnSpc>
                <a:spcPct val="80000"/>
              </a:lnSpc>
            </a:pPr>
            <a:r>
              <a:rPr lang="en-US" sz="2000" dirty="0"/>
              <a:t>1850 Pre-industrial simulation w/WACCM6 (500yrs)</a:t>
            </a:r>
          </a:p>
          <a:p>
            <a:pPr>
              <a:lnSpc>
                <a:spcPct val="80000"/>
              </a:lnSpc>
            </a:pPr>
            <a:endParaRPr lang="en-US" sz="2000" dirty="0"/>
          </a:p>
          <a:p>
            <a:pPr>
              <a:lnSpc>
                <a:spcPct val="80000"/>
              </a:lnSpc>
            </a:pPr>
            <a:r>
              <a:rPr lang="en-US" sz="2000" dirty="0"/>
              <a:t>Large Ensemble (historical+ssp370 scenarios, 1850-2100, </a:t>
            </a:r>
          </a:p>
          <a:p>
            <a:pPr>
              <a:lnSpc>
                <a:spcPct val="80000"/>
              </a:lnSpc>
            </a:pPr>
            <a:r>
              <a:rPr lang="en-US" sz="2000" dirty="0"/>
              <a:t>						100 members, 10 w/high </a:t>
            </a:r>
            <a:r>
              <a:rPr lang="en-US" sz="2000" dirty="0" err="1"/>
              <a:t>frq</a:t>
            </a:r>
            <a:r>
              <a:rPr lang="en-US" sz="2000" dirty="0"/>
              <a:t> output)</a:t>
            </a:r>
          </a:p>
          <a:p>
            <a:pPr>
              <a:lnSpc>
                <a:spcPct val="80000"/>
              </a:lnSpc>
            </a:pPr>
            <a:endParaRPr lang="en-US" sz="2000" dirty="0"/>
          </a:p>
          <a:p>
            <a:pPr>
              <a:lnSpc>
                <a:spcPct val="80000"/>
              </a:lnSpc>
            </a:pPr>
            <a:r>
              <a:rPr lang="en-US" sz="2000" dirty="0"/>
              <a:t>SSP2-4.5 Ensemble (ssp245 scenario, 2015-2100, 16 members)</a:t>
            </a:r>
          </a:p>
          <a:p>
            <a:pPr>
              <a:lnSpc>
                <a:spcPct val="80000"/>
              </a:lnSpc>
            </a:pPr>
            <a:endParaRPr lang="en-US" sz="2000" dirty="0"/>
          </a:p>
          <a:p>
            <a:pPr>
              <a:lnSpc>
                <a:spcPct val="80000"/>
              </a:lnSpc>
            </a:pPr>
            <a:r>
              <a:rPr lang="en-US" sz="2000" dirty="0"/>
              <a:t>CAM6 Prescribed SST AMIP Ensemble (1880-2021, 10 members)</a:t>
            </a:r>
          </a:p>
        </p:txBody>
      </p:sp>
    </p:spTree>
    <p:extLst>
      <p:ext uri="{BB962C8B-B14F-4D97-AF65-F5344CB8AC3E}">
        <p14:creationId xmlns:p14="http://schemas.microsoft.com/office/powerpoint/2010/main" val="130691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fade">
                                      <p:cBhvr>
                                        <p:cTn id="10" dur="1000"/>
                                        <p:tgtEl>
                                          <p:spTgt spid="1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animEffect transition="in" filter="fade">
                                      <p:cBhvr>
                                        <p:cTn id="13" dur="1000"/>
                                        <p:tgtEl>
                                          <p:spTgt spid="17">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xEl>
                                              <p:pRg st="4" end="4"/>
                                            </p:txEl>
                                          </p:spTgt>
                                        </p:tgtEl>
                                        <p:attrNameLst>
                                          <p:attrName>style.visibility</p:attrName>
                                        </p:attrNameLst>
                                      </p:cBhvr>
                                      <p:to>
                                        <p:strVal val="visible"/>
                                      </p:to>
                                    </p:set>
                                    <p:animEffect transition="in" filter="fade">
                                      <p:cBhvr>
                                        <p:cTn id="16" dur="1000"/>
                                        <p:tgtEl>
                                          <p:spTgt spid="17">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xEl>
                                              <p:pRg st="6" end="6"/>
                                            </p:txEl>
                                          </p:spTgt>
                                        </p:tgtEl>
                                        <p:attrNameLst>
                                          <p:attrName>style.visibility</p:attrName>
                                        </p:attrNameLst>
                                      </p:cBhvr>
                                      <p:to>
                                        <p:strVal val="visible"/>
                                      </p:to>
                                    </p:set>
                                    <p:animEffect transition="in" filter="fade">
                                      <p:cBhvr>
                                        <p:cTn id="19" dur="1000"/>
                                        <p:tgtEl>
                                          <p:spTgt spid="17">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xEl>
                                              <p:pRg st="8" end="8"/>
                                            </p:txEl>
                                          </p:spTgt>
                                        </p:tgtEl>
                                        <p:attrNameLst>
                                          <p:attrName>style.visibility</p:attrName>
                                        </p:attrNameLst>
                                      </p:cBhvr>
                                      <p:to>
                                        <p:strVal val="visible"/>
                                      </p:to>
                                    </p:set>
                                    <p:animEffect transition="in" filter="fade">
                                      <p:cBhvr>
                                        <p:cTn id="22" dur="10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6084" y="673113"/>
            <a:ext cx="8921640" cy="954107"/>
          </a:xfrm>
          <a:prstGeom prst="rect">
            <a:avLst/>
          </a:prstGeom>
          <a:noFill/>
        </p:spPr>
        <p:txBody>
          <a:bodyPr wrap="square" rtlCol="0">
            <a:spAutoFit/>
          </a:bodyPr>
          <a:lstStyle/>
          <a:p>
            <a:r>
              <a:rPr lang="en-US" sz="2800" dirty="0">
                <a:solidFill>
                  <a:schemeClr val="tx2"/>
                </a:solidFill>
                <a:latin typeface="Myriad Pro"/>
                <a:cs typeface="Myriad Pro"/>
              </a:rPr>
              <a:t>Concise and reliable expert guidance on the strengths, 	limitations and applications of climate data…</a:t>
            </a:r>
          </a:p>
        </p:txBody>
      </p:sp>
      <p:sp>
        <p:nvSpPr>
          <p:cNvPr id="2" name="TextBox 1"/>
          <p:cNvSpPr txBox="1"/>
          <p:nvPr/>
        </p:nvSpPr>
        <p:spPr>
          <a:xfrm>
            <a:off x="4413246" y="1595549"/>
            <a:ext cx="4684477" cy="4139595"/>
          </a:xfrm>
          <a:prstGeom prst="rect">
            <a:avLst/>
          </a:prstGeom>
          <a:solidFill>
            <a:schemeClr val="tx2">
              <a:lumMod val="60000"/>
              <a:lumOff val="40000"/>
            </a:schemeClr>
          </a:solidFill>
        </p:spPr>
        <p:txBody>
          <a:bodyPr wrap="square" rtlCol="0">
            <a:spAutoFit/>
          </a:bodyPr>
          <a:lstStyle/>
          <a:p>
            <a:pPr indent="-457200" algn="ctr"/>
            <a:r>
              <a:rPr lang="en-US" sz="2400" dirty="0">
                <a:solidFill>
                  <a:srgbClr val="F8991D"/>
                </a:solidFill>
                <a:latin typeface="Myriad Pro"/>
                <a:cs typeface="Myriad Pro"/>
              </a:rPr>
              <a:t>http://climatedataguide.ucar.edu</a:t>
            </a:r>
          </a:p>
          <a:p>
            <a:pPr indent="-457200"/>
            <a:endParaRPr lang="en-US" dirty="0">
              <a:solidFill>
                <a:schemeClr val="bg1"/>
              </a:solidFill>
              <a:latin typeface="Myriad Pro"/>
              <a:cs typeface="Myriad Pro"/>
            </a:endParaRPr>
          </a:p>
          <a:p>
            <a:pPr indent="-457200"/>
            <a:r>
              <a:rPr lang="en-US" sz="1700" dirty="0">
                <a:solidFill>
                  <a:schemeClr val="bg1"/>
                </a:solidFill>
                <a:latin typeface="Myriad Pro"/>
                <a:cs typeface="Myriad Pro"/>
              </a:rPr>
              <a:t>Describe observations used for Earth System 	Model evaluation; </a:t>
            </a:r>
            <a:r>
              <a:rPr lang="en-US" sz="1700" b="1" dirty="0">
                <a:solidFill>
                  <a:schemeClr val="bg1"/>
                </a:solidFill>
                <a:latin typeface="Myriad Pro"/>
                <a:cs typeface="Myriad Pro"/>
              </a:rPr>
              <a:t>150+ data sets </a:t>
            </a:r>
            <a:r>
              <a:rPr lang="en-US" sz="1700" dirty="0">
                <a:solidFill>
                  <a:schemeClr val="bg1"/>
                </a:solidFill>
                <a:latin typeface="Myriad Pro"/>
                <a:cs typeface="Myriad Pro"/>
              </a:rPr>
              <a:t>profiled</a:t>
            </a:r>
          </a:p>
          <a:p>
            <a:endParaRPr lang="en-US" sz="1700" dirty="0">
              <a:solidFill>
                <a:schemeClr val="bg1"/>
              </a:solidFill>
              <a:latin typeface="Myriad Pro"/>
              <a:cs typeface="Myriad Pro"/>
            </a:endParaRPr>
          </a:p>
          <a:p>
            <a:r>
              <a:rPr lang="en-US" sz="1700" dirty="0">
                <a:solidFill>
                  <a:schemeClr val="bg1"/>
                </a:solidFill>
                <a:latin typeface="Myriad Pro"/>
                <a:cs typeface="Myriad Pro"/>
              </a:rPr>
              <a:t>Data set pros and cons evaluated by </a:t>
            </a:r>
          </a:p>
          <a:p>
            <a:r>
              <a:rPr lang="en-US" sz="1700" b="1" dirty="0">
                <a:solidFill>
                  <a:schemeClr val="bg1"/>
                </a:solidFill>
                <a:latin typeface="Myriad Pro"/>
                <a:cs typeface="Myriad Pro"/>
              </a:rPr>
              <a:t>	nearly 4 Dozen Experts </a:t>
            </a:r>
          </a:p>
          <a:p>
            <a:r>
              <a:rPr lang="en-US" sz="1700" dirty="0">
                <a:solidFill>
                  <a:schemeClr val="bg1"/>
                </a:solidFill>
                <a:latin typeface="Myriad Pro"/>
                <a:cs typeface="Myriad Pro"/>
              </a:rPr>
              <a:t>	(‘expert-user guidance’) </a:t>
            </a:r>
          </a:p>
          <a:p>
            <a:r>
              <a:rPr lang="en-US" sz="1700" dirty="0">
                <a:solidFill>
                  <a:schemeClr val="bg1"/>
                </a:solidFill>
                <a:latin typeface="Myriad Pro"/>
                <a:cs typeface="Myriad Pro"/>
              </a:rPr>
              <a:t>	</a:t>
            </a:r>
          </a:p>
          <a:p>
            <a:r>
              <a:rPr lang="en-US" sz="1700" dirty="0">
                <a:solidFill>
                  <a:schemeClr val="bg1"/>
                </a:solidFill>
                <a:latin typeface="Myriad Pro"/>
                <a:cs typeface="Myriad Pro"/>
              </a:rPr>
              <a:t>Comparisons of many common variables:</a:t>
            </a:r>
          </a:p>
          <a:p>
            <a:r>
              <a:rPr lang="en-US" sz="1700" dirty="0">
                <a:solidFill>
                  <a:schemeClr val="bg1"/>
                </a:solidFill>
                <a:latin typeface="Myriad Pro"/>
                <a:cs typeface="Myriad Pro"/>
              </a:rPr>
              <a:t>	SST, precipitation, sea ice concentration,</a:t>
            </a:r>
          </a:p>
          <a:p>
            <a:r>
              <a:rPr lang="en-US" sz="1700" dirty="0">
                <a:solidFill>
                  <a:schemeClr val="bg1"/>
                </a:solidFill>
                <a:latin typeface="Myriad Pro"/>
                <a:cs typeface="Myriad Pro"/>
              </a:rPr>
              <a:t>	atmospheric reanalysis, etc.</a:t>
            </a:r>
          </a:p>
          <a:p>
            <a:endParaRPr lang="en-US" sz="1700" dirty="0">
              <a:solidFill>
                <a:schemeClr val="bg1"/>
              </a:solidFill>
              <a:latin typeface="Myriad Pro"/>
              <a:cs typeface="Myriad Pro"/>
            </a:endParaRPr>
          </a:p>
          <a:p>
            <a:r>
              <a:rPr lang="en-US" sz="1700" b="1" dirty="0">
                <a:solidFill>
                  <a:schemeClr val="bg1"/>
                </a:solidFill>
                <a:latin typeface="Myriad Pro"/>
                <a:cs typeface="Myriad Pro"/>
              </a:rPr>
              <a:t>140,000 unique visitors </a:t>
            </a:r>
            <a:r>
              <a:rPr lang="en-US" sz="1700" dirty="0">
                <a:solidFill>
                  <a:schemeClr val="bg1"/>
                </a:solidFill>
                <a:latin typeface="Myriad Pro"/>
                <a:cs typeface="Myriad Pro"/>
              </a:rPr>
              <a:t>in 2014 </a:t>
            </a:r>
          </a:p>
          <a:p>
            <a:r>
              <a:rPr lang="en-US" sz="1700" dirty="0">
                <a:solidFill>
                  <a:schemeClr val="bg1"/>
                </a:solidFill>
                <a:latin typeface="Myriad Pro"/>
                <a:cs typeface="Myriad Pro"/>
              </a:rPr>
              <a:t>	(up from 41,000 in 2012)</a:t>
            </a:r>
          </a:p>
        </p:txBody>
      </p:sp>
      <p:sp>
        <p:nvSpPr>
          <p:cNvPr id="10" name="TextBox 9"/>
          <p:cNvSpPr txBox="1"/>
          <p:nvPr/>
        </p:nvSpPr>
        <p:spPr>
          <a:xfrm>
            <a:off x="80490" y="4593445"/>
            <a:ext cx="4173963" cy="584775"/>
          </a:xfrm>
          <a:prstGeom prst="rect">
            <a:avLst/>
          </a:prstGeom>
          <a:noFill/>
        </p:spPr>
        <p:txBody>
          <a:bodyPr wrap="none" rtlCol="0">
            <a:spAutoFit/>
          </a:bodyPr>
          <a:lstStyle/>
          <a:p>
            <a:r>
              <a:rPr lang="en-US" sz="1600" i="1" dirty="0">
                <a:solidFill>
                  <a:schemeClr val="tx2"/>
                </a:solidFill>
              </a:rPr>
              <a:t>Comparison of SST data sets and their recent </a:t>
            </a:r>
          </a:p>
          <a:p>
            <a:r>
              <a:rPr lang="en-US" sz="1600" i="1" dirty="0">
                <a:solidFill>
                  <a:schemeClr val="tx2"/>
                </a:solidFill>
              </a:rPr>
              <a:t>	trends in the tropical Pacific</a:t>
            </a:r>
            <a:endParaRPr lang="en-US" dirty="0">
              <a:solidFill>
                <a:schemeClr val="tx2"/>
              </a:solidFill>
            </a:endParaRPr>
          </a:p>
        </p:txBody>
      </p:sp>
      <p:cxnSp>
        <p:nvCxnSpPr>
          <p:cNvPr id="12" name="Straight Connector 11"/>
          <p:cNvCxnSpPr/>
          <p:nvPr/>
        </p:nvCxnSpPr>
        <p:spPr>
          <a:xfrm flipV="1">
            <a:off x="4482810" y="2108018"/>
            <a:ext cx="4443683" cy="1187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6846" y="5916710"/>
            <a:ext cx="8876445" cy="261610"/>
          </a:xfrm>
          <a:prstGeom prst="rect">
            <a:avLst/>
          </a:prstGeom>
          <a:noFill/>
        </p:spPr>
        <p:txBody>
          <a:bodyPr wrap="square" rtlCol="0">
            <a:spAutoFit/>
          </a:bodyPr>
          <a:lstStyle/>
          <a:p>
            <a:r>
              <a:rPr lang="en-US" sz="1100" dirty="0">
                <a:solidFill>
                  <a:schemeClr val="tx2"/>
                </a:solidFill>
                <a:latin typeface="Geneva"/>
                <a:cs typeface="Geneva"/>
              </a:rPr>
              <a:t>For more info contact 	David P. Schneider, NCAR, Climate Analysis Section.  dschneid@ucar.edu</a:t>
            </a:r>
          </a:p>
        </p:txBody>
      </p:sp>
      <p:pic>
        <p:nvPicPr>
          <p:cNvPr id="11" name="Picture 10" descr="nsf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7972" y="5178220"/>
            <a:ext cx="537276" cy="540513"/>
          </a:xfrm>
          <a:prstGeom prst="rect">
            <a:avLst/>
          </a:prstGeom>
        </p:spPr>
      </p:pic>
      <p:pic>
        <p:nvPicPr>
          <p:cNvPr id="7" name="Picture 6" descr="SST6_trend_Pacifi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7" y="1919744"/>
            <a:ext cx="4313090" cy="2632740"/>
          </a:xfrm>
          <a:prstGeom prst="rect">
            <a:avLst/>
          </a:prstGeom>
        </p:spPr>
      </p:pic>
      <p:pic>
        <p:nvPicPr>
          <p:cNvPr id="8" name="Picture 7">
            <a:extLst>
              <a:ext uri="{FF2B5EF4-FFF2-40B4-BE49-F238E27FC236}">
                <a16:creationId xmlns="" xmlns:a16="http://schemas.microsoft.com/office/drawing/2014/main" id="{41F51805-A6E2-91E6-7564-B8473CB1C54C}"/>
              </a:ext>
            </a:extLst>
          </p:cNvPr>
          <p:cNvPicPr>
            <a:picLocks noChangeAspect="1"/>
          </p:cNvPicPr>
          <p:nvPr/>
        </p:nvPicPr>
        <p:blipFill rotWithShape="1">
          <a:blip r:embed="rId5"/>
          <a:srcRect b="89704"/>
          <a:stretch/>
        </p:blipFill>
        <p:spPr>
          <a:xfrm>
            <a:off x="0" y="19618"/>
            <a:ext cx="9144000" cy="678140"/>
          </a:xfrm>
          <a:prstGeom prst="rect">
            <a:avLst/>
          </a:prstGeom>
        </p:spPr>
      </p:pic>
    </p:spTree>
    <p:extLst>
      <p:ext uri="{BB962C8B-B14F-4D97-AF65-F5344CB8AC3E}">
        <p14:creationId xmlns:p14="http://schemas.microsoft.com/office/powerpoint/2010/main" val="23423041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B3F6CBD-32CA-0641-909C-4F9A66398307}"/>
              </a:ext>
            </a:extLst>
          </p:cNvPr>
          <p:cNvSpPr txBox="1"/>
          <p:nvPr/>
        </p:nvSpPr>
        <p:spPr>
          <a:xfrm>
            <a:off x="100165" y="155282"/>
            <a:ext cx="7564991" cy="492443"/>
          </a:xfrm>
          <a:prstGeom prst="rect">
            <a:avLst/>
          </a:prstGeom>
          <a:noFill/>
        </p:spPr>
        <p:txBody>
          <a:bodyPr wrap="square" rtlCol="0">
            <a:spAutoFit/>
          </a:bodyPr>
          <a:lstStyle/>
          <a:p>
            <a:r>
              <a:rPr lang="en-US" sz="2600" b="1" dirty="0">
                <a:solidFill>
                  <a:schemeClr val="tx2"/>
                </a:solidFill>
              </a:rPr>
              <a:t>Introduction to </a:t>
            </a:r>
            <a:r>
              <a:rPr lang="en-US" sz="2600" b="1" dirty="0" err="1">
                <a:solidFill>
                  <a:schemeClr val="tx2"/>
                </a:solidFill>
              </a:rPr>
              <a:t>NetCDF</a:t>
            </a:r>
            <a:endParaRPr lang="en-US" sz="2600" b="1" dirty="0">
              <a:solidFill>
                <a:schemeClr val="tx2"/>
              </a:solidFill>
            </a:endParaRPr>
          </a:p>
        </p:txBody>
      </p:sp>
      <p:sp>
        <p:nvSpPr>
          <p:cNvPr id="5" name="Rectangle 4">
            <a:extLst>
              <a:ext uri="{FF2B5EF4-FFF2-40B4-BE49-F238E27FC236}">
                <a16:creationId xmlns="" xmlns:a16="http://schemas.microsoft.com/office/drawing/2014/main" id="{278A31A0-FFF2-2D45-8E60-DB538756B8FD}"/>
              </a:ext>
            </a:extLst>
          </p:cNvPr>
          <p:cNvSpPr/>
          <p:nvPr/>
        </p:nvSpPr>
        <p:spPr>
          <a:xfrm>
            <a:off x="228600" y="881817"/>
            <a:ext cx="8667044" cy="1323439"/>
          </a:xfrm>
          <a:prstGeom prst="rect">
            <a:avLst/>
          </a:prstGeom>
        </p:spPr>
        <p:txBody>
          <a:bodyPr wrap="square">
            <a:spAutoFit/>
          </a:bodyPr>
          <a:lstStyle/>
          <a:p>
            <a:pPr>
              <a:lnSpc>
                <a:spcPct val="80000"/>
              </a:lnSpc>
              <a:buFontTx/>
              <a:buNone/>
            </a:pPr>
            <a:r>
              <a:rPr lang="en-US" sz="2000" dirty="0" err="1"/>
              <a:t>N</a:t>
            </a:r>
            <a:r>
              <a:rPr lang="en-US" sz="2000" dirty="0" err="1" smtClean="0"/>
              <a:t>etCDF</a:t>
            </a:r>
            <a:r>
              <a:rPr lang="en-US" sz="2000" dirty="0" smtClean="0"/>
              <a:t> </a:t>
            </a:r>
            <a:r>
              <a:rPr lang="en-US" sz="2000" dirty="0"/>
              <a:t>stands for “network Common Data Form”</a:t>
            </a:r>
          </a:p>
          <a:p>
            <a:pPr>
              <a:lnSpc>
                <a:spcPct val="80000"/>
              </a:lnSpc>
              <a:buFontTx/>
              <a:buNone/>
            </a:pPr>
            <a:endParaRPr lang="en-US" sz="2000" dirty="0"/>
          </a:p>
          <a:p>
            <a:pPr>
              <a:lnSpc>
                <a:spcPct val="80000"/>
              </a:lnSpc>
              <a:buFontTx/>
              <a:buNone/>
            </a:pPr>
            <a:r>
              <a:rPr lang="en-US" sz="2000" dirty="0"/>
              <a:t>PROS: self-describing, portable, metadata friendly, supported by many languages including </a:t>
            </a:r>
            <a:r>
              <a:rPr lang="en-US" sz="2000" dirty="0" err="1"/>
              <a:t>fortran</a:t>
            </a:r>
            <a:r>
              <a:rPr lang="en-US" sz="2000" dirty="0"/>
              <a:t>, C, </a:t>
            </a:r>
            <a:r>
              <a:rPr lang="en-US" sz="2000" dirty="0" err="1"/>
              <a:t>Matlab</a:t>
            </a:r>
            <a:r>
              <a:rPr lang="en-US" sz="2000" dirty="0"/>
              <a:t>, ferret, </a:t>
            </a:r>
            <a:r>
              <a:rPr lang="en-US" sz="2000" dirty="0" err="1"/>
              <a:t>GrADS</a:t>
            </a:r>
            <a:r>
              <a:rPr lang="en-US" sz="2000" dirty="0"/>
              <a:t>, NCL, IDL, python; viewing tools like </a:t>
            </a:r>
            <a:r>
              <a:rPr lang="en-US" sz="2000" dirty="0" err="1"/>
              <a:t>ncview</a:t>
            </a:r>
            <a:r>
              <a:rPr lang="en-US" sz="2000" dirty="0"/>
              <a:t>/panoply; and tool suites of file operators (NCO, CDO).  </a:t>
            </a:r>
          </a:p>
        </p:txBody>
      </p:sp>
      <p:sp>
        <p:nvSpPr>
          <p:cNvPr id="6" name="Rectangle 5">
            <a:extLst>
              <a:ext uri="{FF2B5EF4-FFF2-40B4-BE49-F238E27FC236}">
                <a16:creationId xmlns="" xmlns:a16="http://schemas.microsoft.com/office/drawing/2014/main" id="{57C0D0DA-8F7D-E744-A87F-A93266835B7C}"/>
              </a:ext>
            </a:extLst>
          </p:cNvPr>
          <p:cNvSpPr/>
          <p:nvPr/>
        </p:nvSpPr>
        <p:spPr>
          <a:xfrm>
            <a:off x="250962" y="4679455"/>
            <a:ext cx="8563424" cy="854080"/>
          </a:xfrm>
          <a:prstGeom prst="rect">
            <a:avLst/>
          </a:prstGeom>
        </p:spPr>
        <p:txBody>
          <a:bodyPr wrap="square">
            <a:spAutoFit/>
          </a:bodyPr>
          <a:lstStyle/>
          <a:p>
            <a:pPr marL="0" lvl="1" defTabSz="828675" eaLnBrk="0" fontAlgn="base" hangingPunct="0">
              <a:lnSpc>
                <a:spcPct val="115000"/>
              </a:lnSpc>
              <a:spcBef>
                <a:spcPct val="20000"/>
              </a:spcBef>
              <a:spcAft>
                <a:spcPct val="0"/>
              </a:spcAft>
              <a:buClr>
                <a:srgbClr val="000000"/>
              </a:buClr>
              <a:buSzPct val="75000"/>
              <a:defRPr/>
            </a:pPr>
            <a:r>
              <a:rPr lang="en-US" sz="2000" kern="0" dirty="0">
                <a:solidFill>
                  <a:srgbClr val="00B0F0"/>
                </a:solidFill>
                <a:ea typeface="ＭＳ Ｐゴシック" charset="-128"/>
              </a:rPr>
              <a:t>http://www.unidata.ucar.edu/software/netcdf    </a:t>
            </a:r>
          </a:p>
          <a:p>
            <a:pPr marL="0" lvl="1" defTabSz="828675" eaLnBrk="0" fontAlgn="base" hangingPunct="0">
              <a:lnSpc>
                <a:spcPct val="115000"/>
              </a:lnSpc>
              <a:spcBef>
                <a:spcPct val="20000"/>
              </a:spcBef>
              <a:spcAft>
                <a:spcPct val="0"/>
              </a:spcAft>
              <a:buClr>
                <a:srgbClr val="000000"/>
              </a:buClr>
              <a:buSzPct val="75000"/>
              <a:defRPr/>
            </a:pPr>
            <a:r>
              <a:rPr lang="en-US" sz="2000" kern="0" dirty="0">
                <a:solidFill>
                  <a:srgbClr val="00B0F0"/>
                </a:solidFill>
                <a:ea typeface="ＭＳ Ｐゴシック" charset="-128"/>
              </a:rPr>
              <a:t>http://www.unidata.ucar.edu/software/netcdf/docs/BestPractices.html</a:t>
            </a:r>
          </a:p>
        </p:txBody>
      </p:sp>
      <p:sp>
        <p:nvSpPr>
          <p:cNvPr id="7" name="Rectangle 6">
            <a:extLst>
              <a:ext uri="{FF2B5EF4-FFF2-40B4-BE49-F238E27FC236}">
                <a16:creationId xmlns="" xmlns:a16="http://schemas.microsoft.com/office/drawing/2014/main" id="{3F15991B-1E05-D249-8CC9-5B7CE8A89012}"/>
              </a:ext>
            </a:extLst>
          </p:cNvPr>
          <p:cNvSpPr/>
          <p:nvPr/>
        </p:nvSpPr>
        <p:spPr>
          <a:xfrm>
            <a:off x="250962" y="2084127"/>
            <a:ext cx="8563424" cy="1077218"/>
          </a:xfrm>
          <a:prstGeom prst="rect">
            <a:avLst/>
          </a:prstGeom>
        </p:spPr>
        <p:txBody>
          <a:bodyPr wrap="square">
            <a:spAutoFit/>
          </a:bodyPr>
          <a:lstStyle/>
          <a:p>
            <a:pPr>
              <a:lnSpc>
                <a:spcPct val="80000"/>
              </a:lnSpc>
              <a:buFontTx/>
              <a:buNone/>
            </a:pPr>
            <a:endParaRPr lang="en-US" sz="2000" dirty="0"/>
          </a:p>
          <a:p>
            <a:pPr>
              <a:lnSpc>
                <a:spcPct val="80000"/>
              </a:lnSpc>
              <a:buFontTx/>
              <a:buNone/>
            </a:pPr>
            <a:r>
              <a:rPr lang="en-US" sz="2000" dirty="0"/>
              <a:t>CONS: compression not available until </a:t>
            </a:r>
            <a:r>
              <a:rPr lang="en-US" sz="2000" dirty="0" smtClean="0"/>
              <a:t>NetCDF4</a:t>
            </a:r>
            <a:r>
              <a:rPr lang="en-US" sz="2000" dirty="0"/>
              <a:t>, oftentimes requires users to explicitly access information (not true in </a:t>
            </a:r>
            <a:r>
              <a:rPr lang="en-US" sz="2000" dirty="0" smtClean="0"/>
              <a:t>NCL or certain python packages like </a:t>
            </a:r>
            <a:r>
              <a:rPr lang="en-US" sz="2000" dirty="0" err="1" smtClean="0"/>
              <a:t>xarray</a:t>
            </a:r>
            <a:r>
              <a:rPr lang="en-US" sz="2000" dirty="0" smtClean="0"/>
              <a:t>) </a:t>
            </a:r>
            <a:endParaRPr lang="en-US" sz="2000" dirty="0"/>
          </a:p>
        </p:txBody>
      </p:sp>
      <p:sp>
        <p:nvSpPr>
          <p:cNvPr id="8" name="TextBox 7">
            <a:extLst>
              <a:ext uri="{FF2B5EF4-FFF2-40B4-BE49-F238E27FC236}">
                <a16:creationId xmlns="" xmlns:a16="http://schemas.microsoft.com/office/drawing/2014/main" id="{882B96C9-8F49-1040-9ECC-79F984E045FF}"/>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II. Introduction to the </a:t>
            </a:r>
            <a:r>
              <a:rPr lang="en-US" b="1" dirty="0" err="1">
                <a:solidFill>
                  <a:schemeClr val="accent6"/>
                </a:solidFill>
              </a:rPr>
              <a:t>netCDF</a:t>
            </a:r>
            <a:r>
              <a:rPr lang="en-US" b="1" dirty="0">
                <a:solidFill>
                  <a:schemeClr val="accent6"/>
                </a:solidFill>
              </a:rPr>
              <a:t> format, </a:t>
            </a:r>
            <a:r>
              <a:rPr lang="en-US" b="1" dirty="0" err="1">
                <a:solidFill>
                  <a:schemeClr val="accent6"/>
                </a:solidFill>
              </a:rPr>
              <a:t>ncdump</a:t>
            </a:r>
            <a:endParaRPr lang="en-US" b="1" dirty="0">
              <a:solidFill>
                <a:schemeClr val="accent6"/>
              </a:solidFill>
            </a:endParaRPr>
          </a:p>
        </p:txBody>
      </p:sp>
    </p:spTree>
    <p:extLst>
      <p:ext uri="{BB962C8B-B14F-4D97-AF65-F5344CB8AC3E}">
        <p14:creationId xmlns:p14="http://schemas.microsoft.com/office/powerpoint/2010/main" val="91762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E923432-1684-DD4A-B260-4ED24BEA9440}"/>
              </a:ext>
            </a:extLst>
          </p:cNvPr>
          <p:cNvSpPr txBox="1"/>
          <p:nvPr/>
        </p:nvSpPr>
        <p:spPr>
          <a:xfrm>
            <a:off x="218091" y="1900424"/>
            <a:ext cx="4212156" cy="4401205"/>
          </a:xfrm>
          <a:prstGeom prst="rect">
            <a:avLst/>
          </a:prstGeom>
          <a:noFill/>
        </p:spPr>
        <p:txBody>
          <a:bodyPr wrap="square" rtlCol="0">
            <a:spAutoFit/>
          </a:bodyPr>
          <a:lstStyle/>
          <a:p>
            <a:r>
              <a:rPr lang="en-US" sz="2000" dirty="0"/>
              <a:t>To view the header of a </a:t>
            </a:r>
            <a:r>
              <a:rPr lang="en-US" sz="2000" dirty="0" err="1"/>
              <a:t>netCDF</a:t>
            </a:r>
            <a:r>
              <a:rPr lang="en-US" sz="2000" dirty="0"/>
              <a:t> file:</a:t>
            </a:r>
          </a:p>
          <a:p>
            <a:r>
              <a:rPr lang="en-US" sz="2000" dirty="0" err="1">
                <a:solidFill>
                  <a:srgbClr val="008000"/>
                </a:solidFill>
              </a:rPr>
              <a:t>ncdump</a:t>
            </a:r>
            <a:r>
              <a:rPr lang="en-US" sz="2000" dirty="0">
                <a:solidFill>
                  <a:srgbClr val="008000"/>
                </a:solidFill>
              </a:rPr>
              <a:t> –h </a:t>
            </a:r>
            <a:r>
              <a:rPr lang="en-US" sz="2000" dirty="0" err="1">
                <a:solidFill>
                  <a:srgbClr val="008000"/>
                </a:solidFill>
              </a:rPr>
              <a:t>slp.mon.mean.nc</a:t>
            </a:r>
            <a:endParaRPr lang="en-US" sz="2000" dirty="0">
              <a:solidFill>
                <a:srgbClr val="008000"/>
              </a:solidFill>
            </a:endParaRPr>
          </a:p>
          <a:p>
            <a:endParaRPr lang="en-US" sz="2000" dirty="0">
              <a:solidFill>
                <a:srgbClr val="008000"/>
              </a:solidFill>
            </a:endParaRPr>
          </a:p>
          <a:p>
            <a:r>
              <a:rPr lang="en-US" sz="2000" dirty="0"/>
              <a:t>To view the contents of a variable: </a:t>
            </a:r>
            <a:r>
              <a:rPr lang="en-US" sz="2000" dirty="0">
                <a:solidFill>
                  <a:srgbClr val="008000"/>
                </a:solidFill>
              </a:rPr>
              <a:t> </a:t>
            </a:r>
          </a:p>
          <a:p>
            <a:r>
              <a:rPr lang="en-US" sz="2000" dirty="0" err="1">
                <a:solidFill>
                  <a:srgbClr val="008000"/>
                </a:solidFill>
              </a:rPr>
              <a:t>ncdump</a:t>
            </a:r>
            <a:r>
              <a:rPr lang="en-US" sz="2000" dirty="0">
                <a:solidFill>
                  <a:srgbClr val="008000"/>
                </a:solidFill>
              </a:rPr>
              <a:t> –v </a:t>
            </a:r>
            <a:r>
              <a:rPr lang="en-US" sz="2000" dirty="0" err="1">
                <a:solidFill>
                  <a:srgbClr val="008000"/>
                </a:solidFill>
              </a:rPr>
              <a:t>slp</a:t>
            </a:r>
            <a:r>
              <a:rPr lang="en-US" sz="2000" dirty="0">
                <a:solidFill>
                  <a:srgbClr val="008000"/>
                </a:solidFill>
              </a:rPr>
              <a:t> </a:t>
            </a:r>
            <a:r>
              <a:rPr lang="en-US" sz="2000" dirty="0" err="1">
                <a:solidFill>
                  <a:srgbClr val="008000"/>
                </a:solidFill>
              </a:rPr>
              <a:t>slp.mon.mean.nc</a:t>
            </a:r>
            <a:r>
              <a:rPr lang="en-US" sz="2000" dirty="0">
                <a:solidFill>
                  <a:srgbClr val="008000"/>
                </a:solidFill>
              </a:rPr>
              <a:t> | less</a:t>
            </a:r>
          </a:p>
          <a:p>
            <a:endParaRPr lang="en-US" sz="2000" dirty="0">
              <a:solidFill>
                <a:srgbClr val="008000"/>
              </a:solidFill>
            </a:endParaRPr>
          </a:p>
          <a:p>
            <a:r>
              <a:rPr lang="en-US" sz="2000" dirty="0"/>
              <a:t>To view the </a:t>
            </a:r>
            <a:r>
              <a:rPr lang="en-US" sz="2000" dirty="0" err="1"/>
              <a:t>netCDF</a:t>
            </a:r>
            <a:r>
              <a:rPr lang="en-US" sz="2000" dirty="0"/>
              <a:t> file type:</a:t>
            </a:r>
          </a:p>
          <a:p>
            <a:r>
              <a:rPr lang="en-US" sz="2000" dirty="0" err="1">
                <a:solidFill>
                  <a:srgbClr val="008000"/>
                </a:solidFill>
              </a:rPr>
              <a:t>ncdump</a:t>
            </a:r>
            <a:r>
              <a:rPr lang="en-US" sz="2000" dirty="0">
                <a:solidFill>
                  <a:srgbClr val="008000"/>
                </a:solidFill>
              </a:rPr>
              <a:t> –k </a:t>
            </a:r>
            <a:r>
              <a:rPr lang="en-US" sz="2000" dirty="0" err="1">
                <a:solidFill>
                  <a:srgbClr val="008000"/>
                </a:solidFill>
              </a:rPr>
              <a:t>slp.mon.mean.nc</a:t>
            </a:r>
            <a:endParaRPr lang="en-US" sz="2000" dirty="0">
              <a:solidFill>
                <a:srgbClr val="008000"/>
              </a:solidFill>
            </a:endParaRPr>
          </a:p>
          <a:p>
            <a:r>
              <a:rPr lang="en-US" sz="2000" i="1" dirty="0">
                <a:solidFill>
                  <a:srgbClr val="008000"/>
                </a:solidFill>
              </a:rPr>
              <a:t>  </a:t>
            </a:r>
            <a:r>
              <a:rPr lang="en-US" sz="2000" i="1" dirty="0">
                <a:solidFill>
                  <a:schemeClr val="tx2"/>
                </a:solidFill>
              </a:rPr>
              <a:t>result: netCDF-4</a:t>
            </a:r>
          </a:p>
          <a:p>
            <a:endParaRPr lang="en-US" sz="2000" dirty="0">
              <a:solidFill>
                <a:srgbClr val="008000"/>
              </a:solidFill>
            </a:endParaRPr>
          </a:p>
          <a:p>
            <a:r>
              <a:rPr lang="en-US" sz="2000" dirty="0"/>
              <a:t>To print readable date-time strings:</a:t>
            </a:r>
          </a:p>
          <a:p>
            <a:r>
              <a:rPr lang="en-US" sz="2000" dirty="0" err="1">
                <a:solidFill>
                  <a:srgbClr val="008000"/>
                </a:solidFill>
              </a:rPr>
              <a:t>ncdump</a:t>
            </a:r>
            <a:r>
              <a:rPr lang="en-US" sz="2000" dirty="0">
                <a:solidFill>
                  <a:srgbClr val="008000"/>
                </a:solidFill>
              </a:rPr>
              <a:t> –t –v time </a:t>
            </a:r>
            <a:r>
              <a:rPr lang="en-US" sz="2000" dirty="0" err="1">
                <a:solidFill>
                  <a:srgbClr val="008000"/>
                </a:solidFill>
              </a:rPr>
              <a:t>slp.mon.mean.nc</a:t>
            </a:r>
            <a:endParaRPr lang="en-US" sz="2000" dirty="0">
              <a:solidFill>
                <a:srgbClr val="008000"/>
              </a:solidFill>
            </a:endParaRPr>
          </a:p>
          <a:p>
            <a:endParaRPr lang="en-US" sz="2000" dirty="0">
              <a:solidFill>
                <a:srgbClr val="008000"/>
              </a:solidFill>
            </a:endParaRPr>
          </a:p>
        </p:txBody>
      </p:sp>
      <p:sp>
        <p:nvSpPr>
          <p:cNvPr id="7" name="Rectangle 6">
            <a:extLst>
              <a:ext uri="{FF2B5EF4-FFF2-40B4-BE49-F238E27FC236}">
                <a16:creationId xmlns="" xmlns:a16="http://schemas.microsoft.com/office/drawing/2014/main" id="{02041AE1-3CF3-1842-BD38-3FD0B472D598}"/>
              </a:ext>
            </a:extLst>
          </p:cNvPr>
          <p:cNvSpPr/>
          <p:nvPr/>
        </p:nvSpPr>
        <p:spPr>
          <a:xfrm>
            <a:off x="3966685" y="-75316"/>
            <a:ext cx="5177315" cy="1200328"/>
          </a:xfrm>
          <a:prstGeom prst="rect">
            <a:avLst/>
          </a:prstGeom>
        </p:spPr>
        <p:txBody>
          <a:bodyPr wrap="square">
            <a:spAutoFit/>
          </a:bodyPr>
          <a:lstStyle/>
          <a:p>
            <a:r>
              <a:rPr lang="en-US" sz="1400" dirty="0" err="1"/>
              <a:t>netcdf</a:t>
            </a:r>
            <a:r>
              <a:rPr lang="en-US" sz="1400" dirty="0"/>
              <a:t> </a:t>
            </a:r>
            <a:r>
              <a:rPr lang="en-US" sz="1400" dirty="0" err="1"/>
              <a:t>slp.mon.mean</a:t>
            </a:r>
            <a:r>
              <a:rPr lang="en-US" sz="1400" dirty="0"/>
              <a:t> {</a:t>
            </a:r>
          </a:p>
          <a:p>
            <a:r>
              <a:rPr lang="en-US" sz="1600" dirty="0">
                <a:solidFill>
                  <a:srgbClr val="558ED5"/>
                </a:solidFill>
              </a:rPr>
              <a:t>dimensions:</a:t>
            </a:r>
          </a:p>
          <a:p>
            <a:r>
              <a:rPr lang="en-US" sz="1400" dirty="0"/>
              <a:t>	</a:t>
            </a:r>
            <a:r>
              <a:rPr lang="en-US" sz="1400" dirty="0" err="1"/>
              <a:t>lon</a:t>
            </a:r>
            <a:r>
              <a:rPr lang="en-US" sz="1400" dirty="0"/>
              <a:t> = 144 ;</a:t>
            </a:r>
          </a:p>
          <a:p>
            <a:r>
              <a:rPr lang="en-US" sz="1400" dirty="0"/>
              <a:t>	lat = 73 ;</a:t>
            </a:r>
          </a:p>
          <a:p>
            <a:r>
              <a:rPr lang="en-US" sz="1400" dirty="0"/>
              <a:t>	time = UNLIMITED ; // (744 currently)</a:t>
            </a:r>
          </a:p>
        </p:txBody>
      </p:sp>
      <p:sp>
        <p:nvSpPr>
          <p:cNvPr id="8" name="Rectangle 7">
            <a:extLst>
              <a:ext uri="{FF2B5EF4-FFF2-40B4-BE49-F238E27FC236}">
                <a16:creationId xmlns="" xmlns:a16="http://schemas.microsoft.com/office/drawing/2014/main" id="{3C8302A4-40D6-5441-A6E6-3156A3C61D12}"/>
              </a:ext>
            </a:extLst>
          </p:cNvPr>
          <p:cNvSpPr/>
          <p:nvPr/>
        </p:nvSpPr>
        <p:spPr>
          <a:xfrm>
            <a:off x="3966685" y="981085"/>
            <a:ext cx="5544224" cy="4185761"/>
          </a:xfrm>
          <a:prstGeom prst="rect">
            <a:avLst/>
          </a:prstGeom>
        </p:spPr>
        <p:txBody>
          <a:bodyPr wrap="square">
            <a:spAutoFit/>
          </a:bodyPr>
          <a:lstStyle/>
          <a:p>
            <a:r>
              <a:rPr lang="en-US" sz="1600" dirty="0">
                <a:solidFill>
                  <a:srgbClr val="558ED5"/>
                </a:solidFill>
              </a:rPr>
              <a:t>variables:</a:t>
            </a:r>
          </a:p>
          <a:p>
            <a:r>
              <a:rPr lang="en-US" sz="1400" dirty="0"/>
              <a:t>	float </a:t>
            </a:r>
            <a:r>
              <a:rPr lang="en-US" sz="1400" dirty="0" err="1"/>
              <a:t>lat</a:t>
            </a:r>
            <a:r>
              <a:rPr lang="en-US" sz="1400" dirty="0"/>
              <a:t>(</a:t>
            </a:r>
            <a:r>
              <a:rPr lang="en-US" sz="1400" dirty="0" err="1"/>
              <a:t>lat</a:t>
            </a:r>
            <a:r>
              <a:rPr lang="en-US" sz="1400" dirty="0"/>
              <a:t>) ;</a:t>
            </a:r>
          </a:p>
          <a:p>
            <a:r>
              <a:rPr lang="en-US" sz="1400" dirty="0"/>
              <a:t>		</a:t>
            </a:r>
            <a:r>
              <a:rPr lang="en-US" sz="1400" dirty="0" err="1"/>
              <a:t>lat:units</a:t>
            </a:r>
            <a:r>
              <a:rPr lang="en-US" sz="1400" dirty="0"/>
              <a:t> = "</a:t>
            </a:r>
            <a:r>
              <a:rPr lang="en-US" sz="1400" dirty="0" err="1"/>
              <a:t>degrees_north</a:t>
            </a:r>
            <a:r>
              <a:rPr lang="en-US" sz="1400" dirty="0"/>
              <a:t>" ;</a:t>
            </a:r>
          </a:p>
          <a:p>
            <a:r>
              <a:rPr lang="en-US" sz="1400" dirty="0"/>
              <a:t>		</a:t>
            </a:r>
            <a:r>
              <a:rPr lang="en-US" sz="1400" dirty="0" err="1"/>
              <a:t>lat:actual_range</a:t>
            </a:r>
            <a:r>
              <a:rPr lang="en-US" sz="1400" dirty="0"/>
              <a:t> = 90.f, -90.f ;</a:t>
            </a:r>
          </a:p>
          <a:p>
            <a:r>
              <a:rPr lang="en-US" sz="1400" dirty="0"/>
              <a:t>		</a:t>
            </a:r>
            <a:r>
              <a:rPr lang="en-US" sz="1400" dirty="0" err="1"/>
              <a:t>lat:long_name</a:t>
            </a:r>
            <a:r>
              <a:rPr lang="en-US" sz="1400" dirty="0"/>
              <a:t> = "Latitude" ;</a:t>
            </a:r>
          </a:p>
          <a:p>
            <a:r>
              <a:rPr lang="en-US" sz="1400" dirty="0"/>
              <a:t>	float </a:t>
            </a:r>
            <a:r>
              <a:rPr lang="en-US" sz="1400" dirty="0" err="1"/>
              <a:t>lon(lon</a:t>
            </a:r>
            <a:r>
              <a:rPr lang="en-US" sz="1400" dirty="0"/>
              <a:t>) ;</a:t>
            </a:r>
          </a:p>
          <a:p>
            <a:r>
              <a:rPr lang="en-US" sz="1400" dirty="0"/>
              <a:t>		</a:t>
            </a:r>
            <a:r>
              <a:rPr lang="en-US" sz="1400" dirty="0" err="1"/>
              <a:t>lon:units</a:t>
            </a:r>
            <a:r>
              <a:rPr lang="en-US" sz="1400" dirty="0"/>
              <a:t> = "</a:t>
            </a:r>
            <a:r>
              <a:rPr lang="en-US" sz="1400" dirty="0" err="1"/>
              <a:t>degrees_east</a:t>
            </a:r>
            <a:r>
              <a:rPr lang="en-US" sz="1400" dirty="0"/>
              <a:t>" ;</a:t>
            </a:r>
          </a:p>
          <a:p>
            <a:r>
              <a:rPr lang="en-US" sz="1400" dirty="0"/>
              <a:t>		</a:t>
            </a:r>
            <a:r>
              <a:rPr lang="en-US" sz="1400" dirty="0" err="1"/>
              <a:t>lon:long_name</a:t>
            </a:r>
            <a:r>
              <a:rPr lang="en-US" sz="1400" dirty="0"/>
              <a:t> = "Longitude" ;</a:t>
            </a:r>
          </a:p>
          <a:p>
            <a:r>
              <a:rPr lang="en-US" sz="1400" dirty="0"/>
              <a:t>		</a:t>
            </a:r>
            <a:r>
              <a:rPr lang="en-US" sz="1400" dirty="0" err="1"/>
              <a:t>lon:actual_range</a:t>
            </a:r>
            <a:r>
              <a:rPr lang="en-US" sz="1400" dirty="0"/>
              <a:t> = 0.f, 357.5f ;</a:t>
            </a:r>
          </a:p>
          <a:p>
            <a:r>
              <a:rPr lang="en-US" sz="1400" dirty="0"/>
              <a:t>	double </a:t>
            </a:r>
            <a:r>
              <a:rPr lang="en-US" sz="1400" dirty="0" err="1"/>
              <a:t>time(time</a:t>
            </a:r>
            <a:r>
              <a:rPr lang="en-US" sz="1400" dirty="0"/>
              <a:t>) ;</a:t>
            </a:r>
          </a:p>
          <a:p>
            <a:r>
              <a:rPr lang="en-US" sz="1400" dirty="0"/>
              <a:t>		</a:t>
            </a:r>
            <a:r>
              <a:rPr lang="en-US" sz="1400" dirty="0" err="1"/>
              <a:t>time:units</a:t>
            </a:r>
            <a:r>
              <a:rPr lang="en-US" sz="1400" dirty="0"/>
              <a:t> = "hours since 1-1-1 00:00:0.0" ;</a:t>
            </a:r>
          </a:p>
          <a:p>
            <a:r>
              <a:rPr lang="en-US" sz="1400" dirty="0"/>
              <a:t>		</a:t>
            </a:r>
            <a:r>
              <a:rPr lang="en-US" sz="1400" dirty="0" err="1"/>
              <a:t>time:long_name</a:t>
            </a:r>
            <a:r>
              <a:rPr lang="en-US" sz="1400" dirty="0"/>
              <a:t> = "Time" ;</a:t>
            </a:r>
          </a:p>
          <a:p>
            <a:r>
              <a:rPr lang="en-US" sz="1400" dirty="0"/>
              <a:t>		</a:t>
            </a:r>
            <a:r>
              <a:rPr lang="en-US" sz="1400" dirty="0" err="1"/>
              <a:t>time:actual_range</a:t>
            </a:r>
            <a:r>
              <a:rPr lang="en-US" sz="1400" dirty="0"/>
              <a:t> = 17067072., 17609832. ;</a:t>
            </a:r>
          </a:p>
          <a:p>
            <a:r>
              <a:rPr lang="en-US" sz="1400" dirty="0"/>
              <a:t>	float </a:t>
            </a:r>
            <a:r>
              <a:rPr lang="en-US" sz="1400" dirty="0" err="1"/>
              <a:t>slp(time</a:t>
            </a:r>
            <a:r>
              <a:rPr lang="en-US" sz="1400" dirty="0"/>
              <a:t>, lat, </a:t>
            </a:r>
            <a:r>
              <a:rPr lang="en-US" sz="1400" dirty="0" err="1"/>
              <a:t>lon</a:t>
            </a:r>
            <a:r>
              <a:rPr lang="en-US" sz="1400" dirty="0"/>
              <a:t>) ;</a:t>
            </a:r>
          </a:p>
          <a:p>
            <a:r>
              <a:rPr lang="en-US" sz="1400" dirty="0"/>
              <a:t>		</a:t>
            </a:r>
            <a:r>
              <a:rPr lang="en-US" sz="1400" dirty="0" err="1"/>
              <a:t>slp:long_name</a:t>
            </a:r>
            <a:r>
              <a:rPr lang="en-US" sz="1400" dirty="0"/>
              <a:t> = "Sea Level Pressure" ;</a:t>
            </a:r>
          </a:p>
          <a:p>
            <a:r>
              <a:rPr lang="en-US" sz="1400" dirty="0"/>
              <a:t>		</a:t>
            </a:r>
            <a:r>
              <a:rPr lang="en-US" sz="1400" dirty="0" err="1"/>
              <a:t>slp:valid_range</a:t>
            </a:r>
            <a:r>
              <a:rPr lang="en-US" sz="1400" dirty="0"/>
              <a:t> = 870.f, 1150.f ;</a:t>
            </a:r>
          </a:p>
          <a:p>
            <a:r>
              <a:rPr lang="en-US" sz="1400" dirty="0"/>
              <a:t>		</a:t>
            </a:r>
            <a:r>
              <a:rPr lang="en-US" sz="1400" dirty="0" err="1"/>
              <a:t>slp:actual_range</a:t>
            </a:r>
            <a:r>
              <a:rPr lang="en-US" sz="1400" dirty="0"/>
              <a:t> = 960.1486f, 1082.558f ;</a:t>
            </a:r>
          </a:p>
          <a:p>
            <a:r>
              <a:rPr lang="en-US" sz="1400" dirty="0"/>
              <a:t>		</a:t>
            </a:r>
            <a:r>
              <a:rPr lang="en-US" sz="1400" dirty="0" err="1"/>
              <a:t>slp:units</a:t>
            </a:r>
            <a:r>
              <a:rPr lang="en-US" sz="1400" dirty="0"/>
              <a:t> = "</a:t>
            </a:r>
            <a:r>
              <a:rPr lang="en-US" sz="1400" dirty="0" err="1"/>
              <a:t>millibars</a:t>
            </a:r>
            <a:r>
              <a:rPr lang="en-US" sz="1400" dirty="0"/>
              <a:t>" ;</a:t>
            </a:r>
          </a:p>
          <a:p>
            <a:r>
              <a:rPr lang="en-US" sz="1400" dirty="0"/>
              <a:t>		</a:t>
            </a:r>
            <a:r>
              <a:rPr lang="en-US" sz="1400" dirty="0" err="1"/>
              <a:t>slp:missing_value</a:t>
            </a:r>
            <a:r>
              <a:rPr lang="en-US" sz="1400" dirty="0"/>
              <a:t> = -9.96921e+36f ;,</a:t>
            </a:r>
          </a:p>
        </p:txBody>
      </p:sp>
      <p:sp>
        <p:nvSpPr>
          <p:cNvPr id="9" name="Rectangle 8">
            <a:extLst>
              <a:ext uri="{FF2B5EF4-FFF2-40B4-BE49-F238E27FC236}">
                <a16:creationId xmlns="" xmlns:a16="http://schemas.microsoft.com/office/drawing/2014/main" id="{60ECA468-6E0E-2F41-BFDB-D73D72E56147}"/>
              </a:ext>
            </a:extLst>
          </p:cNvPr>
          <p:cNvSpPr/>
          <p:nvPr/>
        </p:nvSpPr>
        <p:spPr>
          <a:xfrm>
            <a:off x="3966685" y="5068587"/>
            <a:ext cx="5544224" cy="1200328"/>
          </a:xfrm>
          <a:prstGeom prst="rect">
            <a:avLst/>
          </a:prstGeom>
        </p:spPr>
        <p:txBody>
          <a:bodyPr wrap="square">
            <a:spAutoFit/>
          </a:bodyPr>
          <a:lstStyle/>
          <a:p>
            <a:r>
              <a:rPr lang="en-US" sz="1600" dirty="0">
                <a:solidFill>
                  <a:srgbClr val="558ED5"/>
                </a:solidFill>
              </a:rPr>
              <a:t>// global attributes:</a:t>
            </a:r>
          </a:p>
          <a:p>
            <a:r>
              <a:rPr lang="en-US" sz="1400" dirty="0"/>
              <a:t>		</a:t>
            </a:r>
            <a:r>
              <a:rPr lang="en-US" sz="1400" dirty="0">
                <a:solidFill>
                  <a:srgbClr val="000000"/>
                </a:solidFill>
              </a:rPr>
              <a:t>:title = “Monthly mean </a:t>
            </a:r>
            <a:r>
              <a:rPr lang="en-US" sz="1400" dirty="0" err="1">
                <a:solidFill>
                  <a:srgbClr val="000000"/>
                </a:solidFill>
              </a:rPr>
              <a:t>slp</a:t>
            </a:r>
            <a:r>
              <a:rPr lang="en-US" sz="1400" dirty="0">
                <a:solidFill>
                  <a:srgbClr val="000000"/>
                </a:solidFill>
              </a:rPr>
              <a:t> </a:t>
            </a:r>
            <a:r>
              <a:rPr lang="en-US" sz="1400" dirty="0"/>
              <a:t>from the NCEP Reanalysis" ;</a:t>
            </a:r>
          </a:p>
          <a:p>
            <a:r>
              <a:rPr lang="en-US" sz="1400" dirty="0"/>
              <a:t>		:description = "Data is from NMC initialized reanalysis\</a:t>
            </a:r>
            <a:r>
              <a:rPr lang="en-US" sz="1400" dirty="0" err="1"/>
              <a:t>n</a:t>
            </a:r>
            <a:r>
              <a:rPr lang="en-US" sz="1400" dirty="0"/>
              <a:t>",</a:t>
            </a:r>
          </a:p>
          <a:p>
            <a:r>
              <a:rPr lang="en-US" sz="1400" dirty="0"/>
              <a:t>		"(4x/day).  These are the 0.9950 sigma level values." ;</a:t>
            </a:r>
          </a:p>
          <a:p>
            <a:r>
              <a:rPr lang="en-US" sz="1400" dirty="0"/>
              <a:t>		:Conventions = "COARDS" ; }</a:t>
            </a:r>
          </a:p>
        </p:txBody>
      </p:sp>
      <p:sp>
        <p:nvSpPr>
          <p:cNvPr id="11" name="TextBox 10">
            <a:extLst>
              <a:ext uri="{FF2B5EF4-FFF2-40B4-BE49-F238E27FC236}">
                <a16:creationId xmlns="" xmlns:a16="http://schemas.microsoft.com/office/drawing/2014/main" id="{3C846381-AFBD-314A-9C5B-355C09DD9073}"/>
              </a:ext>
            </a:extLst>
          </p:cNvPr>
          <p:cNvSpPr txBox="1"/>
          <p:nvPr/>
        </p:nvSpPr>
        <p:spPr>
          <a:xfrm>
            <a:off x="218091" y="767511"/>
            <a:ext cx="3741803" cy="841256"/>
          </a:xfrm>
          <a:prstGeom prst="rect">
            <a:avLst/>
          </a:prstGeom>
          <a:noFill/>
        </p:spPr>
        <p:txBody>
          <a:bodyPr wrap="square" rtlCol="0">
            <a:spAutoFit/>
          </a:bodyPr>
          <a:lstStyle/>
          <a:p>
            <a:pPr>
              <a:lnSpc>
                <a:spcPct val="80000"/>
              </a:lnSpc>
              <a:buFontTx/>
              <a:buNone/>
            </a:pPr>
            <a:r>
              <a:rPr lang="en-US" sz="2000" dirty="0" err="1"/>
              <a:t>ncdump</a:t>
            </a:r>
            <a:r>
              <a:rPr lang="en-US" sz="2000" dirty="0"/>
              <a:t> is a </a:t>
            </a:r>
            <a:r>
              <a:rPr lang="en-US" sz="2000" dirty="0" err="1"/>
              <a:t>netCDF</a:t>
            </a:r>
            <a:r>
              <a:rPr lang="en-US" sz="2000" dirty="0"/>
              <a:t> utility that allows one to dump the contents of the </a:t>
            </a:r>
            <a:r>
              <a:rPr lang="en-US" sz="2000" dirty="0" err="1"/>
              <a:t>netCDF</a:t>
            </a:r>
            <a:r>
              <a:rPr lang="en-US" sz="2000" dirty="0"/>
              <a:t> file to screen or file.  </a:t>
            </a:r>
          </a:p>
        </p:txBody>
      </p:sp>
      <p:sp>
        <p:nvSpPr>
          <p:cNvPr id="12" name="TextBox 11">
            <a:extLst>
              <a:ext uri="{FF2B5EF4-FFF2-40B4-BE49-F238E27FC236}">
                <a16:creationId xmlns="" xmlns:a16="http://schemas.microsoft.com/office/drawing/2014/main" id="{DFCA3936-41BB-C74C-872B-C8D322BB9A97}"/>
              </a:ext>
            </a:extLst>
          </p:cNvPr>
          <p:cNvSpPr txBox="1"/>
          <p:nvPr/>
        </p:nvSpPr>
        <p:spPr>
          <a:xfrm>
            <a:off x="100166" y="155282"/>
            <a:ext cx="3647746" cy="492443"/>
          </a:xfrm>
          <a:prstGeom prst="rect">
            <a:avLst/>
          </a:prstGeom>
          <a:noFill/>
        </p:spPr>
        <p:txBody>
          <a:bodyPr wrap="square" rtlCol="0">
            <a:spAutoFit/>
          </a:bodyPr>
          <a:lstStyle/>
          <a:p>
            <a:r>
              <a:rPr lang="en-US" sz="2600" b="1" dirty="0" err="1">
                <a:solidFill>
                  <a:schemeClr val="tx2"/>
                </a:solidFill>
              </a:rPr>
              <a:t>ncdump</a:t>
            </a:r>
            <a:endParaRPr lang="en-US" sz="2600" b="1" dirty="0">
              <a:solidFill>
                <a:schemeClr val="tx2"/>
              </a:solidFill>
            </a:endParaRPr>
          </a:p>
        </p:txBody>
      </p:sp>
      <p:sp>
        <p:nvSpPr>
          <p:cNvPr id="13" name="TextBox 12">
            <a:extLst>
              <a:ext uri="{FF2B5EF4-FFF2-40B4-BE49-F238E27FC236}">
                <a16:creationId xmlns="" xmlns:a16="http://schemas.microsoft.com/office/drawing/2014/main" id="{D15B7328-5B71-6C45-B0A9-85622890CD60}"/>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II. Introduction to the </a:t>
            </a:r>
            <a:r>
              <a:rPr lang="en-US" b="1" dirty="0" err="1">
                <a:solidFill>
                  <a:schemeClr val="accent6"/>
                </a:solidFill>
              </a:rPr>
              <a:t>netCDF</a:t>
            </a:r>
            <a:r>
              <a:rPr lang="en-US" b="1" dirty="0">
                <a:solidFill>
                  <a:schemeClr val="accent6"/>
                </a:solidFill>
              </a:rPr>
              <a:t> format, </a:t>
            </a:r>
            <a:r>
              <a:rPr lang="en-US" b="1" dirty="0" err="1">
                <a:solidFill>
                  <a:schemeClr val="accent6"/>
                </a:solidFill>
              </a:rPr>
              <a:t>ncdump</a:t>
            </a:r>
            <a:endParaRPr lang="en-US" b="1" dirty="0">
              <a:solidFill>
                <a:schemeClr val="accent6"/>
              </a:solidFill>
            </a:endParaRPr>
          </a:p>
        </p:txBody>
      </p:sp>
    </p:spTree>
    <p:extLst>
      <p:ext uri="{BB962C8B-B14F-4D97-AF65-F5344CB8AC3E}">
        <p14:creationId xmlns:p14="http://schemas.microsoft.com/office/powerpoint/2010/main" val="91923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8"/>
                                        </p:tgtEl>
                                        <p:attrNameLst>
                                          <p:attrName>style.color</p:attrName>
                                        </p:attrNameLst>
                                      </p:cBhvr>
                                      <p:to>
                                        <a:srgbClr val="CCCCCC"/>
                                      </p:to>
                                    </p:animClr>
                                  </p:childTnLst>
                                </p:cTn>
                              </p:par>
                              <p:par>
                                <p:cTn id="7" presetID="3" presetClass="emph" presetSubtype="2" fill="hold" grpId="0" nodeType="withEffect">
                                  <p:stCondLst>
                                    <p:cond delay="0"/>
                                  </p:stCondLst>
                                  <p:childTnLst>
                                    <p:animClr clrSpc="rgb" dir="cw">
                                      <p:cBhvr override="childStyle">
                                        <p:cTn id="8" dur="2000" fill="hold"/>
                                        <p:tgtEl>
                                          <p:spTgt spid="9"/>
                                        </p:tgtEl>
                                        <p:attrNameLst>
                                          <p:attrName>style.color</p:attrName>
                                        </p:attrNameLst>
                                      </p:cBhvr>
                                      <p:to>
                                        <a:srgbClr val="CCCCCC"/>
                                      </p:to>
                                    </p:animClr>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8"/>
                                        </p:tgtEl>
                                        <p:attrNameLst>
                                          <p:attrName>style.color</p:attrName>
                                        </p:attrNameLst>
                                      </p:cBhvr>
                                      <p:to>
                                        <a:schemeClr val="tx1"/>
                                      </p:to>
                                    </p:animClr>
                                  </p:childTnLst>
                                </p:cTn>
                              </p:par>
                              <p:par>
                                <p:cTn id="13" presetID="3" presetClass="emph" presetSubtype="2" fill="hold" grpId="0" nodeType="withEffect">
                                  <p:stCondLst>
                                    <p:cond delay="0"/>
                                  </p:stCondLst>
                                  <p:childTnLst>
                                    <p:animClr clrSpc="rgb" dir="cw">
                                      <p:cBhvr override="childStyle">
                                        <p:cTn id="14" dur="2000" fill="hold"/>
                                        <p:tgtEl>
                                          <p:spTgt spid="7"/>
                                        </p:tgtEl>
                                        <p:attrNameLst>
                                          <p:attrName>style.color</p:attrName>
                                        </p:attrNameLst>
                                      </p:cBhvr>
                                      <p:to>
                                        <a:srgbClr val="CCCCCC"/>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1" nodeType="clickEffect">
                                  <p:stCondLst>
                                    <p:cond delay="0"/>
                                  </p:stCondLst>
                                  <p:childTnLst>
                                    <p:animClr clrSpc="rgb" dir="cw">
                                      <p:cBhvr override="childStyle">
                                        <p:cTn id="18" dur="2000" fill="hold"/>
                                        <p:tgtEl>
                                          <p:spTgt spid="9"/>
                                        </p:tgtEl>
                                        <p:attrNameLst>
                                          <p:attrName>style.color</p:attrName>
                                        </p:attrNameLst>
                                      </p:cBhvr>
                                      <p:to>
                                        <a:schemeClr val="tx1"/>
                                      </p:to>
                                    </p:animClr>
                                  </p:childTnLst>
                                </p:cTn>
                              </p:par>
                              <p:par>
                                <p:cTn id="19" presetID="3" presetClass="emph" presetSubtype="2" fill="hold" grpId="2" nodeType="withEffect">
                                  <p:stCondLst>
                                    <p:cond delay="0"/>
                                  </p:stCondLst>
                                  <p:childTnLst>
                                    <p:animClr clrSpc="rgb" dir="cw">
                                      <p:cBhvr override="childStyle">
                                        <p:cTn id="20" dur="2000" fill="hold"/>
                                        <p:tgtEl>
                                          <p:spTgt spid="8"/>
                                        </p:tgtEl>
                                        <p:attrNameLst>
                                          <p:attrName>style.color</p:attrName>
                                        </p:attrNameLst>
                                      </p:cBhvr>
                                      <p:to>
                                        <a:srgbClr val="CCCCCC"/>
                                      </p:to>
                                    </p:animClr>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1000"/>
                                        <p:tgtEl>
                                          <p:spTgt spid="5">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fade">
                                      <p:cBhvr>
                                        <p:cTn id="38" dur="1000"/>
                                        <p:tgtEl>
                                          <p:spTgt spid="5">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Effect transition="in" filter="fade">
                                      <p:cBhvr>
                                        <p:cTn id="43" dur="1000"/>
                                        <p:tgtEl>
                                          <p:spTgt spid="5">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xEl>
                                              <p:pRg st="10" end="10"/>
                                            </p:txEl>
                                          </p:spTgt>
                                        </p:tgtEl>
                                        <p:attrNameLst>
                                          <p:attrName>style.visibility</p:attrName>
                                        </p:attrNameLst>
                                      </p:cBhvr>
                                      <p:to>
                                        <p:strVal val="visible"/>
                                      </p:to>
                                    </p:set>
                                    <p:animEffect transition="in" filter="fade">
                                      <p:cBhvr>
                                        <p:cTn id="48" dur="1000"/>
                                        <p:tgtEl>
                                          <p:spTgt spid="5">
                                            <p:txEl>
                                              <p:pRg st="10" end="1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xEl>
                                              <p:pRg st="11" end="11"/>
                                            </p:txEl>
                                          </p:spTgt>
                                        </p:tgtEl>
                                        <p:attrNameLst>
                                          <p:attrName>style.visibility</p:attrName>
                                        </p:attrNameLst>
                                      </p:cBhvr>
                                      <p:to>
                                        <p:strVal val="visible"/>
                                      </p:to>
                                    </p:set>
                                    <p:animEffect transition="in" filter="fade">
                                      <p:cBhvr>
                                        <p:cTn id="53" dur="10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8" grpId="2"/>
      <p:bldP spid="9" grpId="0"/>
      <p:bldP spid="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546B9B9-1A4E-3649-87C0-0D13255EDF8D}"/>
              </a:ext>
            </a:extLst>
          </p:cNvPr>
          <p:cNvSpPr txBox="1"/>
          <p:nvPr/>
        </p:nvSpPr>
        <p:spPr>
          <a:xfrm>
            <a:off x="100166" y="155282"/>
            <a:ext cx="5736190" cy="492443"/>
          </a:xfrm>
          <a:prstGeom prst="rect">
            <a:avLst/>
          </a:prstGeom>
          <a:noFill/>
        </p:spPr>
        <p:txBody>
          <a:bodyPr wrap="square" rtlCol="0">
            <a:spAutoFit/>
          </a:bodyPr>
          <a:lstStyle/>
          <a:p>
            <a:r>
              <a:rPr lang="en-US" sz="2600" b="1" dirty="0" err="1">
                <a:solidFill>
                  <a:schemeClr val="tx2"/>
                </a:solidFill>
              </a:rPr>
              <a:t>netCDF</a:t>
            </a:r>
            <a:r>
              <a:rPr lang="en-US" sz="2600" b="1" dirty="0">
                <a:solidFill>
                  <a:schemeClr val="tx2"/>
                </a:solidFill>
              </a:rPr>
              <a:t> Operators (NCO)</a:t>
            </a:r>
          </a:p>
        </p:txBody>
      </p:sp>
      <p:sp>
        <p:nvSpPr>
          <p:cNvPr id="5" name="TextBox 4">
            <a:extLst>
              <a:ext uri="{FF2B5EF4-FFF2-40B4-BE49-F238E27FC236}">
                <a16:creationId xmlns="" xmlns:a16="http://schemas.microsoft.com/office/drawing/2014/main" id="{F74F1729-6DA6-6F42-AA53-1BD2C012F7AB}"/>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III. NCO </a:t>
            </a:r>
            <a:r>
              <a:rPr lang="en-US" b="1" dirty="0" err="1">
                <a:solidFill>
                  <a:schemeClr val="accent6"/>
                </a:solidFill>
              </a:rPr>
              <a:t>netCDF</a:t>
            </a:r>
            <a:r>
              <a:rPr lang="en-US" b="1" dirty="0">
                <a:solidFill>
                  <a:schemeClr val="accent6"/>
                </a:solidFill>
              </a:rPr>
              <a:t> Operators / CDO Climate Data Operators</a:t>
            </a:r>
          </a:p>
        </p:txBody>
      </p:sp>
      <p:sp>
        <p:nvSpPr>
          <p:cNvPr id="6" name="Rectangle 3">
            <a:extLst>
              <a:ext uri="{FF2B5EF4-FFF2-40B4-BE49-F238E27FC236}">
                <a16:creationId xmlns="" xmlns:a16="http://schemas.microsoft.com/office/drawing/2014/main" id="{0CDB9D4D-00C4-4C4F-869E-998CA565ADF3}"/>
              </a:ext>
            </a:extLst>
          </p:cNvPr>
          <p:cNvSpPr txBox="1">
            <a:spLocks noChangeArrowheads="1"/>
          </p:cNvSpPr>
          <p:nvPr/>
        </p:nvSpPr>
        <p:spPr bwMode="auto">
          <a:xfrm>
            <a:off x="344310" y="863547"/>
            <a:ext cx="8229600" cy="98547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mn-lt"/>
                <a:ea typeface="+mn-ea"/>
                <a:cs typeface="+mn-cs"/>
              </a:rPr>
              <a:t>NCO is a suite of programs designed to perform certain “operations” on </a:t>
            </a:r>
            <a:r>
              <a:rPr kumimoji="0" lang="en-US" sz="2000" b="0" i="0" u="none" strike="noStrike" kern="0" cap="none" spc="0" normalizeH="0" baseline="0" noProof="0" dirty="0" err="1">
                <a:ln>
                  <a:noFill/>
                </a:ln>
                <a:solidFill>
                  <a:schemeClr val="tx1"/>
                </a:solidFill>
                <a:effectLst/>
                <a:uLnTx/>
                <a:uFillTx/>
                <a:latin typeface="+mn-lt"/>
                <a:ea typeface="+mn-ea"/>
                <a:cs typeface="+mn-cs"/>
              </a:rPr>
              <a:t>netCDF</a:t>
            </a:r>
            <a:r>
              <a:rPr kumimoji="0" lang="en-US" sz="2000" b="0" i="0" u="none" strike="noStrike" kern="0" cap="none" spc="0" normalizeH="0" baseline="0" noProof="0" dirty="0">
                <a:ln>
                  <a:noFill/>
                </a:ln>
                <a:solidFill>
                  <a:schemeClr val="tx1"/>
                </a:solidFill>
                <a:effectLst/>
                <a:uLnTx/>
                <a:uFillTx/>
                <a:latin typeface="+mn-lt"/>
                <a:ea typeface="+mn-ea"/>
                <a:cs typeface="+mn-cs"/>
              </a:rPr>
              <a:t> files, i.e., things like averaging, concatenating, </a:t>
            </a:r>
            <a:r>
              <a:rPr lang="en-US" sz="2000" kern="0" dirty="0" err="1"/>
              <a:t>subsetting</a:t>
            </a:r>
            <a:r>
              <a:rPr kumimoji="0" lang="en-US" sz="2000" b="0" i="0" u="none" strike="noStrike" kern="0" cap="none" spc="0" normalizeH="0" baseline="0" noProof="0" dirty="0">
                <a:ln>
                  <a:noFill/>
                </a:ln>
                <a:solidFill>
                  <a:schemeClr val="tx1"/>
                </a:solidFill>
                <a:effectLst/>
                <a:uLnTx/>
                <a:uFillTx/>
                <a:latin typeface="+mn-lt"/>
                <a:ea typeface="+mn-ea"/>
                <a:cs typeface="+mn-cs"/>
              </a:rPr>
              <a:t>, or metadata manipulation.</a:t>
            </a: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sp>
        <p:nvSpPr>
          <p:cNvPr id="7" name="Rectangle 6">
            <a:extLst>
              <a:ext uri="{FF2B5EF4-FFF2-40B4-BE49-F238E27FC236}">
                <a16:creationId xmlns="" xmlns:a16="http://schemas.microsoft.com/office/drawing/2014/main" id="{7E45A934-58AB-1346-AC18-76FFBACB3F22}"/>
              </a:ext>
            </a:extLst>
          </p:cNvPr>
          <p:cNvSpPr/>
          <p:nvPr/>
        </p:nvSpPr>
        <p:spPr>
          <a:xfrm>
            <a:off x="344310" y="1958510"/>
            <a:ext cx="8519849" cy="584775"/>
          </a:xfrm>
          <a:prstGeom prst="rect">
            <a:avLst/>
          </a:prstGeom>
        </p:spPr>
        <p:txBody>
          <a:bodyPr wrap="square">
            <a:spAutoFit/>
          </a:bodyPr>
          <a:lstStyle/>
          <a:p>
            <a:pPr marL="342900" lvl="0" indent="-342900" defTabSz="914400" fontAlgn="base">
              <a:lnSpc>
                <a:spcPct val="80000"/>
              </a:lnSpc>
              <a:spcBef>
                <a:spcPct val="20000"/>
              </a:spcBef>
              <a:spcAft>
                <a:spcPct val="0"/>
              </a:spcAft>
              <a:defRPr/>
            </a:pPr>
            <a:r>
              <a:rPr lang="en-US" sz="2000" kern="0" dirty="0"/>
              <a:t>Command-line operations are extremely useful for processing model data given that modelers often work in a UNIX-type environment.</a:t>
            </a:r>
          </a:p>
        </p:txBody>
      </p:sp>
      <p:sp>
        <p:nvSpPr>
          <p:cNvPr id="8" name="Rectangle 7">
            <a:extLst>
              <a:ext uri="{FF2B5EF4-FFF2-40B4-BE49-F238E27FC236}">
                <a16:creationId xmlns="" xmlns:a16="http://schemas.microsoft.com/office/drawing/2014/main" id="{78703FF3-EF54-724B-B2B7-23875898C1EF}"/>
              </a:ext>
            </a:extLst>
          </p:cNvPr>
          <p:cNvSpPr/>
          <p:nvPr/>
        </p:nvSpPr>
        <p:spPr>
          <a:xfrm>
            <a:off x="344310" y="3051127"/>
            <a:ext cx="8229600" cy="2687915"/>
          </a:xfrm>
          <a:prstGeom prst="rect">
            <a:avLst/>
          </a:prstGeom>
        </p:spPr>
        <p:txBody>
          <a:bodyPr wrap="square">
            <a:spAutoFit/>
          </a:bodyPr>
          <a:lstStyle/>
          <a:p>
            <a:pPr marL="342900" lvl="0" indent="-342900" defTabSz="914400" fontAlgn="base">
              <a:lnSpc>
                <a:spcPct val="80000"/>
              </a:lnSpc>
              <a:spcBef>
                <a:spcPct val="20000"/>
              </a:spcBef>
              <a:spcAft>
                <a:spcPct val="0"/>
              </a:spcAft>
              <a:defRPr/>
            </a:pPr>
            <a:endParaRPr lang="en-US" sz="2000" kern="0" dirty="0"/>
          </a:p>
          <a:p>
            <a:pPr marL="342900" lvl="0" indent="-342900" defTabSz="914400" fontAlgn="base">
              <a:lnSpc>
                <a:spcPct val="80000"/>
              </a:lnSpc>
              <a:spcBef>
                <a:spcPct val="20000"/>
              </a:spcBef>
              <a:spcAft>
                <a:spcPct val="0"/>
              </a:spcAft>
              <a:defRPr/>
            </a:pPr>
            <a:r>
              <a:rPr lang="en-US" sz="2000" kern="0" dirty="0"/>
              <a:t>The NCO’s recognize missing data by the _</a:t>
            </a:r>
            <a:r>
              <a:rPr lang="en-US" sz="2000" kern="0" dirty="0" err="1"/>
              <a:t>FillValue</a:t>
            </a:r>
            <a:r>
              <a:rPr lang="en-US" sz="2000" kern="0" dirty="0"/>
              <a:t> attribute. </a:t>
            </a:r>
          </a:p>
          <a:p>
            <a:pPr marL="342900" lvl="0" indent="-342900" defTabSz="914400" fontAlgn="base">
              <a:lnSpc>
                <a:spcPct val="80000"/>
              </a:lnSpc>
              <a:spcBef>
                <a:spcPct val="20000"/>
              </a:spcBef>
              <a:spcAft>
                <a:spcPct val="0"/>
              </a:spcAft>
              <a:defRPr/>
            </a:pPr>
            <a:r>
              <a:rPr lang="en-US" sz="2000" kern="0" dirty="0"/>
              <a:t>	(</a:t>
            </a:r>
            <a:r>
              <a:rPr lang="en-US" sz="2000" kern="0" dirty="0" err="1"/>
              <a:t>missing_value</a:t>
            </a:r>
            <a:r>
              <a:rPr lang="en-US" sz="2000" kern="0" dirty="0"/>
              <a:t> is ignored.)</a:t>
            </a:r>
          </a:p>
          <a:p>
            <a:pPr marL="342900" lvl="0" indent="-342900" defTabSz="914400" fontAlgn="base">
              <a:lnSpc>
                <a:spcPct val="80000"/>
              </a:lnSpc>
              <a:spcBef>
                <a:spcPct val="20000"/>
              </a:spcBef>
              <a:spcAft>
                <a:spcPct val="0"/>
              </a:spcAft>
              <a:defRPr/>
            </a:pPr>
            <a:endParaRPr lang="en-US" sz="2000" kern="0" dirty="0"/>
          </a:p>
          <a:p>
            <a:pPr marL="342900" lvl="0" indent="-342900" defTabSz="914400" fontAlgn="base">
              <a:lnSpc>
                <a:spcPct val="80000"/>
              </a:lnSpc>
              <a:spcBef>
                <a:spcPct val="20000"/>
              </a:spcBef>
              <a:spcAft>
                <a:spcPct val="0"/>
              </a:spcAft>
              <a:defRPr/>
            </a:pPr>
            <a:r>
              <a:rPr lang="en-US" sz="2000" kern="0" dirty="0"/>
              <a:t>The NCO Homepage and Reference Manual can be found at </a:t>
            </a:r>
            <a:r>
              <a:rPr lang="en-US" sz="2000" kern="0" dirty="0">
                <a:solidFill>
                  <a:srgbClr val="00B0F0"/>
                </a:solidFill>
              </a:rPr>
              <a:t>http://nco.sourceforge.net</a:t>
            </a:r>
          </a:p>
          <a:p>
            <a:pPr marL="342900" lvl="0" indent="-342900" defTabSz="914400" fontAlgn="base">
              <a:lnSpc>
                <a:spcPct val="80000"/>
              </a:lnSpc>
              <a:spcBef>
                <a:spcPct val="20000"/>
              </a:spcBef>
              <a:spcAft>
                <a:spcPct val="0"/>
              </a:spcAft>
              <a:defRPr/>
            </a:pPr>
            <a:endParaRPr lang="en-US" sz="2000" kern="0" dirty="0"/>
          </a:p>
          <a:p>
            <a:pPr marL="342900" lvl="0" indent="-342900" defTabSz="914400" fontAlgn="base">
              <a:lnSpc>
                <a:spcPct val="80000"/>
              </a:lnSpc>
              <a:spcBef>
                <a:spcPct val="20000"/>
              </a:spcBef>
              <a:spcAft>
                <a:spcPct val="0"/>
              </a:spcAft>
              <a:defRPr/>
            </a:pPr>
            <a:r>
              <a:rPr lang="en-US" sz="2000" kern="0" dirty="0"/>
              <a:t>Note: There are many other </a:t>
            </a:r>
            <a:r>
              <a:rPr lang="en-US" sz="2000" kern="0" dirty="0" err="1"/>
              <a:t>netCDF</a:t>
            </a:r>
            <a:r>
              <a:rPr lang="en-US" sz="2000" kern="0" dirty="0"/>
              <a:t> operators beyond what will be described here.</a:t>
            </a:r>
          </a:p>
        </p:txBody>
      </p:sp>
      <p:sp>
        <p:nvSpPr>
          <p:cNvPr id="9" name="Rectangle 8">
            <a:extLst>
              <a:ext uri="{FF2B5EF4-FFF2-40B4-BE49-F238E27FC236}">
                <a16:creationId xmlns="" xmlns:a16="http://schemas.microsoft.com/office/drawing/2014/main" id="{FF3ECE79-D8BF-1B40-B41A-D0AC9B6E0456}"/>
              </a:ext>
            </a:extLst>
          </p:cNvPr>
          <p:cNvSpPr/>
          <p:nvPr/>
        </p:nvSpPr>
        <p:spPr>
          <a:xfrm>
            <a:off x="343438" y="2804991"/>
            <a:ext cx="8519849" cy="348813"/>
          </a:xfrm>
          <a:prstGeom prst="rect">
            <a:avLst/>
          </a:prstGeom>
        </p:spPr>
        <p:txBody>
          <a:bodyPr wrap="square">
            <a:spAutoFit/>
          </a:bodyPr>
          <a:lstStyle/>
          <a:p>
            <a:pPr marL="342900" lvl="0" indent="-342900" defTabSz="914400" fontAlgn="base">
              <a:lnSpc>
                <a:spcPct val="80000"/>
              </a:lnSpc>
              <a:spcBef>
                <a:spcPct val="20000"/>
              </a:spcBef>
              <a:spcAft>
                <a:spcPct val="0"/>
              </a:spcAft>
              <a:defRPr/>
            </a:pPr>
            <a:r>
              <a:rPr lang="en-US" sz="2000" kern="0" dirty="0"/>
              <a:t>UNIX wildcards are accepted for many of the operators.</a:t>
            </a:r>
          </a:p>
        </p:txBody>
      </p:sp>
    </p:spTree>
    <p:extLst>
      <p:ext uri="{BB962C8B-B14F-4D97-AF65-F5344CB8AC3E}">
        <p14:creationId xmlns:p14="http://schemas.microsoft.com/office/powerpoint/2010/main" val="355877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74A702-9D7D-3E43-8B71-A345618731EA}"/>
              </a:ext>
            </a:extLst>
          </p:cNvPr>
          <p:cNvSpPr txBox="1"/>
          <p:nvPr/>
        </p:nvSpPr>
        <p:spPr>
          <a:xfrm>
            <a:off x="171436" y="283126"/>
            <a:ext cx="8893541" cy="4955203"/>
          </a:xfrm>
          <a:prstGeom prst="rect">
            <a:avLst/>
          </a:prstGeom>
          <a:noFill/>
        </p:spPr>
        <p:txBody>
          <a:bodyPr wrap="square" rtlCol="0">
            <a:spAutoFit/>
          </a:bodyPr>
          <a:lstStyle/>
          <a:p>
            <a:pPr marL="290513" indent="-290513"/>
            <a:r>
              <a:rPr lang="en-US" sz="2800" b="1" dirty="0">
                <a:solidFill>
                  <a:schemeClr val="tx2"/>
                </a:solidFill>
                <a:latin typeface="Franklin Gothic Book" panose="020B0503020102020204" pitchFamily="34" charset="0"/>
              </a:rPr>
              <a:t>Outline</a:t>
            </a:r>
          </a:p>
          <a:p>
            <a:pPr marL="514350" indent="-514350">
              <a:buFont typeface="+mj-lt"/>
              <a:buAutoNum type="romanUcPeriod"/>
            </a:pPr>
            <a:r>
              <a:rPr lang="en-US" sz="2400" dirty="0">
                <a:latin typeface="Franklin Gothic Book" panose="020B0503020102020204" pitchFamily="34" charset="0"/>
              </a:rPr>
              <a:t>CESM2 output data and experiments</a:t>
            </a:r>
          </a:p>
          <a:p>
            <a:pPr indent="512763">
              <a:buAutoNum type="romanUcPeriod"/>
            </a:pPr>
            <a:r>
              <a:rPr lang="en-US" sz="2400" dirty="0">
                <a:latin typeface="Franklin Gothic Book" panose="020B0503020102020204" pitchFamily="34" charset="0"/>
              </a:rPr>
              <a:t>Introduction to the </a:t>
            </a:r>
            <a:r>
              <a:rPr lang="en-US" sz="2400" dirty="0" err="1">
                <a:latin typeface="Franklin Gothic Book" panose="020B0503020102020204" pitchFamily="34" charset="0"/>
              </a:rPr>
              <a:t>N</a:t>
            </a:r>
            <a:r>
              <a:rPr lang="en-US" sz="2400" dirty="0" err="1" smtClean="0">
                <a:latin typeface="Franklin Gothic Book" panose="020B0503020102020204" pitchFamily="34" charset="0"/>
              </a:rPr>
              <a:t>etCDF</a:t>
            </a:r>
            <a:r>
              <a:rPr lang="en-US" sz="2400" dirty="0" smtClean="0">
                <a:latin typeface="Franklin Gothic Book" panose="020B0503020102020204" pitchFamily="34" charset="0"/>
              </a:rPr>
              <a:t> </a:t>
            </a:r>
            <a:r>
              <a:rPr lang="en-US" sz="2400" dirty="0">
                <a:latin typeface="Franklin Gothic Book" panose="020B0503020102020204" pitchFamily="34" charset="0"/>
              </a:rPr>
              <a:t>format, </a:t>
            </a:r>
            <a:r>
              <a:rPr lang="en-US" sz="2400" dirty="0" err="1">
                <a:latin typeface="Franklin Gothic Book" panose="020B0503020102020204" pitchFamily="34" charset="0"/>
              </a:rPr>
              <a:t>ncdump</a:t>
            </a:r>
            <a:endParaRPr lang="en-US" sz="2400" dirty="0">
              <a:solidFill>
                <a:srgbClr val="7F7F7F"/>
              </a:solidFill>
              <a:latin typeface="Franklin Gothic Book" panose="020B0503020102020204" pitchFamily="34" charset="0"/>
            </a:endParaRPr>
          </a:p>
          <a:p>
            <a:pPr marL="514350" indent="-514350">
              <a:buFont typeface="+mj-lt"/>
              <a:buAutoNum type="romanUcPeriod"/>
            </a:pPr>
            <a:r>
              <a:rPr lang="en-US" sz="2400" dirty="0" err="1">
                <a:latin typeface="Franklin Gothic Book" panose="020B0503020102020204" pitchFamily="34" charset="0"/>
              </a:rPr>
              <a:t>netCDF</a:t>
            </a:r>
            <a:r>
              <a:rPr lang="en-US" sz="2400" dirty="0">
                <a:latin typeface="Franklin Gothic Book" panose="020B0503020102020204" pitchFamily="34" charset="0"/>
              </a:rPr>
              <a:t> Operators (NCO) and Climate Data Operators (CDO)</a:t>
            </a:r>
          </a:p>
          <a:p>
            <a:pPr marL="514350" indent="-514350">
              <a:buFont typeface="+mj-lt"/>
              <a:buAutoNum type="romanUcPeriod"/>
            </a:pPr>
            <a:r>
              <a:rPr lang="en-US" sz="2400" dirty="0">
                <a:latin typeface="Franklin Gothic Book" panose="020B0503020102020204" pitchFamily="34" charset="0"/>
              </a:rPr>
              <a:t>Quick-use tools: </a:t>
            </a:r>
            <a:r>
              <a:rPr lang="en-US" sz="2400" dirty="0" err="1">
                <a:latin typeface="Franklin Gothic Book" panose="020B0503020102020204" pitchFamily="34" charset="0"/>
              </a:rPr>
              <a:t>ncview</a:t>
            </a:r>
            <a:r>
              <a:rPr lang="en-US" sz="2400" dirty="0">
                <a:latin typeface="Franklin Gothic Book" panose="020B0503020102020204" pitchFamily="34" charset="0"/>
              </a:rPr>
              <a:t>, panoply</a:t>
            </a:r>
          </a:p>
          <a:p>
            <a:pPr marL="514350" indent="-514350">
              <a:buFont typeface="+mj-lt"/>
              <a:buAutoNum type="romanUcPeriod"/>
            </a:pPr>
            <a:r>
              <a:rPr lang="en-US" sz="2400" dirty="0">
                <a:latin typeface="Franklin Gothic Book" panose="020B0503020102020204" pitchFamily="34" charset="0"/>
              </a:rPr>
              <a:t>Introduction to NCL</a:t>
            </a:r>
          </a:p>
          <a:p>
            <a:pPr marL="514350" indent="-514350">
              <a:buFont typeface="+mj-lt"/>
              <a:buAutoNum type="romanUcPeriod"/>
            </a:pPr>
            <a:r>
              <a:rPr lang="en-US" sz="2400" dirty="0">
                <a:latin typeface="Franklin Gothic Book" panose="020B0503020102020204" pitchFamily="34" charset="0"/>
              </a:rPr>
              <a:t>Introduction to Python and </a:t>
            </a:r>
            <a:r>
              <a:rPr lang="en-US" sz="2400" dirty="0" err="1">
                <a:latin typeface="Franklin Gothic Book" panose="020B0503020102020204" pitchFamily="34" charset="0"/>
              </a:rPr>
              <a:t>GeoCAT</a:t>
            </a:r>
            <a:endParaRPr lang="en-US" sz="2400" dirty="0">
              <a:latin typeface="Franklin Gothic Book" panose="020B0503020102020204" pitchFamily="34" charset="0"/>
            </a:endParaRPr>
          </a:p>
          <a:p>
            <a:pPr marL="514350" indent="-514350">
              <a:buFont typeface="+mj-lt"/>
              <a:buAutoNum type="romanUcPeriod"/>
            </a:pPr>
            <a:r>
              <a:rPr lang="en-US" sz="2400" dirty="0">
                <a:latin typeface="Franklin Gothic Book" panose="020B0503020102020204" pitchFamily="34" charset="0"/>
              </a:rPr>
              <a:t>Practical Lab #3</a:t>
            </a:r>
          </a:p>
          <a:p>
            <a:pPr marL="512763" indent="512763">
              <a:buAutoNum type="alphaUcPeriod"/>
            </a:pPr>
            <a:r>
              <a:rPr lang="en-US" sz="2400" dirty="0">
                <a:latin typeface="Franklin Gothic Book" panose="020B0503020102020204" pitchFamily="34" charset="0"/>
              </a:rPr>
              <a:t>Diagnostics packages</a:t>
            </a:r>
          </a:p>
          <a:p>
            <a:pPr marL="512763" indent="512763">
              <a:buAutoNum type="alphaUcPeriod"/>
            </a:pPr>
            <a:r>
              <a:rPr lang="en-US" sz="2400" dirty="0">
                <a:latin typeface="Franklin Gothic Book" panose="020B0503020102020204" pitchFamily="34" charset="0"/>
              </a:rPr>
              <a:t>NCL post-processing scripts</a:t>
            </a:r>
          </a:p>
          <a:p>
            <a:pPr marL="512763" indent="512763">
              <a:buAutoNum type="alphaUcPeriod"/>
            </a:pPr>
            <a:r>
              <a:rPr lang="en-US" sz="2400" dirty="0">
                <a:latin typeface="Franklin Gothic Book" panose="020B0503020102020204" pitchFamily="34" charset="0"/>
              </a:rPr>
              <a:t>NCL graphics scripts</a:t>
            </a:r>
          </a:p>
          <a:p>
            <a:pPr marL="512763" indent="512763">
              <a:buAutoNum type="alphaUcPeriod"/>
            </a:pPr>
            <a:r>
              <a:rPr lang="en-US" sz="2400" dirty="0">
                <a:latin typeface="Franklin Gothic Book" panose="020B0503020102020204" pitchFamily="34" charset="0"/>
              </a:rPr>
              <a:t>Additional Exercises</a:t>
            </a:r>
          </a:p>
          <a:p>
            <a:pPr marL="512763" indent="512763">
              <a:buAutoNum type="alphaUcPeriod"/>
            </a:pPr>
            <a:r>
              <a:rPr lang="en-US" sz="2400" dirty="0">
                <a:latin typeface="Franklin Gothic Book" panose="020B0503020102020204" pitchFamily="34" charset="0"/>
              </a:rPr>
              <a:t>Challenges</a:t>
            </a:r>
          </a:p>
        </p:txBody>
      </p:sp>
    </p:spTree>
    <p:extLst>
      <p:ext uri="{BB962C8B-B14F-4D97-AF65-F5344CB8AC3E}">
        <p14:creationId xmlns:p14="http://schemas.microsoft.com/office/powerpoint/2010/main" val="10447159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546B9B9-1A4E-3649-87C0-0D13255EDF8D}"/>
              </a:ext>
            </a:extLst>
          </p:cNvPr>
          <p:cNvSpPr txBox="1"/>
          <p:nvPr/>
        </p:nvSpPr>
        <p:spPr>
          <a:xfrm>
            <a:off x="100166" y="155282"/>
            <a:ext cx="5736190" cy="492443"/>
          </a:xfrm>
          <a:prstGeom prst="rect">
            <a:avLst/>
          </a:prstGeom>
          <a:noFill/>
        </p:spPr>
        <p:txBody>
          <a:bodyPr wrap="square" rtlCol="0">
            <a:spAutoFit/>
          </a:bodyPr>
          <a:lstStyle/>
          <a:p>
            <a:r>
              <a:rPr lang="en-US" sz="2600" b="1" dirty="0" err="1">
                <a:solidFill>
                  <a:schemeClr val="tx2"/>
                </a:solidFill>
              </a:rPr>
              <a:t>netCDF</a:t>
            </a:r>
            <a:r>
              <a:rPr lang="en-US" sz="2600" b="1" dirty="0">
                <a:solidFill>
                  <a:schemeClr val="tx2"/>
                </a:solidFill>
              </a:rPr>
              <a:t> Operators (NCO)</a:t>
            </a:r>
          </a:p>
        </p:txBody>
      </p:sp>
      <p:sp>
        <p:nvSpPr>
          <p:cNvPr id="5" name="TextBox 4">
            <a:extLst>
              <a:ext uri="{FF2B5EF4-FFF2-40B4-BE49-F238E27FC236}">
                <a16:creationId xmlns="" xmlns:a16="http://schemas.microsoft.com/office/drawing/2014/main" id="{F74F1729-6DA6-6F42-AA53-1BD2C012F7AB}"/>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III. NCO </a:t>
            </a:r>
            <a:r>
              <a:rPr lang="en-US" b="1" dirty="0" err="1">
                <a:solidFill>
                  <a:schemeClr val="accent6"/>
                </a:solidFill>
              </a:rPr>
              <a:t>netCDF</a:t>
            </a:r>
            <a:r>
              <a:rPr lang="en-US" b="1" dirty="0">
                <a:solidFill>
                  <a:schemeClr val="accent6"/>
                </a:solidFill>
              </a:rPr>
              <a:t> Operators / CDO Climate Data Operators</a:t>
            </a:r>
          </a:p>
        </p:txBody>
      </p:sp>
      <p:sp>
        <p:nvSpPr>
          <p:cNvPr id="10" name="Rectangle 3">
            <a:extLst>
              <a:ext uri="{FF2B5EF4-FFF2-40B4-BE49-F238E27FC236}">
                <a16:creationId xmlns="" xmlns:a16="http://schemas.microsoft.com/office/drawing/2014/main" id="{90ECEECF-7FA0-3F4C-B654-4B9A2484CB1D}"/>
              </a:ext>
            </a:extLst>
          </p:cNvPr>
          <p:cNvSpPr txBox="1">
            <a:spLocks noChangeArrowheads="1"/>
          </p:cNvSpPr>
          <p:nvPr/>
        </p:nvSpPr>
        <p:spPr bwMode="auto">
          <a:xfrm>
            <a:off x="317376" y="916372"/>
            <a:ext cx="8229600" cy="28777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US" sz="2600" b="1" i="0" u="none" strike="noStrike" kern="0" cap="none" spc="0" normalizeH="0" baseline="0" noProof="0" dirty="0">
                <a:ln>
                  <a:noFill/>
                </a:ln>
                <a:solidFill>
                  <a:schemeClr val="accent6"/>
                </a:solidFill>
                <a:effectLst/>
                <a:uLnTx/>
                <a:uFillTx/>
                <a:latin typeface="+mn-lt"/>
                <a:ea typeface="+mn-ea"/>
                <a:cs typeface="+mn-cs"/>
              </a:rPr>
              <a:t>NCRA</a:t>
            </a:r>
            <a:r>
              <a:rPr kumimoji="0" lang="en-US" sz="2600" b="0" i="0" u="none" strike="noStrike" kern="0" cap="none" spc="0" normalizeH="0" baseline="0" noProof="0" dirty="0">
                <a:ln>
                  <a:noFill/>
                </a:ln>
                <a:solidFill>
                  <a:srgbClr val="FF6600"/>
                </a:solidFill>
                <a:effectLst/>
                <a:uLnTx/>
                <a:uFillTx/>
                <a:latin typeface="+mn-lt"/>
                <a:ea typeface="+mn-ea"/>
                <a:cs typeface="+mn-cs"/>
              </a:rPr>
              <a:t> </a:t>
            </a:r>
            <a:r>
              <a:rPr kumimoji="0" lang="en-US" sz="2100" b="0" i="0" u="none" strike="noStrike" kern="0" cap="none" spc="0" normalizeH="0" baseline="0" noProof="0" dirty="0">
                <a:ln>
                  <a:noFill/>
                </a:ln>
                <a:effectLst/>
                <a:uLnTx/>
                <a:uFillTx/>
                <a:latin typeface="+mn-lt"/>
                <a:ea typeface="+mn-ea"/>
                <a:cs typeface="+mn-cs"/>
              </a:rPr>
              <a:t>(</a:t>
            </a:r>
            <a:r>
              <a:rPr kumimoji="0" lang="en-US" sz="2100" b="0" i="0" u="none" strike="noStrike" kern="0" cap="none" spc="0" normalizeH="0" baseline="0" noProof="0" dirty="0" err="1">
                <a:ln>
                  <a:noFill/>
                </a:ln>
                <a:effectLst/>
                <a:uLnTx/>
                <a:uFillTx/>
                <a:latin typeface="+mn-lt"/>
                <a:ea typeface="+mn-ea"/>
                <a:cs typeface="+mn-cs"/>
              </a:rPr>
              <a:t>netCDF</a:t>
            </a:r>
            <a:r>
              <a:rPr kumimoji="0" lang="en-US" sz="2100" b="0" i="0" u="none" strike="noStrike" kern="0" cap="none" spc="0" normalizeH="0" baseline="0" noProof="0" dirty="0">
                <a:ln>
                  <a:noFill/>
                </a:ln>
                <a:effectLst/>
                <a:uLnTx/>
                <a:uFillTx/>
                <a:latin typeface="+mn-lt"/>
                <a:ea typeface="+mn-ea"/>
                <a:cs typeface="+mn-cs"/>
              </a:rPr>
              <a:t> record </a:t>
            </a:r>
            <a:r>
              <a:rPr kumimoji="0" lang="en-US" sz="2100" b="0" i="0" u="none" strike="noStrike" kern="0" cap="none" spc="0" normalizeH="0" baseline="0" noProof="0" dirty="0" err="1">
                <a:ln>
                  <a:noFill/>
                </a:ln>
                <a:effectLst/>
                <a:uLnTx/>
                <a:uFillTx/>
                <a:latin typeface="+mn-lt"/>
                <a:ea typeface="+mn-ea"/>
                <a:cs typeface="+mn-cs"/>
              </a:rPr>
              <a:t>averager</a:t>
            </a:r>
            <a:r>
              <a:rPr kumimoji="0" lang="en-US" sz="2100" b="0" i="0" u="none" strike="noStrike" kern="0" cap="none" spc="0" normalizeH="0" baseline="0" noProof="0" dirty="0">
                <a:ln>
                  <a:noFill/>
                </a:ln>
                <a:effectLst/>
                <a:uLnTx/>
                <a:uFillTx/>
                <a:latin typeface="+mn-lt"/>
                <a:ea typeface="+mn-ea"/>
                <a:cs typeface="+mn-cs"/>
              </a:rPr>
              <a:t>)</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lang="en-US" sz="1200" kern="0" dirty="0"/>
          </a:p>
          <a:p>
            <a:pPr marL="342900" lvl="0" indent="-342900" defTabSz="914400" fontAlgn="base">
              <a:lnSpc>
                <a:spcPct val="80000"/>
              </a:lnSpc>
              <a:spcBef>
                <a:spcPct val="20000"/>
              </a:spcBef>
              <a:spcAft>
                <a:spcPct val="0"/>
              </a:spcAft>
            </a:pPr>
            <a:r>
              <a:rPr kumimoji="0" lang="en-US" sz="2200" b="0" i="0" u="none" strike="noStrike" kern="0" cap="none" spc="0" normalizeH="0" baseline="0" noProof="0" dirty="0">
                <a:ln>
                  <a:noFill/>
                </a:ln>
                <a:effectLst/>
                <a:uLnTx/>
                <a:uFillTx/>
                <a:latin typeface="+mn-lt"/>
                <a:ea typeface="+mn-ea"/>
                <a:cs typeface="+mn-cs"/>
              </a:rPr>
              <a:t>Example: </a:t>
            </a:r>
            <a:r>
              <a:rPr kumimoji="0" lang="en-US" sz="2200" b="0" i="0" u="none" strike="noStrike" kern="0" cap="none" spc="0" normalizeH="0" baseline="0" noProof="0" dirty="0" err="1">
                <a:ln>
                  <a:noFill/>
                </a:ln>
                <a:solidFill>
                  <a:srgbClr val="008000"/>
                </a:solidFill>
                <a:effectLst/>
                <a:uLnTx/>
                <a:uFillTx/>
                <a:latin typeface="+mn-lt"/>
                <a:ea typeface="+mn-ea"/>
                <a:cs typeface="+mn-cs"/>
              </a:rPr>
              <a:t>ncra</a:t>
            </a:r>
            <a:r>
              <a:rPr kumimoji="0" lang="en-US" sz="2200" b="0" i="0" u="none" strike="noStrike" kern="0" cap="none" spc="0" normalizeH="0" baseline="0" noProof="0" dirty="0">
                <a:ln>
                  <a:noFill/>
                </a:ln>
                <a:solidFill>
                  <a:srgbClr val="008000"/>
                </a:solidFill>
                <a:effectLst/>
                <a:uLnTx/>
                <a:uFillTx/>
                <a:latin typeface="+mn-lt"/>
                <a:ea typeface="+mn-ea"/>
                <a:cs typeface="+mn-cs"/>
              </a:rPr>
              <a:t> file1.nc file2.nc</a:t>
            </a:r>
            <a:r>
              <a:rPr kumimoji="0" lang="en-US" sz="2200" b="0" i="0" u="none" strike="noStrike" kern="0" cap="none" spc="0" normalizeH="0" noProof="0" dirty="0">
                <a:ln>
                  <a:noFill/>
                </a:ln>
                <a:solidFill>
                  <a:srgbClr val="008000"/>
                </a:solidFill>
                <a:effectLst/>
                <a:uLnTx/>
                <a:uFillTx/>
                <a:latin typeface="+mn-lt"/>
                <a:ea typeface="+mn-ea"/>
                <a:cs typeface="+mn-cs"/>
              </a:rPr>
              <a:t> </a:t>
            </a:r>
            <a:r>
              <a:rPr kumimoji="0" lang="en-US" sz="2200" b="0" i="0" u="none" strike="noStrike" kern="0" cap="none" spc="0" normalizeH="0" noProof="0" dirty="0" err="1">
                <a:ln>
                  <a:noFill/>
                </a:ln>
                <a:solidFill>
                  <a:srgbClr val="008000"/>
                </a:solidFill>
                <a:effectLst/>
                <a:uLnTx/>
                <a:uFillTx/>
                <a:latin typeface="+mn-lt"/>
                <a:ea typeface="+mn-ea"/>
                <a:cs typeface="+mn-cs"/>
              </a:rPr>
              <a:t>avgfile.nc</a:t>
            </a:r>
            <a:endParaRPr kumimoji="0" lang="en-US" sz="2200" b="0" i="0" u="none" strike="noStrike" kern="0" cap="none" spc="0" normalizeH="0" baseline="0" noProof="0" dirty="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2200" b="0" i="0" u="none" strike="noStrike" kern="0" cap="none" spc="0" normalizeH="0" baseline="0" noProof="0" dirty="0">
              <a:ln>
                <a:noFill/>
              </a:ln>
              <a:solidFill>
                <a:schemeClr val="tx1"/>
              </a:solidFill>
              <a:effectLst/>
              <a:uLnTx/>
              <a:uFillTx/>
              <a:latin typeface="+mn-lt"/>
              <a:ea typeface="+mn-ea"/>
              <a:cs typeface="+mn-cs"/>
            </a:endParaRPr>
          </a:p>
          <a:p>
            <a:pPr>
              <a:lnSpc>
                <a:spcPct val="90000"/>
              </a:lnSpc>
              <a:buFontTx/>
              <a:buNone/>
            </a:pPr>
            <a:r>
              <a:rPr lang="en-US" sz="2200" dirty="0"/>
              <a:t>file1.nc     = input model history file, for </a:t>
            </a:r>
            <a:r>
              <a:rPr lang="en-US" sz="2200" dirty="0" err="1"/>
              <a:t>jan</a:t>
            </a:r>
            <a:r>
              <a:rPr lang="en-US" sz="2200" dirty="0"/>
              <a:t> year 1</a:t>
            </a:r>
          </a:p>
          <a:p>
            <a:pPr>
              <a:lnSpc>
                <a:spcPct val="90000"/>
              </a:lnSpc>
              <a:buFontTx/>
              <a:buNone/>
            </a:pPr>
            <a:r>
              <a:rPr lang="en-US" sz="2200" dirty="0"/>
              <a:t>file2.nc     = input model history file, for </a:t>
            </a:r>
            <a:r>
              <a:rPr lang="en-US" sz="2200" dirty="0" err="1"/>
              <a:t>feb</a:t>
            </a:r>
            <a:r>
              <a:rPr lang="en-US" sz="2200" dirty="0"/>
              <a:t> year 1</a:t>
            </a:r>
          </a:p>
          <a:p>
            <a:pPr>
              <a:lnSpc>
                <a:spcPct val="90000"/>
              </a:lnSpc>
              <a:buFontTx/>
              <a:buNone/>
            </a:pPr>
            <a:r>
              <a:rPr lang="en-US" sz="2200" dirty="0" err="1"/>
              <a:t>avgfile.nc</a:t>
            </a:r>
            <a:r>
              <a:rPr lang="en-US" sz="2200" dirty="0"/>
              <a:t> = new file consisting of </a:t>
            </a:r>
            <a:r>
              <a:rPr lang="en-US" sz="2200" dirty="0" err="1"/>
              <a:t>jan/feb</a:t>
            </a:r>
            <a:r>
              <a:rPr lang="en-US" sz="2200" dirty="0"/>
              <a:t> averaged data for all    </a:t>
            </a:r>
          </a:p>
          <a:p>
            <a:pPr>
              <a:lnSpc>
                <a:spcPct val="90000"/>
              </a:lnSpc>
              <a:buFontTx/>
              <a:buNone/>
            </a:pPr>
            <a:r>
              <a:rPr lang="en-US" sz="2200" dirty="0"/>
              <a:t>                     fields found in the input model history file.  </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grpSp>
        <p:nvGrpSpPr>
          <p:cNvPr id="11" name="Group 10">
            <a:extLst>
              <a:ext uri="{FF2B5EF4-FFF2-40B4-BE49-F238E27FC236}">
                <a16:creationId xmlns="" xmlns:a16="http://schemas.microsoft.com/office/drawing/2014/main" id="{0884E207-D7B0-D448-946B-068EF29B5C65}"/>
              </a:ext>
            </a:extLst>
          </p:cNvPr>
          <p:cNvGrpSpPr/>
          <p:nvPr/>
        </p:nvGrpSpPr>
        <p:grpSpPr>
          <a:xfrm>
            <a:off x="317374" y="3561121"/>
            <a:ext cx="8826625" cy="2551546"/>
            <a:chOff x="317375" y="3402056"/>
            <a:chExt cx="7663976" cy="2551546"/>
          </a:xfrm>
        </p:grpSpPr>
        <p:sp>
          <p:nvSpPr>
            <p:cNvPr id="12" name="Rectangle 3">
              <a:extLst>
                <a:ext uri="{FF2B5EF4-FFF2-40B4-BE49-F238E27FC236}">
                  <a16:creationId xmlns="" xmlns:a16="http://schemas.microsoft.com/office/drawing/2014/main" id="{D573106C-0D7A-3341-A8E0-BB930F3105AA}"/>
                </a:ext>
              </a:extLst>
            </p:cNvPr>
            <p:cNvSpPr txBox="1">
              <a:spLocks noChangeArrowheads="1"/>
            </p:cNvSpPr>
            <p:nvPr/>
          </p:nvSpPr>
          <p:spPr bwMode="auto">
            <a:xfrm>
              <a:off x="317375" y="3616104"/>
              <a:ext cx="7663976" cy="23374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US" sz="2600" b="1" i="0" u="none" strike="noStrike" kern="0" cap="none" spc="0" normalizeH="0" baseline="0" noProof="0" dirty="0">
                  <a:ln>
                    <a:noFill/>
                  </a:ln>
                  <a:solidFill>
                    <a:schemeClr val="accent6"/>
                  </a:solidFill>
                  <a:effectLst/>
                  <a:uLnTx/>
                  <a:uFillTx/>
                  <a:latin typeface="+mn-lt"/>
                  <a:ea typeface="+mn-ea"/>
                  <a:cs typeface="+mn-cs"/>
                </a:rPr>
                <a:t>NCRCAT</a:t>
              </a:r>
              <a:r>
                <a:rPr kumimoji="0" lang="en-US" sz="2600" b="0" i="0" u="none" strike="noStrike" kern="0" cap="none" spc="0" normalizeH="0" baseline="0" noProof="0" dirty="0">
                  <a:ln>
                    <a:noFill/>
                  </a:ln>
                  <a:solidFill>
                    <a:srgbClr val="FF6600"/>
                  </a:solidFill>
                  <a:effectLst/>
                  <a:uLnTx/>
                  <a:uFillTx/>
                  <a:latin typeface="+mn-lt"/>
                  <a:ea typeface="+mn-ea"/>
                  <a:cs typeface="+mn-cs"/>
                </a:rPr>
                <a:t> </a:t>
              </a:r>
              <a:r>
                <a:rPr kumimoji="0" lang="en-US" sz="2100" b="0" i="0" u="none" strike="noStrike" kern="0" cap="none" spc="0" normalizeH="0" baseline="0" noProof="0" dirty="0">
                  <a:ln>
                    <a:noFill/>
                  </a:ln>
                  <a:effectLst/>
                  <a:uLnTx/>
                  <a:uFillTx/>
                  <a:latin typeface="+mn-lt"/>
                  <a:ea typeface="+mn-ea"/>
                  <a:cs typeface="+mn-cs"/>
                </a:rPr>
                <a:t>(</a:t>
              </a:r>
              <a:r>
                <a:rPr kumimoji="0" lang="en-US" sz="2100" b="0" i="0" u="none" strike="noStrike" kern="0" cap="none" spc="0" normalizeH="0" baseline="0" noProof="0" dirty="0" err="1">
                  <a:ln>
                    <a:noFill/>
                  </a:ln>
                  <a:effectLst/>
                  <a:uLnTx/>
                  <a:uFillTx/>
                  <a:latin typeface="+mn-lt"/>
                  <a:ea typeface="+mn-ea"/>
                  <a:cs typeface="+mn-cs"/>
                </a:rPr>
                <a:t>netCDF</a:t>
              </a:r>
              <a:r>
                <a:rPr kumimoji="0" lang="en-US" sz="2100" b="0" i="0" u="none" strike="noStrike" kern="0" cap="none" spc="0" normalizeH="0" baseline="0" noProof="0" dirty="0">
                  <a:ln>
                    <a:noFill/>
                  </a:ln>
                  <a:effectLst/>
                  <a:uLnTx/>
                  <a:uFillTx/>
                  <a:latin typeface="+mn-lt"/>
                  <a:ea typeface="+mn-ea"/>
                  <a:cs typeface="+mn-cs"/>
                </a:rPr>
                <a:t> record </a:t>
              </a:r>
              <a:r>
                <a:rPr kumimoji="0" lang="en-US" sz="2100" b="0" i="0" u="none" strike="noStrike" kern="0" cap="none" spc="0" normalizeH="0" baseline="0" noProof="0" dirty="0" err="1">
                  <a:ln>
                    <a:noFill/>
                  </a:ln>
                  <a:effectLst/>
                  <a:uLnTx/>
                  <a:uFillTx/>
                  <a:latin typeface="+mn-lt"/>
                  <a:ea typeface="+mn-ea"/>
                  <a:cs typeface="+mn-cs"/>
                </a:rPr>
                <a:t>concatenator</a:t>
              </a:r>
              <a:r>
                <a:rPr kumimoji="0" lang="en-US" sz="2100" b="0" i="0" u="none" strike="noStrike" kern="0" cap="none" spc="0" normalizeH="0" baseline="0" noProof="0" dirty="0">
                  <a:ln>
                    <a:noFill/>
                  </a:ln>
                  <a:effectLst/>
                  <a:uLnTx/>
                  <a:uFillTx/>
                  <a:latin typeface="+mn-lt"/>
                  <a:ea typeface="+mn-ea"/>
                  <a:cs typeface="+mn-cs"/>
                </a:rPr>
                <a:t>)</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lang="en-US" sz="1200" kern="0" dirty="0"/>
            </a:p>
            <a:p>
              <a:pPr marL="1316038" lvl="0" indent="-1316038" defTabSz="914400" fontAlgn="base">
                <a:lnSpc>
                  <a:spcPct val="80000"/>
                </a:lnSpc>
                <a:spcBef>
                  <a:spcPct val="20000"/>
                </a:spcBef>
                <a:spcAft>
                  <a:spcPct val="0"/>
                </a:spcAft>
              </a:pPr>
              <a:r>
                <a:rPr kumimoji="0" lang="en-US" sz="2200" b="0" i="0" u="none" strike="noStrike" kern="0" cap="none" spc="0" normalizeH="0" baseline="0" noProof="0" dirty="0">
                  <a:ln>
                    <a:noFill/>
                  </a:ln>
                  <a:effectLst/>
                  <a:uLnTx/>
                  <a:uFillTx/>
                  <a:latin typeface="+mn-lt"/>
                  <a:ea typeface="+mn-ea"/>
                  <a:cs typeface="+mn-cs"/>
                </a:rPr>
                <a:t>Examples:</a:t>
              </a:r>
              <a:r>
                <a:rPr lang="en-US" sz="2200" kern="0" noProof="0" dirty="0"/>
                <a:t>	</a:t>
              </a:r>
              <a:r>
                <a:rPr kumimoji="0" lang="en-US" sz="2200" b="0" i="0" u="none" strike="noStrike" kern="0" cap="none" spc="0" normalizeH="0" baseline="0" noProof="0" dirty="0" err="1">
                  <a:ln>
                    <a:noFill/>
                  </a:ln>
                  <a:solidFill>
                    <a:srgbClr val="008000"/>
                  </a:solidFill>
                  <a:effectLst/>
                  <a:uLnTx/>
                  <a:uFillTx/>
                  <a:latin typeface="+mn-lt"/>
                  <a:ea typeface="+mn-ea"/>
                  <a:cs typeface="+mn-cs"/>
                </a:rPr>
                <a:t>ncrcat</a:t>
              </a:r>
              <a:r>
                <a:rPr kumimoji="0" lang="en-US" sz="2200" b="0" i="0" u="none" strike="noStrike" kern="0" cap="none" spc="0" normalizeH="0" baseline="0" noProof="0" dirty="0">
                  <a:ln>
                    <a:noFill/>
                  </a:ln>
                  <a:solidFill>
                    <a:srgbClr val="008000"/>
                  </a:solidFill>
                  <a:effectLst/>
                  <a:uLnTx/>
                  <a:uFillTx/>
                  <a:latin typeface="+mn-lt"/>
                  <a:ea typeface="+mn-ea"/>
                  <a:cs typeface="+mn-cs"/>
                </a:rPr>
                <a:t> file1.nc file2.nc</a:t>
              </a:r>
              <a:r>
                <a:rPr kumimoji="0" lang="en-US" sz="2200" b="0" i="0" u="none" strike="noStrike" kern="0" cap="none" spc="0" normalizeH="0" noProof="0" dirty="0">
                  <a:ln>
                    <a:noFill/>
                  </a:ln>
                  <a:solidFill>
                    <a:srgbClr val="008000"/>
                  </a:solidFill>
                  <a:effectLst/>
                  <a:uLnTx/>
                  <a:uFillTx/>
                  <a:latin typeface="+mn-lt"/>
                  <a:ea typeface="+mn-ea"/>
                  <a:cs typeface="+mn-cs"/>
                </a:rPr>
                <a:t> </a:t>
              </a:r>
              <a:r>
                <a:rPr lang="en-US" sz="2200" kern="0" dirty="0">
                  <a:solidFill>
                    <a:srgbClr val="008000"/>
                  </a:solidFill>
                </a:rPr>
                <a:t>out12</a:t>
              </a:r>
              <a:r>
                <a:rPr kumimoji="0" lang="en-US" sz="2200" b="0" i="0" u="none" strike="noStrike" kern="0" cap="none" spc="0" normalizeH="0" noProof="0" dirty="0">
                  <a:ln>
                    <a:noFill/>
                  </a:ln>
                  <a:solidFill>
                    <a:srgbClr val="008000"/>
                  </a:solidFill>
                  <a:effectLst/>
                  <a:uLnTx/>
                  <a:uFillTx/>
                  <a:latin typeface="+mn-lt"/>
                  <a:ea typeface="+mn-ea"/>
                  <a:cs typeface="+mn-cs"/>
                </a:rPr>
                <a:t>.</a:t>
              </a:r>
              <a:r>
                <a:rPr kumimoji="0" lang="en-US" sz="2200" b="0" i="0" u="none" strike="noStrike" kern="0" cap="none" spc="0" normalizeH="0" noProof="0" dirty="0" err="1">
                  <a:ln>
                    <a:noFill/>
                  </a:ln>
                  <a:solidFill>
                    <a:srgbClr val="008000"/>
                  </a:solidFill>
                  <a:effectLst/>
                  <a:uLnTx/>
                  <a:uFillTx/>
                  <a:latin typeface="+mn-lt"/>
                  <a:ea typeface="+mn-ea"/>
                  <a:cs typeface="+mn-cs"/>
                </a:rPr>
                <a:t>nc</a:t>
              </a:r>
              <a:r>
                <a:rPr kumimoji="0" lang="en-US" sz="2200" b="0" i="0" u="none" strike="noStrike" kern="0" cap="none" spc="0" normalizeH="0" noProof="0" dirty="0">
                  <a:ln>
                    <a:noFill/>
                  </a:ln>
                  <a:solidFill>
                    <a:srgbClr val="008000"/>
                  </a:solidFill>
                  <a:effectLst/>
                  <a:uLnTx/>
                  <a:uFillTx/>
                  <a:latin typeface="+mn-lt"/>
                  <a:ea typeface="+mn-ea"/>
                  <a:cs typeface="+mn-cs"/>
                </a:rPr>
                <a:t> </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2200" b="0" i="0" u="none" strike="noStrike" kern="0" cap="none" spc="0" normalizeH="0" baseline="0" noProof="0" dirty="0">
                <a:ln>
                  <a:noFill/>
                </a:ln>
                <a:solidFill>
                  <a:schemeClr val="tx1"/>
                </a:solidFill>
                <a:effectLst/>
                <a:uLnTx/>
                <a:uFillTx/>
                <a:latin typeface="+mn-lt"/>
                <a:ea typeface="+mn-ea"/>
                <a:cs typeface="+mn-cs"/>
              </a:endParaRPr>
            </a:p>
            <a:p>
              <a:pPr>
                <a:lnSpc>
                  <a:spcPct val="90000"/>
                </a:lnSpc>
                <a:buFontTx/>
                <a:buNone/>
              </a:pPr>
              <a:r>
                <a:rPr lang="en-US" sz="2200" dirty="0"/>
                <a:t>out12.nc = new model history time series file consisting of the months of 		      </a:t>
              </a:r>
              <a:r>
                <a:rPr lang="en-US" sz="2200" dirty="0" err="1"/>
                <a:t>jan</a:t>
              </a:r>
              <a:r>
                <a:rPr lang="en-US" sz="2200" dirty="0"/>
                <a:t> and </a:t>
              </a:r>
              <a:r>
                <a:rPr lang="en-US" sz="2200" dirty="0" err="1"/>
                <a:t>feb</a:t>
              </a:r>
              <a:r>
                <a:rPr lang="en-US" sz="2200" dirty="0"/>
                <a:t>, year 1. Each time-varying field in this file now has 		      2 time steps. </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cxnSp>
          <p:nvCxnSpPr>
            <p:cNvPr id="13" name="Straight Connector 12">
              <a:extLst>
                <a:ext uri="{FF2B5EF4-FFF2-40B4-BE49-F238E27FC236}">
                  <a16:creationId xmlns="" xmlns:a16="http://schemas.microsoft.com/office/drawing/2014/main" id="{DA7CEC00-DA47-5F47-81C6-7287557B5191}"/>
                </a:ext>
              </a:extLst>
            </p:cNvPr>
            <p:cNvCxnSpPr/>
            <p:nvPr/>
          </p:nvCxnSpPr>
          <p:spPr>
            <a:xfrm flipV="1">
              <a:off x="838953" y="3402056"/>
              <a:ext cx="6688316" cy="1892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5108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546B9B9-1A4E-3649-87C0-0D13255EDF8D}"/>
              </a:ext>
            </a:extLst>
          </p:cNvPr>
          <p:cNvSpPr txBox="1"/>
          <p:nvPr/>
        </p:nvSpPr>
        <p:spPr>
          <a:xfrm>
            <a:off x="100166" y="155282"/>
            <a:ext cx="5736190" cy="492443"/>
          </a:xfrm>
          <a:prstGeom prst="rect">
            <a:avLst/>
          </a:prstGeom>
          <a:noFill/>
        </p:spPr>
        <p:txBody>
          <a:bodyPr wrap="square" rtlCol="0">
            <a:spAutoFit/>
          </a:bodyPr>
          <a:lstStyle/>
          <a:p>
            <a:r>
              <a:rPr lang="en-US" sz="2600" b="1" dirty="0">
                <a:solidFill>
                  <a:schemeClr val="tx2"/>
                </a:solidFill>
              </a:rPr>
              <a:t>Introduction to </a:t>
            </a:r>
            <a:r>
              <a:rPr lang="en-US" sz="2600" b="1" dirty="0" err="1">
                <a:solidFill>
                  <a:schemeClr val="tx2"/>
                </a:solidFill>
              </a:rPr>
              <a:t>netCDF</a:t>
            </a:r>
            <a:r>
              <a:rPr lang="en-US" sz="2600" b="1" dirty="0">
                <a:solidFill>
                  <a:schemeClr val="tx2"/>
                </a:solidFill>
              </a:rPr>
              <a:t> Operators (NCO)</a:t>
            </a:r>
          </a:p>
        </p:txBody>
      </p:sp>
      <p:sp>
        <p:nvSpPr>
          <p:cNvPr id="5" name="TextBox 4">
            <a:extLst>
              <a:ext uri="{FF2B5EF4-FFF2-40B4-BE49-F238E27FC236}">
                <a16:creationId xmlns="" xmlns:a16="http://schemas.microsoft.com/office/drawing/2014/main" id="{F74F1729-6DA6-6F42-AA53-1BD2C012F7AB}"/>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III. NCO </a:t>
            </a:r>
            <a:r>
              <a:rPr lang="en-US" b="1" dirty="0" err="1">
                <a:solidFill>
                  <a:schemeClr val="accent6"/>
                </a:solidFill>
              </a:rPr>
              <a:t>netCDF</a:t>
            </a:r>
            <a:r>
              <a:rPr lang="en-US" b="1" dirty="0">
                <a:solidFill>
                  <a:schemeClr val="accent6"/>
                </a:solidFill>
              </a:rPr>
              <a:t> Operators / CDO Climate Data Operators</a:t>
            </a:r>
          </a:p>
        </p:txBody>
      </p:sp>
      <p:sp>
        <p:nvSpPr>
          <p:cNvPr id="8" name="Rectangle 3">
            <a:extLst>
              <a:ext uri="{FF2B5EF4-FFF2-40B4-BE49-F238E27FC236}">
                <a16:creationId xmlns="" xmlns:a16="http://schemas.microsoft.com/office/drawing/2014/main" id="{9BF9A5F1-F9EF-1D41-808C-43D930291CCA}"/>
              </a:ext>
            </a:extLst>
          </p:cNvPr>
          <p:cNvSpPr txBox="1">
            <a:spLocks noChangeArrowheads="1"/>
          </p:cNvSpPr>
          <p:nvPr/>
        </p:nvSpPr>
        <p:spPr bwMode="auto">
          <a:xfrm>
            <a:off x="317376" y="691680"/>
            <a:ext cx="8826624" cy="432247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US" sz="2600" b="1" i="0" u="none" strike="noStrike" kern="0" cap="none" spc="0" normalizeH="0" baseline="0" noProof="0" dirty="0">
                <a:ln>
                  <a:noFill/>
                </a:ln>
                <a:solidFill>
                  <a:schemeClr val="accent6"/>
                </a:solidFill>
                <a:effectLst/>
                <a:uLnTx/>
                <a:uFillTx/>
                <a:latin typeface="+mn-lt"/>
                <a:ea typeface="+mn-ea"/>
                <a:cs typeface="+mn-cs"/>
              </a:rPr>
              <a:t>NCES</a:t>
            </a:r>
            <a:r>
              <a:rPr kumimoji="0" lang="en-US" sz="2600" b="0" i="0" u="none" strike="noStrike" kern="0" cap="none" spc="0" normalizeH="0" baseline="0" noProof="0" dirty="0">
                <a:ln>
                  <a:noFill/>
                </a:ln>
                <a:solidFill>
                  <a:srgbClr val="FF6600"/>
                </a:solidFill>
                <a:effectLst/>
                <a:uLnTx/>
                <a:uFillTx/>
                <a:latin typeface="+mn-lt"/>
                <a:ea typeface="+mn-ea"/>
                <a:cs typeface="+mn-cs"/>
              </a:rPr>
              <a:t> </a:t>
            </a:r>
            <a:r>
              <a:rPr kumimoji="0" lang="en-US" sz="2000" b="0" i="0" u="none" strike="noStrike" kern="0" cap="none" spc="0" normalizeH="0" baseline="0" noProof="0" dirty="0">
                <a:ln>
                  <a:noFill/>
                </a:ln>
                <a:effectLst/>
                <a:uLnTx/>
                <a:uFillTx/>
                <a:latin typeface="+mn-lt"/>
                <a:ea typeface="+mn-ea"/>
                <a:cs typeface="+mn-cs"/>
              </a:rPr>
              <a:t>(</a:t>
            </a:r>
            <a:r>
              <a:rPr kumimoji="0" lang="en-US" sz="2000" b="0" i="0" u="none" strike="noStrike" kern="0" cap="none" spc="0" normalizeH="0" baseline="0" noProof="0" dirty="0" err="1">
                <a:ln>
                  <a:noFill/>
                </a:ln>
                <a:effectLst/>
                <a:uLnTx/>
                <a:uFillTx/>
                <a:latin typeface="+mn-lt"/>
                <a:ea typeface="+mn-ea"/>
                <a:cs typeface="+mn-cs"/>
              </a:rPr>
              <a:t>netCDF</a:t>
            </a:r>
            <a:r>
              <a:rPr kumimoji="0" lang="en-US" sz="2000" b="0" i="0" u="none" strike="noStrike" kern="0" cap="none" spc="0" normalizeH="0" baseline="0" noProof="0" dirty="0">
                <a:ln>
                  <a:noFill/>
                </a:ln>
                <a:effectLst/>
                <a:uLnTx/>
                <a:uFillTx/>
                <a:latin typeface="+mn-lt"/>
                <a:ea typeface="+mn-ea"/>
                <a:cs typeface="+mn-cs"/>
              </a:rPr>
              <a:t> </a:t>
            </a:r>
            <a:r>
              <a:rPr lang="en-US" sz="2000" kern="0" dirty="0"/>
              <a:t>ensemble</a:t>
            </a:r>
            <a:r>
              <a:rPr kumimoji="0" lang="en-US" sz="2000" b="0" i="0" u="none" strike="noStrike" kern="0" cap="none" spc="0" normalizeH="0" baseline="0" noProof="0" dirty="0">
                <a:ln>
                  <a:noFill/>
                </a:ln>
                <a:effectLst/>
                <a:uLnTx/>
                <a:uFillTx/>
                <a:latin typeface="+mn-lt"/>
                <a:ea typeface="+mn-ea"/>
                <a:cs typeface="+mn-cs"/>
              </a:rPr>
              <a:t> statistics, formerly NCEA)</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lang="en-US" sz="1600" kern="0" dirty="0"/>
          </a:p>
          <a:p>
            <a:pPr marL="342900" lvl="0" indent="-342900" defTabSz="914400" fontAlgn="base">
              <a:lnSpc>
                <a:spcPct val="80000"/>
              </a:lnSpc>
              <a:spcBef>
                <a:spcPct val="20000"/>
              </a:spcBef>
              <a:spcAft>
                <a:spcPct val="0"/>
              </a:spcAft>
            </a:pPr>
            <a:r>
              <a:rPr lang="en-US" sz="2000" kern="0" noProof="0" dirty="0"/>
              <a:t>Example: </a:t>
            </a:r>
            <a:r>
              <a:rPr kumimoji="0" lang="en-US" sz="2000" b="0" i="0" u="none" strike="noStrike" kern="0" cap="none" spc="0" normalizeH="0" baseline="0" noProof="0" dirty="0" err="1">
                <a:ln>
                  <a:noFill/>
                </a:ln>
                <a:solidFill>
                  <a:srgbClr val="008000"/>
                </a:solidFill>
                <a:effectLst/>
                <a:uLnTx/>
                <a:uFillTx/>
                <a:latin typeface="+mn-lt"/>
                <a:ea typeface="+mn-ea"/>
                <a:cs typeface="+mn-cs"/>
              </a:rPr>
              <a:t>nce</a:t>
            </a:r>
            <a:r>
              <a:rPr lang="en-US" sz="2000" kern="0" dirty="0">
                <a:solidFill>
                  <a:srgbClr val="008000"/>
                </a:solidFill>
              </a:rPr>
              <a:t>s</a:t>
            </a:r>
            <a:r>
              <a:rPr kumimoji="0" lang="en-US" sz="2000" b="0" i="0" u="none" strike="noStrike" kern="0" cap="none" spc="0" normalizeH="0" baseline="0" noProof="0" dirty="0">
                <a:ln>
                  <a:noFill/>
                </a:ln>
                <a:solidFill>
                  <a:srgbClr val="008000"/>
                </a:solidFill>
                <a:effectLst/>
                <a:uLnTx/>
                <a:uFillTx/>
                <a:latin typeface="+mn-lt"/>
                <a:ea typeface="+mn-ea"/>
                <a:cs typeface="+mn-cs"/>
              </a:rPr>
              <a:t> amip_r01.nc amip_r02.nc amip_r03.nc </a:t>
            </a:r>
            <a:r>
              <a:rPr kumimoji="0" lang="en-US" sz="2000" b="0" i="0" u="none" strike="noStrike" kern="0" cap="none" spc="0" normalizeH="0" baseline="0" noProof="0" dirty="0" err="1">
                <a:ln>
                  <a:noFill/>
                </a:ln>
                <a:solidFill>
                  <a:srgbClr val="008000"/>
                </a:solidFill>
                <a:effectLst/>
                <a:uLnTx/>
                <a:uFillTx/>
                <a:latin typeface="+mn-lt"/>
                <a:ea typeface="+mn-ea"/>
                <a:cs typeface="+mn-cs"/>
              </a:rPr>
              <a:t>amip_ENS.nc</a:t>
            </a:r>
            <a:endParaRPr kumimoji="0" lang="en-US" sz="2000" b="0" i="0" u="none" strike="noStrike" kern="0" cap="none" spc="0" normalizeH="0" baseline="0" noProof="0" dirty="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chemeClr val="tx1"/>
              </a:solidFill>
              <a:effectLst/>
              <a:uLnTx/>
              <a:uFillTx/>
              <a:latin typeface="+mn-lt"/>
              <a:ea typeface="+mn-ea"/>
              <a:cs typeface="+mn-cs"/>
            </a:endParaRPr>
          </a:p>
          <a:p>
            <a:pPr>
              <a:lnSpc>
                <a:spcPct val="90000"/>
              </a:lnSpc>
              <a:buFontTx/>
              <a:buNone/>
            </a:pPr>
            <a:r>
              <a:rPr lang="en-US" sz="2000" dirty="0"/>
              <a:t>amip_r01.nc  = input file from ensemble member #1   </a:t>
            </a:r>
          </a:p>
          <a:p>
            <a:pPr marL="2108200" indent="-2108200">
              <a:lnSpc>
                <a:spcPct val="90000"/>
              </a:lnSpc>
              <a:buFontTx/>
              <a:buNone/>
            </a:pPr>
            <a:r>
              <a:rPr lang="en-US" sz="2000" dirty="0"/>
              <a:t>                              	containing monthly Jan-Dec year 1 data</a:t>
            </a:r>
            <a:endParaRPr lang="en-US" sz="2000" kern="0" dirty="0"/>
          </a:p>
          <a:p>
            <a:pPr>
              <a:lnSpc>
                <a:spcPct val="90000"/>
              </a:lnSpc>
              <a:buFontTx/>
              <a:buNone/>
            </a:pPr>
            <a:r>
              <a:rPr lang="en-US" sz="2000" dirty="0"/>
              <a:t>amip_r02.nc  = same as above but contains data from ensemble member #2</a:t>
            </a:r>
            <a:endParaRPr lang="en-US" sz="2000" kern="0" dirty="0"/>
          </a:p>
          <a:p>
            <a:pPr>
              <a:lnSpc>
                <a:spcPct val="90000"/>
              </a:lnSpc>
              <a:buFontTx/>
              <a:buNone/>
            </a:pPr>
            <a:r>
              <a:rPr lang="en-US" sz="2000" dirty="0"/>
              <a:t>amip_r03.nc  = same as above but contains data from ensemble member #3 </a:t>
            </a:r>
          </a:p>
          <a:p>
            <a:pPr marL="1887538" indent="-1887538">
              <a:lnSpc>
                <a:spcPct val="90000"/>
              </a:lnSpc>
              <a:buFontTx/>
              <a:buNone/>
            </a:pPr>
            <a:r>
              <a:rPr lang="en-US" sz="2000" kern="0" dirty="0" err="1"/>
              <a:t>amip_ENS.nc</a:t>
            </a:r>
            <a:r>
              <a:rPr lang="en-US" sz="2000" dirty="0"/>
              <a:t> = new file consisting of monthly Jan-Dec year 1 data  </a:t>
            </a:r>
            <a:r>
              <a:rPr lang="en-US" sz="2200" dirty="0"/>
              <a:t>  </a:t>
            </a:r>
          </a:p>
          <a:p>
            <a:pPr marL="2108200" indent="-2108200">
              <a:lnSpc>
                <a:spcPct val="90000"/>
              </a:lnSpc>
              <a:buFontTx/>
              <a:buNone/>
            </a:pPr>
            <a:r>
              <a:rPr lang="en-US" sz="2200" dirty="0"/>
              <a:t>                         </a:t>
            </a:r>
            <a:r>
              <a:rPr lang="en-US" sz="2000" dirty="0"/>
              <a:t>averaged across the 3 ensemble members. </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grpSp>
        <p:nvGrpSpPr>
          <p:cNvPr id="9" name="Group 8">
            <a:extLst>
              <a:ext uri="{FF2B5EF4-FFF2-40B4-BE49-F238E27FC236}">
                <a16:creationId xmlns="" xmlns:a16="http://schemas.microsoft.com/office/drawing/2014/main" id="{C8B39BA6-BD7A-6E43-A6E1-469D0DB8FCE4}"/>
              </a:ext>
            </a:extLst>
          </p:cNvPr>
          <p:cNvGrpSpPr/>
          <p:nvPr/>
        </p:nvGrpSpPr>
        <p:grpSpPr>
          <a:xfrm>
            <a:off x="317374" y="3725257"/>
            <a:ext cx="8826625" cy="2120455"/>
            <a:chOff x="317374" y="4357438"/>
            <a:chExt cx="8826625" cy="2120455"/>
          </a:xfrm>
        </p:grpSpPr>
        <p:cxnSp>
          <p:nvCxnSpPr>
            <p:cNvPr id="14" name="Straight Connector 13">
              <a:extLst>
                <a:ext uri="{FF2B5EF4-FFF2-40B4-BE49-F238E27FC236}">
                  <a16:creationId xmlns="" xmlns:a16="http://schemas.microsoft.com/office/drawing/2014/main" id="{6D44E3C9-8F88-5542-9C7C-36AFEA407ABD}"/>
                </a:ext>
              </a:extLst>
            </p:cNvPr>
            <p:cNvCxnSpPr/>
            <p:nvPr/>
          </p:nvCxnSpPr>
          <p:spPr>
            <a:xfrm flipV="1">
              <a:off x="838953" y="4357438"/>
              <a:ext cx="6688316" cy="1892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5" name="Rectangle 3">
              <a:extLst>
                <a:ext uri="{FF2B5EF4-FFF2-40B4-BE49-F238E27FC236}">
                  <a16:creationId xmlns="" xmlns:a16="http://schemas.microsoft.com/office/drawing/2014/main" id="{06E0CD1E-A32E-3F40-986B-4B5923FB8C9D}"/>
                </a:ext>
              </a:extLst>
            </p:cNvPr>
            <p:cNvSpPr txBox="1">
              <a:spLocks noChangeArrowheads="1"/>
            </p:cNvSpPr>
            <p:nvPr/>
          </p:nvSpPr>
          <p:spPr bwMode="auto">
            <a:xfrm>
              <a:off x="317374" y="4489929"/>
              <a:ext cx="8826625" cy="19879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US" sz="2600" b="1" i="0" u="none" strike="noStrike" kern="0" cap="none" spc="0" normalizeH="0" baseline="0" noProof="0" dirty="0">
                  <a:ln>
                    <a:noFill/>
                  </a:ln>
                  <a:solidFill>
                    <a:schemeClr val="accent6"/>
                  </a:solidFill>
                  <a:effectLst/>
                  <a:uLnTx/>
                  <a:uFillTx/>
                  <a:latin typeface="+mn-lt"/>
                  <a:ea typeface="+mn-ea"/>
                  <a:cs typeface="+mn-cs"/>
                </a:rPr>
                <a:t>NCDIFF</a:t>
              </a:r>
              <a:r>
                <a:rPr kumimoji="0" lang="en-US" sz="2000" b="0" i="0" u="none" strike="noStrike" kern="0" cap="none" spc="0" normalizeH="0" baseline="0" noProof="0" dirty="0">
                  <a:ln>
                    <a:noFill/>
                  </a:ln>
                  <a:solidFill>
                    <a:srgbClr val="FF6600"/>
                  </a:solidFill>
                  <a:effectLst/>
                  <a:uLnTx/>
                  <a:uFillTx/>
                  <a:latin typeface="+mn-lt"/>
                  <a:ea typeface="+mn-ea"/>
                  <a:cs typeface="+mn-cs"/>
                </a:rPr>
                <a:t> </a:t>
              </a:r>
              <a:r>
                <a:rPr kumimoji="0" lang="en-US" sz="2000" b="0" i="0" u="none" strike="noStrike" kern="0" cap="none" spc="0" normalizeH="0" baseline="0" noProof="0" dirty="0">
                  <a:ln>
                    <a:noFill/>
                  </a:ln>
                  <a:effectLst/>
                  <a:uLnTx/>
                  <a:uFillTx/>
                  <a:latin typeface="+mn-lt"/>
                  <a:ea typeface="+mn-ea"/>
                  <a:cs typeface="+mn-cs"/>
                </a:rPr>
                <a:t>(</a:t>
              </a:r>
              <a:r>
                <a:rPr kumimoji="0" lang="en-US" sz="2000" b="0" i="0" u="none" strike="noStrike" kern="0" cap="none" spc="0" normalizeH="0" baseline="0" noProof="0" dirty="0" err="1">
                  <a:ln>
                    <a:noFill/>
                  </a:ln>
                  <a:effectLst/>
                  <a:uLnTx/>
                  <a:uFillTx/>
                  <a:latin typeface="+mn-lt"/>
                  <a:ea typeface="+mn-ea"/>
                  <a:cs typeface="+mn-cs"/>
                </a:rPr>
                <a:t>netCDF</a:t>
              </a:r>
              <a:r>
                <a:rPr kumimoji="0" lang="en-US" sz="2000" b="0" i="0" u="none" strike="noStrike" kern="0" cap="none" spc="0" normalizeH="0" baseline="0" noProof="0" dirty="0">
                  <a:ln>
                    <a:noFill/>
                  </a:ln>
                  <a:effectLst/>
                  <a:uLnTx/>
                  <a:uFillTx/>
                  <a:latin typeface="+mn-lt"/>
                  <a:ea typeface="+mn-ea"/>
                  <a:cs typeface="+mn-cs"/>
                </a:rPr>
                <a:t> </a:t>
              </a:r>
              <a:r>
                <a:rPr kumimoji="0" lang="en-US" sz="2000" b="0" i="0" u="none" strike="noStrike" kern="0" cap="none" spc="0" normalizeH="0" baseline="0" noProof="0" dirty="0" err="1">
                  <a:ln>
                    <a:noFill/>
                  </a:ln>
                  <a:effectLst/>
                  <a:uLnTx/>
                  <a:uFillTx/>
                  <a:latin typeface="+mn-lt"/>
                  <a:ea typeface="+mn-ea"/>
                  <a:cs typeface="+mn-cs"/>
                </a:rPr>
                <a:t>differencer</a:t>
              </a:r>
              <a:r>
                <a:rPr kumimoji="0" lang="en-US" sz="2000" b="0" i="0" u="none" strike="noStrike" kern="0" cap="none" spc="0" normalizeH="0" baseline="0" noProof="0" dirty="0">
                  <a:ln>
                    <a:noFill/>
                  </a:ln>
                  <a:effectLst/>
                  <a:uLnTx/>
                  <a:uFillTx/>
                  <a:latin typeface="+mn-lt"/>
                  <a:ea typeface="+mn-ea"/>
                  <a:cs typeface="+mn-cs"/>
                </a:rPr>
                <a:t>)</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lang="en-US" sz="2000" kern="0" dirty="0"/>
            </a:p>
            <a:p>
              <a:pPr marL="1316038" lvl="0" indent="-1316038" defTabSz="914400" fontAlgn="base">
                <a:lnSpc>
                  <a:spcPct val="80000"/>
                </a:lnSpc>
                <a:spcBef>
                  <a:spcPct val="20000"/>
                </a:spcBef>
                <a:spcAft>
                  <a:spcPct val="0"/>
                </a:spcAft>
              </a:pPr>
              <a:r>
                <a:rPr kumimoji="0" lang="en-US" sz="2000" b="0" i="0" u="none" strike="noStrike" kern="0" cap="none" spc="0" normalizeH="0" baseline="0" noProof="0" dirty="0">
                  <a:ln>
                    <a:noFill/>
                  </a:ln>
                  <a:effectLst/>
                  <a:uLnTx/>
                  <a:uFillTx/>
                  <a:latin typeface="+mn-lt"/>
                  <a:ea typeface="+mn-ea"/>
                  <a:cs typeface="+mn-cs"/>
                </a:rPr>
                <a:t>Example:</a:t>
              </a:r>
              <a:r>
                <a:rPr lang="en-US" sz="2000" kern="0" noProof="0" dirty="0"/>
                <a:t>	</a:t>
              </a:r>
              <a:r>
                <a:rPr kumimoji="0" lang="en-US" sz="2000" b="0" i="0" u="none" strike="noStrike" kern="0" cap="none" spc="0" normalizeH="0" baseline="0" noProof="0" dirty="0" err="1">
                  <a:ln>
                    <a:noFill/>
                  </a:ln>
                  <a:solidFill>
                    <a:srgbClr val="008000"/>
                  </a:solidFill>
                  <a:effectLst/>
                  <a:uLnTx/>
                  <a:uFillTx/>
                  <a:latin typeface="+mn-lt"/>
                  <a:ea typeface="+mn-ea"/>
                  <a:cs typeface="+mn-cs"/>
                </a:rPr>
                <a:t>ncdiff</a:t>
              </a:r>
              <a:r>
                <a:rPr lang="en-US" sz="2000" kern="0" dirty="0">
                  <a:solidFill>
                    <a:srgbClr val="008000"/>
                  </a:solidFill>
                </a:rPr>
                <a:t> amip_r01.nc amip_r02.nc </a:t>
              </a:r>
              <a:r>
                <a:rPr lang="en-US" sz="2000" kern="0" dirty="0" err="1">
                  <a:solidFill>
                    <a:srgbClr val="008000"/>
                  </a:solidFill>
                </a:rPr>
                <a:t>diff.nc</a:t>
              </a:r>
              <a:endParaRPr kumimoji="0" lang="en-US" sz="2000" b="0" i="0" u="none" strike="noStrike" kern="0" cap="none" spc="0" normalizeH="0" noProof="0" dirty="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chemeClr val="tx1"/>
                </a:solidFill>
                <a:effectLst/>
                <a:uLnTx/>
                <a:uFillTx/>
                <a:latin typeface="+mn-lt"/>
                <a:ea typeface="+mn-ea"/>
                <a:cs typeface="+mn-cs"/>
              </a:endParaRPr>
            </a:p>
            <a:p>
              <a:pPr>
                <a:lnSpc>
                  <a:spcPct val="90000"/>
                </a:lnSpc>
                <a:buFontTx/>
                <a:buNone/>
              </a:pPr>
              <a:r>
                <a:rPr lang="en-US" sz="2000" dirty="0" err="1"/>
                <a:t>diff.nc</a:t>
              </a:r>
              <a:r>
                <a:rPr lang="en-US" sz="2000" dirty="0"/>
                <a:t> = contains the differences between </a:t>
              </a:r>
              <a:r>
                <a:rPr lang="en-US" sz="2000" kern="0" dirty="0"/>
                <a:t>amip_r01.nc and amip_r02.nc.</a:t>
              </a:r>
            </a:p>
            <a:p>
              <a:pPr>
                <a:lnSpc>
                  <a:spcPct val="90000"/>
                </a:lnSpc>
                <a:buFontTx/>
                <a:buNone/>
              </a:pPr>
              <a:r>
                <a:rPr lang="en-US" sz="2000" kern="0" dirty="0"/>
                <a:t>		Note: Useful for debugging purposes.</a:t>
              </a:r>
            </a:p>
            <a:p>
              <a:pPr>
                <a:lnSpc>
                  <a:spcPct val="90000"/>
                </a:lnSpc>
                <a:buFontTx/>
                <a:buNone/>
              </a:pPr>
              <a:endParaRPr lang="en-US" sz="2200" dirty="0"/>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grpSp>
    </p:spTree>
    <p:extLst>
      <p:ext uri="{BB962C8B-B14F-4D97-AF65-F5344CB8AC3E}">
        <p14:creationId xmlns:p14="http://schemas.microsoft.com/office/powerpoint/2010/main" val="113236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546B9B9-1A4E-3649-87C0-0D13255EDF8D}"/>
              </a:ext>
            </a:extLst>
          </p:cNvPr>
          <p:cNvSpPr txBox="1"/>
          <p:nvPr/>
        </p:nvSpPr>
        <p:spPr>
          <a:xfrm>
            <a:off x="100166" y="155282"/>
            <a:ext cx="5736190" cy="492443"/>
          </a:xfrm>
          <a:prstGeom prst="rect">
            <a:avLst/>
          </a:prstGeom>
          <a:noFill/>
        </p:spPr>
        <p:txBody>
          <a:bodyPr wrap="square" rtlCol="0">
            <a:spAutoFit/>
          </a:bodyPr>
          <a:lstStyle/>
          <a:p>
            <a:r>
              <a:rPr lang="en-US" sz="2600" b="1" dirty="0">
                <a:solidFill>
                  <a:schemeClr val="tx2"/>
                </a:solidFill>
              </a:rPr>
              <a:t>Introduction to </a:t>
            </a:r>
            <a:r>
              <a:rPr lang="en-US" sz="2600" b="1" dirty="0" err="1">
                <a:solidFill>
                  <a:schemeClr val="tx2"/>
                </a:solidFill>
              </a:rPr>
              <a:t>netCDF</a:t>
            </a:r>
            <a:r>
              <a:rPr lang="en-US" sz="2600" b="1" dirty="0">
                <a:solidFill>
                  <a:schemeClr val="tx2"/>
                </a:solidFill>
              </a:rPr>
              <a:t> Operators (NCO)</a:t>
            </a:r>
          </a:p>
        </p:txBody>
      </p:sp>
      <p:sp>
        <p:nvSpPr>
          <p:cNvPr id="5" name="TextBox 4">
            <a:extLst>
              <a:ext uri="{FF2B5EF4-FFF2-40B4-BE49-F238E27FC236}">
                <a16:creationId xmlns="" xmlns:a16="http://schemas.microsoft.com/office/drawing/2014/main" id="{F74F1729-6DA6-6F42-AA53-1BD2C012F7AB}"/>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III. NCO </a:t>
            </a:r>
            <a:r>
              <a:rPr lang="en-US" b="1" dirty="0" err="1">
                <a:solidFill>
                  <a:schemeClr val="accent6"/>
                </a:solidFill>
              </a:rPr>
              <a:t>netCDF</a:t>
            </a:r>
            <a:r>
              <a:rPr lang="en-US" b="1" dirty="0">
                <a:solidFill>
                  <a:schemeClr val="accent6"/>
                </a:solidFill>
              </a:rPr>
              <a:t> Operators / CDO Climate Data Operators</a:t>
            </a:r>
          </a:p>
        </p:txBody>
      </p:sp>
      <p:sp>
        <p:nvSpPr>
          <p:cNvPr id="6" name="Rectangle 3">
            <a:extLst>
              <a:ext uri="{FF2B5EF4-FFF2-40B4-BE49-F238E27FC236}">
                <a16:creationId xmlns="" xmlns:a16="http://schemas.microsoft.com/office/drawing/2014/main" id="{0FD71B90-3FFD-C34B-9D8C-20293A54A5FB}"/>
              </a:ext>
            </a:extLst>
          </p:cNvPr>
          <p:cNvSpPr txBox="1">
            <a:spLocks noChangeArrowheads="1"/>
          </p:cNvSpPr>
          <p:nvPr/>
        </p:nvSpPr>
        <p:spPr bwMode="auto">
          <a:xfrm>
            <a:off x="228600" y="725545"/>
            <a:ext cx="8915400" cy="332247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defTabSz="914400" fontAlgn="base">
              <a:lnSpc>
                <a:spcPct val="80000"/>
              </a:lnSpc>
              <a:spcBef>
                <a:spcPct val="20000"/>
              </a:spcBef>
              <a:spcAft>
                <a:spcPct val="0"/>
              </a:spcAft>
              <a:defRPr/>
            </a:pPr>
            <a:r>
              <a:rPr lang="en-US" sz="2600" b="1" kern="0" dirty="0">
                <a:solidFill>
                  <a:schemeClr val="accent6"/>
                </a:solidFill>
              </a:rPr>
              <a:t>NCKS</a:t>
            </a:r>
            <a:r>
              <a:rPr lang="en-US" sz="3200" kern="0" dirty="0">
                <a:solidFill>
                  <a:srgbClr val="FF6600"/>
                </a:solidFill>
              </a:rPr>
              <a:t> </a:t>
            </a:r>
            <a:r>
              <a:rPr lang="en-US" sz="2000" kern="0" dirty="0"/>
              <a:t>(</a:t>
            </a:r>
            <a:r>
              <a:rPr lang="en-US" sz="2000" kern="0" dirty="0" err="1"/>
              <a:t>netCDF</a:t>
            </a:r>
            <a:r>
              <a:rPr lang="en-US" sz="2000" kern="0" dirty="0"/>
              <a:t> “Kitchen Sink” = does just about anything)</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lang="en-US" sz="1400" kern="0" dirty="0"/>
          </a:p>
          <a:p>
            <a:pPr marL="342900" marR="0" lvl="0" indent="-342900" algn="l" defTabSz="914400" rtl="0" eaLnBrk="1" fontAlgn="base" latinLnBrk="0" hangingPunct="1">
              <a:lnSpc>
                <a:spcPct val="80000"/>
              </a:lnSpc>
              <a:spcBef>
                <a:spcPct val="20000"/>
              </a:spcBef>
              <a:spcAft>
                <a:spcPct val="0"/>
              </a:spcAft>
              <a:buClrTx/>
              <a:buSzTx/>
              <a:buFontTx/>
              <a:buNone/>
              <a:defRPr/>
            </a:pPr>
            <a:r>
              <a:rPr lang="en-US" sz="2000" kern="0" noProof="0" dirty="0"/>
              <a:t>Combines various </a:t>
            </a:r>
            <a:r>
              <a:rPr lang="en-US" sz="2000" kern="0" noProof="0" dirty="0" err="1"/>
              <a:t>netCDF</a:t>
            </a:r>
            <a:r>
              <a:rPr lang="en-US" sz="2000" kern="0" noProof="0" dirty="0"/>
              <a:t> utilities that allow one to cut and paste subsets of data into a new file. </a:t>
            </a:r>
            <a:endParaRPr kumimoji="0" lang="en-US" sz="2000" b="0" i="0" u="none" strike="noStrike" kern="0" cap="none" spc="0" normalizeH="0" baseline="0" noProof="0" dirty="0">
              <a:ln>
                <a:noFill/>
              </a:ln>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lang="en-US" sz="1400" kern="0" dirty="0"/>
          </a:p>
          <a:p>
            <a:pPr marL="342900" lvl="0" indent="-342900" defTabSz="914400" fontAlgn="base">
              <a:lnSpc>
                <a:spcPct val="80000"/>
              </a:lnSpc>
              <a:spcBef>
                <a:spcPct val="20000"/>
              </a:spcBef>
              <a:spcAft>
                <a:spcPct val="0"/>
              </a:spcAft>
            </a:pPr>
            <a:r>
              <a:rPr lang="en-US" sz="2000" kern="0" noProof="0" dirty="0"/>
              <a:t>Example: </a:t>
            </a:r>
            <a:r>
              <a:rPr kumimoji="0" lang="en-US" sz="2000" b="0" i="0" u="none" strike="noStrike" kern="0" cap="none" spc="0" normalizeH="0" baseline="0" noProof="0" dirty="0" err="1">
                <a:ln>
                  <a:noFill/>
                </a:ln>
                <a:solidFill>
                  <a:srgbClr val="008000"/>
                </a:solidFill>
                <a:effectLst/>
                <a:uLnTx/>
                <a:uFillTx/>
                <a:latin typeface="+mn-lt"/>
                <a:ea typeface="+mn-ea"/>
                <a:cs typeface="+mn-cs"/>
              </a:rPr>
              <a:t>ncks</a:t>
            </a:r>
            <a:r>
              <a:rPr kumimoji="0" lang="en-US" sz="2000" b="0" i="0" u="none" strike="noStrike" kern="0" cap="none" spc="0" normalizeH="0" noProof="0" dirty="0">
                <a:ln>
                  <a:noFill/>
                </a:ln>
                <a:solidFill>
                  <a:srgbClr val="008000"/>
                </a:solidFill>
                <a:effectLst/>
                <a:uLnTx/>
                <a:uFillTx/>
                <a:latin typeface="+mn-lt"/>
                <a:ea typeface="+mn-ea"/>
                <a:cs typeface="+mn-cs"/>
              </a:rPr>
              <a:t> –</a:t>
            </a:r>
            <a:r>
              <a:rPr kumimoji="0" lang="en-US" sz="2000" b="0" i="0" u="none" strike="noStrike" kern="0" cap="none" spc="0" normalizeH="0" noProof="0" dirty="0" err="1">
                <a:ln>
                  <a:noFill/>
                </a:ln>
                <a:solidFill>
                  <a:srgbClr val="008000"/>
                </a:solidFill>
                <a:effectLst/>
                <a:uLnTx/>
                <a:uFillTx/>
                <a:latin typeface="+mn-lt"/>
                <a:ea typeface="+mn-ea"/>
                <a:cs typeface="+mn-cs"/>
              </a:rPr>
              <a:t>v</a:t>
            </a:r>
            <a:r>
              <a:rPr kumimoji="0" lang="en-US" sz="2000" b="0" i="0" u="none" strike="noStrike" kern="0" cap="none" spc="0" normalizeH="0" noProof="0" dirty="0">
                <a:ln>
                  <a:noFill/>
                </a:ln>
                <a:solidFill>
                  <a:srgbClr val="008000"/>
                </a:solidFill>
                <a:effectLst/>
                <a:uLnTx/>
                <a:uFillTx/>
                <a:latin typeface="+mn-lt"/>
                <a:ea typeface="+mn-ea"/>
                <a:cs typeface="+mn-cs"/>
              </a:rPr>
              <a:t> TEMP </a:t>
            </a:r>
            <a:r>
              <a:rPr lang="en-US" sz="2000" dirty="0">
                <a:solidFill>
                  <a:srgbClr val="008000"/>
                </a:solidFill>
              </a:rPr>
              <a:t>f40_test.pop.h.1993-11.nc f40_test.TEMP.199311.nc</a:t>
            </a:r>
            <a:endParaRPr kumimoji="0" lang="en-US" sz="2000" b="0" i="0" u="none" strike="noStrike" kern="0" cap="none" spc="0" normalizeH="0" baseline="0" noProof="0" dirty="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chemeClr val="tx1"/>
              </a:solidFill>
              <a:effectLst/>
              <a:uLnTx/>
              <a:uFillTx/>
              <a:latin typeface="+mn-lt"/>
              <a:ea typeface="+mn-ea"/>
              <a:cs typeface="+mn-cs"/>
            </a:endParaRPr>
          </a:p>
          <a:p>
            <a:pPr marL="3262313" indent="-3262313">
              <a:lnSpc>
                <a:spcPct val="90000"/>
              </a:lnSpc>
              <a:buFontTx/>
              <a:buNone/>
            </a:pPr>
            <a:r>
              <a:rPr lang="en-US" sz="2000" dirty="0"/>
              <a:t>f40_test.pop.h.1993-11.nc    = input model history file (monthly)</a:t>
            </a:r>
            <a:endParaRPr lang="en-US" sz="2000" kern="0" dirty="0"/>
          </a:p>
          <a:p>
            <a:pPr marL="3262313" indent="-3262313">
              <a:lnSpc>
                <a:spcPct val="90000"/>
              </a:lnSpc>
              <a:buFontTx/>
              <a:buNone/>
            </a:pPr>
            <a:r>
              <a:rPr lang="en-US" sz="2000" dirty="0"/>
              <a:t>      -</a:t>
            </a:r>
            <a:r>
              <a:rPr lang="en-US" sz="2000" dirty="0" err="1"/>
              <a:t>v</a:t>
            </a:r>
            <a:r>
              <a:rPr lang="en-US" sz="2000" dirty="0"/>
              <a:t> TEMP     	= only grab the TEMP variable                           	</a:t>
            </a:r>
            <a:endParaRPr lang="en-US" sz="2000" kern="0" dirty="0"/>
          </a:p>
          <a:p>
            <a:pPr marL="3262313" indent="-3262313">
              <a:lnSpc>
                <a:spcPct val="90000"/>
              </a:lnSpc>
              <a:buFontTx/>
              <a:buNone/>
            </a:pPr>
            <a:r>
              <a:rPr lang="en-US" sz="2000" dirty="0"/>
              <a:t>f40_test.TEMP.1993-11.nc   	= output file containing TEMP + associated     </a:t>
            </a:r>
          </a:p>
          <a:p>
            <a:pPr marL="3262313" indent="-3262313">
              <a:lnSpc>
                <a:spcPct val="90000"/>
              </a:lnSpc>
              <a:buFontTx/>
              <a:buNone/>
            </a:pPr>
            <a:r>
              <a:rPr lang="en-US" sz="2000" dirty="0"/>
              <a:t> 	   coordinate variables</a:t>
            </a:r>
          </a:p>
        </p:txBody>
      </p:sp>
      <p:sp>
        <p:nvSpPr>
          <p:cNvPr id="7" name="Rectangle 6">
            <a:extLst>
              <a:ext uri="{FF2B5EF4-FFF2-40B4-BE49-F238E27FC236}">
                <a16:creationId xmlns="" xmlns:a16="http://schemas.microsoft.com/office/drawing/2014/main" id="{F056833C-8791-8944-865D-C3836C32775F}"/>
              </a:ext>
            </a:extLst>
          </p:cNvPr>
          <p:cNvSpPr/>
          <p:nvPr/>
        </p:nvSpPr>
        <p:spPr>
          <a:xfrm>
            <a:off x="228600" y="4096108"/>
            <a:ext cx="8915400" cy="1409617"/>
          </a:xfrm>
          <a:prstGeom prst="rect">
            <a:avLst/>
          </a:prstGeom>
        </p:spPr>
        <p:txBody>
          <a:bodyPr wrap="square">
            <a:spAutoFit/>
          </a:bodyPr>
          <a:lstStyle/>
          <a:p>
            <a:pPr marL="342900" lvl="0" indent="-342900" defTabSz="914400" fontAlgn="base">
              <a:lnSpc>
                <a:spcPct val="80000"/>
              </a:lnSpc>
              <a:spcBef>
                <a:spcPct val="20000"/>
              </a:spcBef>
              <a:spcAft>
                <a:spcPct val="0"/>
              </a:spcAft>
              <a:defRPr/>
            </a:pPr>
            <a:r>
              <a:rPr lang="en-US" kern="0" dirty="0"/>
              <a:t>Note #1: Only those variables specified by –</a:t>
            </a:r>
            <a:r>
              <a:rPr lang="en-US" kern="0" dirty="0" err="1"/>
              <a:t>v</a:t>
            </a:r>
            <a:r>
              <a:rPr lang="en-US" kern="0" dirty="0"/>
              <a:t> and their associated coordinate variables are included in the output file. As the variables date, TLAT, and TLONG are not  coordinate variables of TEMP, they won’t be copied to the output file unless one does this:</a:t>
            </a:r>
          </a:p>
          <a:p>
            <a:pPr marL="342900" lvl="0" indent="-342900" defTabSz="914400" fontAlgn="base">
              <a:lnSpc>
                <a:spcPct val="80000"/>
              </a:lnSpc>
              <a:spcBef>
                <a:spcPct val="20000"/>
              </a:spcBef>
            </a:pPr>
            <a:r>
              <a:rPr lang="en-US" kern="0" dirty="0">
                <a:solidFill>
                  <a:srgbClr val="008000"/>
                </a:solidFill>
              </a:rPr>
              <a:t>           </a:t>
            </a:r>
            <a:r>
              <a:rPr lang="en-US" kern="0" dirty="0" err="1">
                <a:solidFill>
                  <a:srgbClr val="008000"/>
                </a:solidFill>
              </a:rPr>
              <a:t>ncks</a:t>
            </a:r>
            <a:r>
              <a:rPr lang="en-US" kern="0" dirty="0">
                <a:solidFill>
                  <a:srgbClr val="008000"/>
                </a:solidFill>
              </a:rPr>
              <a:t> –v </a:t>
            </a:r>
            <a:r>
              <a:rPr lang="en-US" kern="0" dirty="0" err="1">
                <a:solidFill>
                  <a:srgbClr val="008000"/>
                </a:solidFill>
              </a:rPr>
              <a:t>TEMP,date,TLAT,TLONG</a:t>
            </a:r>
            <a:r>
              <a:rPr lang="en-US" kern="0" dirty="0">
                <a:solidFill>
                  <a:srgbClr val="008000"/>
                </a:solidFill>
              </a:rPr>
              <a:t>  </a:t>
            </a:r>
            <a:r>
              <a:rPr lang="en-US" dirty="0">
                <a:solidFill>
                  <a:srgbClr val="008000"/>
                </a:solidFill>
              </a:rPr>
              <a:t>f40_test.pop.h.1993-11.nc  f40_test.T.1993-11.nc</a:t>
            </a:r>
            <a:endParaRPr lang="en-US" kern="0" dirty="0"/>
          </a:p>
          <a:p>
            <a:pPr marL="342900" lvl="0" indent="-342900" defTabSz="914400" fontAlgn="base">
              <a:lnSpc>
                <a:spcPct val="80000"/>
              </a:lnSpc>
              <a:spcBef>
                <a:spcPct val="20000"/>
              </a:spcBef>
              <a:spcAft>
                <a:spcPct val="0"/>
              </a:spcAft>
              <a:defRPr/>
            </a:pPr>
            <a:endParaRPr lang="en-US" sz="1000" kern="0" dirty="0"/>
          </a:p>
        </p:txBody>
      </p:sp>
      <p:sp>
        <p:nvSpPr>
          <p:cNvPr id="8" name="Rectangle 7">
            <a:extLst>
              <a:ext uri="{FF2B5EF4-FFF2-40B4-BE49-F238E27FC236}">
                <a16:creationId xmlns="" xmlns:a16="http://schemas.microsoft.com/office/drawing/2014/main" id="{67DA4438-E4B9-1B42-8FF4-0C02E222EAA1}"/>
              </a:ext>
            </a:extLst>
          </p:cNvPr>
          <p:cNvSpPr/>
          <p:nvPr/>
        </p:nvSpPr>
        <p:spPr>
          <a:xfrm>
            <a:off x="228600" y="5580103"/>
            <a:ext cx="3316796" cy="323165"/>
          </a:xfrm>
          <a:prstGeom prst="rect">
            <a:avLst/>
          </a:prstGeom>
        </p:spPr>
        <p:txBody>
          <a:bodyPr wrap="none">
            <a:spAutoFit/>
          </a:bodyPr>
          <a:lstStyle/>
          <a:p>
            <a:pPr marL="342900" lvl="0" indent="-342900" defTabSz="914400" fontAlgn="base">
              <a:lnSpc>
                <a:spcPct val="80000"/>
              </a:lnSpc>
              <a:spcBef>
                <a:spcPct val="20000"/>
              </a:spcBef>
              <a:spcAft>
                <a:spcPct val="0"/>
              </a:spcAft>
              <a:defRPr/>
            </a:pPr>
            <a:r>
              <a:rPr lang="en-US" kern="0" dirty="0"/>
              <a:t>Note #2: Wildcards not accepted.</a:t>
            </a:r>
          </a:p>
        </p:txBody>
      </p:sp>
    </p:spTree>
    <p:extLst>
      <p:ext uri="{BB962C8B-B14F-4D97-AF65-F5344CB8AC3E}">
        <p14:creationId xmlns:p14="http://schemas.microsoft.com/office/powerpoint/2010/main" val="2947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546B9B9-1A4E-3649-87C0-0D13255EDF8D}"/>
              </a:ext>
            </a:extLst>
          </p:cNvPr>
          <p:cNvSpPr txBox="1"/>
          <p:nvPr/>
        </p:nvSpPr>
        <p:spPr>
          <a:xfrm>
            <a:off x="100166" y="155282"/>
            <a:ext cx="5736190" cy="492443"/>
          </a:xfrm>
          <a:prstGeom prst="rect">
            <a:avLst/>
          </a:prstGeom>
          <a:noFill/>
        </p:spPr>
        <p:txBody>
          <a:bodyPr wrap="square" rtlCol="0">
            <a:spAutoFit/>
          </a:bodyPr>
          <a:lstStyle/>
          <a:p>
            <a:r>
              <a:rPr lang="en-US" sz="2600" b="1" dirty="0">
                <a:solidFill>
                  <a:schemeClr val="tx2"/>
                </a:solidFill>
              </a:rPr>
              <a:t>Introduction to </a:t>
            </a:r>
            <a:r>
              <a:rPr lang="en-US" sz="2600" b="1" dirty="0" err="1">
                <a:solidFill>
                  <a:schemeClr val="tx2"/>
                </a:solidFill>
              </a:rPr>
              <a:t>netCDF</a:t>
            </a:r>
            <a:r>
              <a:rPr lang="en-US" sz="2600" b="1" dirty="0">
                <a:solidFill>
                  <a:schemeClr val="tx2"/>
                </a:solidFill>
              </a:rPr>
              <a:t> Operators (NCO)</a:t>
            </a:r>
          </a:p>
        </p:txBody>
      </p:sp>
      <p:sp>
        <p:nvSpPr>
          <p:cNvPr id="5" name="TextBox 4">
            <a:extLst>
              <a:ext uri="{FF2B5EF4-FFF2-40B4-BE49-F238E27FC236}">
                <a16:creationId xmlns="" xmlns:a16="http://schemas.microsoft.com/office/drawing/2014/main" id="{F74F1729-6DA6-6F42-AA53-1BD2C012F7AB}"/>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III. NCO </a:t>
            </a:r>
            <a:r>
              <a:rPr lang="en-US" b="1" dirty="0" err="1">
                <a:solidFill>
                  <a:schemeClr val="accent6"/>
                </a:solidFill>
              </a:rPr>
              <a:t>netCDF</a:t>
            </a:r>
            <a:r>
              <a:rPr lang="en-US" b="1" dirty="0">
                <a:solidFill>
                  <a:schemeClr val="accent6"/>
                </a:solidFill>
              </a:rPr>
              <a:t> Operators / CDO Climate Data Operators</a:t>
            </a:r>
          </a:p>
        </p:txBody>
      </p:sp>
      <p:sp>
        <p:nvSpPr>
          <p:cNvPr id="6" name="Rectangle 3">
            <a:extLst>
              <a:ext uri="{FF2B5EF4-FFF2-40B4-BE49-F238E27FC236}">
                <a16:creationId xmlns="" xmlns:a16="http://schemas.microsoft.com/office/drawing/2014/main" id="{D1152CB5-D0AC-9F42-9C35-4565D17C7C77}"/>
              </a:ext>
            </a:extLst>
          </p:cNvPr>
          <p:cNvSpPr txBox="1">
            <a:spLocks noChangeArrowheads="1"/>
          </p:cNvSpPr>
          <p:nvPr/>
        </p:nvSpPr>
        <p:spPr bwMode="auto">
          <a:xfrm>
            <a:off x="228600" y="736837"/>
            <a:ext cx="8915400" cy="20740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defTabSz="914400" fontAlgn="base">
              <a:lnSpc>
                <a:spcPct val="80000"/>
              </a:lnSpc>
              <a:spcBef>
                <a:spcPct val="20000"/>
              </a:spcBef>
              <a:spcAft>
                <a:spcPct val="0"/>
              </a:spcAft>
              <a:defRPr/>
            </a:pPr>
            <a:r>
              <a:rPr lang="en-US" sz="2000" kern="0" dirty="0"/>
              <a:t>Other commonly used operators:</a:t>
            </a:r>
          </a:p>
          <a:p>
            <a:pPr marL="342900" lvl="0" indent="-342900" defTabSz="914400" fontAlgn="base">
              <a:lnSpc>
                <a:spcPct val="80000"/>
              </a:lnSpc>
              <a:spcBef>
                <a:spcPct val="20000"/>
              </a:spcBef>
              <a:spcAft>
                <a:spcPct val="0"/>
              </a:spcAft>
              <a:defRPr/>
            </a:pPr>
            <a:r>
              <a:rPr lang="en-US" sz="2600" b="1" kern="0" dirty="0">
                <a:solidFill>
                  <a:schemeClr val="accent6"/>
                </a:solidFill>
              </a:rPr>
              <a:t>N</a:t>
            </a:r>
            <a:r>
              <a:rPr lang="en-US" sz="2400" b="1" kern="0" dirty="0">
                <a:solidFill>
                  <a:schemeClr val="accent6"/>
                </a:solidFill>
              </a:rPr>
              <a:t>CATTED</a:t>
            </a:r>
            <a:r>
              <a:rPr lang="en-US" sz="3200" kern="0" dirty="0">
                <a:solidFill>
                  <a:srgbClr val="FF6600"/>
                </a:solidFill>
              </a:rPr>
              <a:t> </a:t>
            </a:r>
            <a:r>
              <a:rPr lang="en-US" sz="2000" kern="0" dirty="0"/>
              <a:t>(attribute editor)</a:t>
            </a:r>
          </a:p>
          <a:p>
            <a:pPr marL="342900" lvl="0" indent="-342900" defTabSz="914400" fontAlgn="base">
              <a:lnSpc>
                <a:spcPct val="80000"/>
              </a:lnSpc>
              <a:spcBef>
                <a:spcPct val="20000"/>
              </a:spcBef>
              <a:spcAft>
                <a:spcPct val="0"/>
              </a:spcAft>
              <a:defRPr/>
            </a:pPr>
            <a:r>
              <a:rPr lang="en-US" sz="2400" b="1" kern="0" dirty="0">
                <a:solidFill>
                  <a:schemeClr val="accent6"/>
                </a:solidFill>
              </a:rPr>
              <a:t>NCRENAME</a:t>
            </a:r>
            <a:r>
              <a:rPr lang="en-US" sz="2000" b="1" kern="0" dirty="0">
                <a:solidFill>
                  <a:schemeClr val="accent6"/>
                </a:solidFill>
              </a:rPr>
              <a:t> </a:t>
            </a:r>
            <a:r>
              <a:rPr lang="en-US" sz="2000" kern="0" dirty="0"/>
              <a:t>(rename variables, dimensions, attributes)</a:t>
            </a:r>
          </a:p>
          <a:p>
            <a:pPr marL="342900" lvl="0" indent="-342900" defTabSz="914400" fontAlgn="base">
              <a:lnSpc>
                <a:spcPct val="80000"/>
              </a:lnSpc>
              <a:spcBef>
                <a:spcPct val="20000"/>
              </a:spcBef>
              <a:spcAft>
                <a:spcPct val="0"/>
              </a:spcAft>
              <a:defRPr/>
            </a:pPr>
            <a:r>
              <a:rPr lang="en-US" sz="2400" b="1" kern="0" dirty="0">
                <a:solidFill>
                  <a:schemeClr val="accent6"/>
                </a:solidFill>
              </a:rPr>
              <a:t>NCFLINT</a:t>
            </a:r>
            <a:r>
              <a:rPr lang="en-US" sz="2000" kern="0" dirty="0"/>
              <a:t> (interpolates data between files)</a:t>
            </a:r>
          </a:p>
          <a:p>
            <a:pPr marL="342900" indent="-342900" defTabSz="914400" fontAlgn="base">
              <a:lnSpc>
                <a:spcPct val="80000"/>
              </a:lnSpc>
              <a:spcBef>
                <a:spcPct val="20000"/>
              </a:spcBef>
              <a:spcAft>
                <a:spcPct val="0"/>
              </a:spcAft>
              <a:defRPr/>
            </a:pPr>
            <a:r>
              <a:rPr lang="en-US" sz="2400" b="1" kern="0" dirty="0">
                <a:solidFill>
                  <a:schemeClr val="accent6"/>
                </a:solidFill>
              </a:rPr>
              <a:t>NCPDQ</a:t>
            </a:r>
            <a:r>
              <a:rPr lang="en-US" sz="2000" kern="0" dirty="0"/>
              <a:t> (pack to type short or unpack files)</a:t>
            </a:r>
          </a:p>
        </p:txBody>
      </p:sp>
    </p:spTree>
    <p:extLst>
      <p:ext uri="{BB962C8B-B14F-4D97-AF65-F5344CB8AC3E}">
        <p14:creationId xmlns:p14="http://schemas.microsoft.com/office/powerpoint/2010/main" val="26264581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546B9B9-1A4E-3649-87C0-0D13255EDF8D}"/>
              </a:ext>
            </a:extLst>
          </p:cNvPr>
          <p:cNvSpPr txBox="1"/>
          <p:nvPr/>
        </p:nvSpPr>
        <p:spPr>
          <a:xfrm>
            <a:off x="100166" y="155282"/>
            <a:ext cx="5736190" cy="461665"/>
          </a:xfrm>
          <a:prstGeom prst="rect">
            <a:avLst/>
          </a:prstGeom>
          <a:noFill/>
        </p:spPr>
        <p:txBody>
          <a:bodyPr wrap="square" rtlCol="0">
            <a:spAutoFit/>
          </a:bodyPr>
          <a:lstStyle/>
          <a:p>
            <a:r>
              <a:rPr lang="en-US" sz="2400" b="1" dirty="0">
                <a:solidFill>
                  <a:schemeClr val="tx2"/>
                </a:solidFill>
              </a:rPr>
              <a:t>Introduction to </a:t>
            </a:r>
            <a:r>
              <a:rPr lang="en-US" sz="2400" b="1" dirty="0" err="1">
                <a:solidFill>
                  <a:schemeClr val="tx2"/>
                </a:solidFill>
              </a:rPr>
              <a:t>netCDF</a:t>
            </a:r>
            <a:r>
              <a:rPr lang="en-US" sz="2400" b="1" dirty="0">
                <a:solidFill>
                  <a:schemeClr val="tx2"/>
                </a:solidFill>
              </a:rPr>
              <a:t> Operators (NCO)</a:t>
            </a:r>
          </a:p>
        </p:txBody>
      </p:sp>
      <p:sp>
        <p:nvSpPr>
          <p:cNvPr id="5" name="TextBox 4">
            <a:extLst>
              <a:ext uri="{FF2B5EF4-FFF2-40B4-BE49-F238E27FC236}">
                <a16:creationId xmlns="" xmlns:a16="http://schemas.microsoft.com/office/drawing/2014/main" id="{F74F1729-6DA6-6F42-AA53-1BD2C012F7AB}"/>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III. NCO </a:t>
            </a:r>
            <a:r>
              <a:rPr lang="en-US" b="1" dirty="0" err="1">
                <a:solidFill>
                  <a:schemeClr val="accent6"/>
                </a:solidFill>
              </a:rPr>
              <a:t>netCDF</a:t>
            </a:r>
            <a:r>
              <a:rPr lang="en-US" b="1" dirty="0">
                <a:solidFill>
                  <a:schemeClr val="accent6"/>
                </a:solidFill>
              </a:rPr>
              <a:t> Operators / CDO Climate Data Operators</a:t>
            </a:r>
          </a:p>
        </p:txBody>
      </p:sp>
      <p:sp>
        <p:nvSpPr>
          <p:cNvPr id="6" name="Rectangle 3">
            <a:extLst>
              <a:ext uri="{FF2B5EF4-FFF2-40B4-BE49-F238E27FC236}">
                <a16:creationId xmlns="" xmlns:a16="http://schemas.microsoft.com/office/drawing/2014/main" id="{9149EBC4-0839-4244-B4E6-CB66A0605DF3}"/>
              </a:ext>
            </a:extLst>
          </p:cNvPr>
          <p:cNvSpPr txBox="1">
            <a:spLocks noChangeArrowheads="1"/>
          </p:cNvSpPr>
          <p:nvPr/>
        </p:nvSpPr>
        <p:spPr bwMode="auto">
          <a:xfrm>
            <a:off x="317376" y="644349"/>
            <a:ext cx="8826624" cy="9363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defTabSz="914400" fontAlgn="base">
              <a:lnSpc>
                <a:spcPct val="80000"/>
              </a:lnSpc>
              <a:spcBef>
                <a:spcPct val="20000"/>
              </a:spcBef>
              <a:spcAft>
                <a:spcPct val="0"/>
              </a:spcAft>
              <a:defRPr/>
            </a:pPr>
            <a:r>
              <a:rPr lang="en-US" sz="2400" kern="0" dirty="0" err="1">
                <a:solidFill>
                  <a:srgbClr val="000000"/>
                </a:solidFill>
              </a:rPr>
              <a:t>netCDF</a:t>
            </a:r>
            <a:r>
              <a:rPr lang="en-US" sz="2400" kern="0" dirty="0">
                <a:solidFill>
                  <a:srgbClr val="000000"/>
                </a:solidFill>
              </a:rPr>
              <a:t> operator options</a:t>
            </a:r>
          </a:p>
          <a:p>
            <a:pPr marL="342900" lvl="0" indent="-342900" defTabSz="914400" fontAlgn="base">
              <a:lnSpc>
                <a:spcPct val="80000"/>
              </a:lnSpc>
              <a:spcBef>
                <a:spcPct val="20000"/>
              </a:spcBef>
              <a:spcAft>
                <a:spcPct val="0"/>
              </a:spcAft>
              <a:defRPr/>
            </a:pPr>
            <a:endParaRPr lang="en-US" sz="1400" kern="0" dirty="0"/>
          </a:p>
          <a:p>
            <a:pPr marL="628650" marR="0" lvl="0" indent="-628650" algn="l" defTabSz="914400" rtl="0" eaLnBrk="1" fontAlgn="base" latinLnBrk="0" hangingPunct="1">
              <a:lnSpc>
                <a:spcPct val="80000"/>
              </a:lnSpc>
              <a:spcBef>
                <a:spcPct val="20000"/>
              </a:spcBef>
              <a:spcAft>
                <a:spcPct val="0"/>
              </a:spcAft>
              <a:buClrTx/>
              <a:buSzTx/>
              <a:buFontTx/>
              <a:buNone/>
              <a:tabLst/>
              <a:defRPr/>
            </a:pPr>
            <a:r>
              <a:rPr lang="en-US" sz="2000" kern="0" dirty="0">
                <a:solidFill>
                  <a:schemeClr val="accent6"/>
                </a:solidFill>
              </a:rPr>
              <a:t>-</a:t>
            </a:r>
            <a:r>
              <a:rPr lang="en-US" sz="2000" kern="0" dirty="0" err="1">
                <a:solidFill>
                  <a:schemeClr val="accent6"/>
                </a:solidFill>
              </a:rPr>
              <a:t>v</a:t>
            </a:r>
            <a:r>
              <a:rPr lang="en-US" sz="2000" kern="0" dirty="0">
                <a:solidFill>
                  <a:schemeClr val="accent6"/>
                </a:solidFill>
              </a:rPr>
              <a:t> </a:t>
            </a:r>
            <a:r>
              <a:rPr lang="en-US" sz="2000" kern="0" dirty="0">
                <a:solidFill>
                  <a:srgbClr val="FF6600"/>
                </a:solidFill>
              </a:rPr>
              <a:t>	</a:t>
            </a:r>
            <a:r>
              <a:rPr lang="en-US" sz="2000" kern="0" dirty="0"/>
              <a:t>Operates only on those variables listed.</a:t>
            </a:r>
          </a:p>
          <a:p>
            <a:pPr marL="628650" marR="0" lvl="0" indent="-628650" algn="l" defTabSz="914400" rtl="0" eaLnBrk="1" fontAlgn="base" latinLnBrk="0" hangingPunct="1">
              <a:lnSpc>
                <a:spcPct val="80000"/>
              </a:lnSpc>
              <a:spcBef>
                <a:spcPct val="20000"/>
              </a:spcBef>
              <a:spcAft>
                <a:spcPct val="0"/>
              </a:spcAft>
              <a:buClrTx/>
              <a:buSzTx/>
              <a:buFontTx/>
              <a:buNone/>
              <a:tabLst/>
              <a:defRPr/>
            </a:pPr>
            <a:r>
              <a:rPr lang="en-US" sz="2000" kern="0" dirty="0"/>
              <a:t>	</a:t>
            </a:r>
            <a:r>
              <a:rPr lang="en-US" sz="2000" kern="0" dirty="0" err="1">
                <a:solidFill>
                  <a:srgbClr val="008000"/>
                </a:solidFill>
              </a:rPr>
              <a:t>ncks</a:t>
            </a:r>
            <a:r>
              <a:rPr lang="en-US" sz="2000" kern="0" dirty="0">
                <a:solidFill>
                  <a:srgbClr val="008000"/>
                </a:solidFill>
              </a:rPr>
              <a:t> –</a:t>
            </a:r>
            <a:r>
              <a:rPr lang="en-US" sz="2000" kern="0" dirty="0" err="1">
                <a:solidFill>
                  <a:srgbClr val="008000"/>
                </a:solidFill>
              </a:rPr>
              <a:t>v</a:t>
            </a:r>
            <a:r>
              <a:rPr lang="en-US" sz="2000" kern="0" dirty="0">
                <a:solidFill>
                  <a:srgbClr val="008000"/>
                </a:solidFill>
              </a:rPr>
              <a:t> T,U,PS </a:t>
            </a:r>
            <a:r>
              <a:rPr lang="en-US" sz="2000" kern="0" dirty="0" err="1">
                <a:solidFill>
                  <a:srgbClr val="008000"/>
                </a:solidFill>
              </a:rPr>
              <a:t>in.nc</a:t>
            </a:r>
            <a:r>
              <a:rPr lang="en-US" sz="2000" kern="0" dirty="0">
                <a:solidFill>
                  <a:srgbClr val="008000"/>
                </a:solidFill>
              </a:rPr>
              <a:t> </a:t>
            </a:r>
            <a:r>
              <a:rPr lang="en-US" sz="2000" kern="0" dirty="0" err="1">
                <a:solidFill>
                  <a:srgbClr val="008000"/>
                </a:solidFill>
              </a:rPr>
              <a:t>out.nc</a:t>
            </a:r>
            <a:endParaRPr lang="en-US" sz="2000" kern="0" dirty="0">
              <a:solidFill>
                <a:srgbClr val="008000"/>
              </a:solidFill>
            </a:endParaRPr>
          </a:p>
        </p:txBody>
      </p:sp>
      <p:sp>
        <p:nvSpPr>
          <p:cNvPr id="7" name="Rectangle 6">
            <a:extLst>
              <a:ext uri="{FF2B5EF4-FFF2-40B4-BE49-F238E27FC236}">
                <a16:creationId xmlns="" xmlns:a16="http://schemas.microsoft.com/office/drawing/2014/main" id="{1C32280C-7FCD-F142-988C-BB72BE6D3272}"/>
              </a:ext>
            </a:extLst>
          </p:cNvPr>
          <p:cNvSpPr/>
          <p:nvPr/>
        </p:nvSpPr>
        <p:spPr>
          <a:xfrm>
            <a:off x="317377" y="2033216"/>
            <a:ext cx="7466238" cy="646331"/>
          </a:xfrm>
          <a:prstGeom prst="rect">
            <a:avLst/>
          </a:prstGeom>
        </p:spPr>
        <p:txBody>
          <a:bodyPr wrap="square">
            <a:spAutoFit/>
          </a:bodyPr>
          <a:lstStyle/>
          <a:p>
            <a:pPr marL="628650" lvl="0" indent="-628650" defTabSz="914400" fontAlgn="base">
              <a:lnSpc>
                <a:spcPct val="80000"/>
              </a:lnSpc>
              <a:spcBef>
                <a:spcPct val="20000"/>
              </a:spcBef>
              <a:spcAft>
                <a:spcPct val="0"/>
              </a:spcAft>
              <a:defRPr/>
            </a:pPr>
            <a:r>
              <a:rPr lang="en-US" sz="2000" kern="0" dirty="0">
                <a:solidFill>
                  <a:schemeClr val="accent6"/>
                </a:solidFill>
              </a:rPr>
              <a:t>-</a:t>
            </a:r>
            <a:r>
              <a:rPr lang="en-US" sz="2000" kern="0" dirty="0" err="1">
                <a:solidFill>
                  <a:schemeClr val="accent6"/>
                </a:solidFill>
              </a:rPr>
              <a:t>x</a:t>
            </a:r>
            <a:r>
              <a:rPr lang="en-US" sz="2000" kern="0" dirty="0">
                <a:solidFill>
                  <a:schemeClr val="accent6"/>
                </a:solidFill>
              </a:rPr>
              <a:t> –</a:t>
            </a:r>
            <a:r>
              <a:rPr lang="en-US" sz="2000" kern="0" dirty="0" err="1">
                <a:solidFill>
                  <a:schemeClr val="accent6"/>
                </a:solidFill>
              </a:rPr>
              <a:t>v</a:t>
            </a:r>
            <a:r>
              <a:rPr lang="en-US" sz="2000" kern="0" dirty="0">
                <a:solidFill>
                  <a:srgbClr val="008000"/>
                </a:solidFill>
              </a:rPr>
              <a:t>	</a:t>
            </a:r>
            <a:r>
              <a:rPr lang="en-US" sz="2000" kern="0" dirty="0"/>
              <a:t>Operates on all variables except those listed.</a:t>
            </a:r>
          </a:p>
          <a:p>
            <a:pPr marL="628650" lvl="0" indent="-628650" defTabSz="914400" fontAlgn="base">
              <a:lnSpc>
                <a:spcPct val="80000"/>
              </a:lnSpc>
              <a:spcBef>
                <a:spcPct val="20000"/>
              </a:spcBef>
              <a:spcAft>
                <a:spcPct val="0"/>
              </a:spcAft>
              <a:defRPr/>
            </a:pPr>
            <a:r>
              <a:rPr lang="en-US" sz="2000" kern="0" dirty="0">
                <a:solidFill>
                  <a:srgbClr val="008000"/>
                </a:solidFill>
              </a:rPr>
              <a:t>	</a:t>
            </a:r>
            <a:r>
              <a:rPr lang="en-US" sz="2000" kern="0" dirty="0" err="1">
                <a:solidFill>
                  <a:srgbClr val="008000"/>
                </a:solidFill>
              </a:rPr>
              <a:t>ncrcat</a:t>
            </a:r>
            <a:r>
              <a:rPr lang="en-US" sz="2000" kern="0" dirty="0">
                <a:solidFill>
                  <a:srgbClr val="008000"/>
                </a:solidFill>
              </a:rPr>
              <a:t> –</a:t>
            </a:r>
            <a:r>
              <a:rPr lang="en-US" sz="2000" kern="0" dirty="0" err="1">
                <a:solidFill>
                  <a:srgbClr val="008000"/>
                </a:solidFill>
              </a:rPr>
              <a:t>x</a:t>
            </a:r>
            <a:r>
              <a:rPr lang="en-US" sz="2000" kern="0" dirty="0">
                <a:solidFill>
                  <a:srgbClr val="008000"/>
                </a:solidFill>
              </a:rPr>
              <a:t> –</a:t>
            </a:r>
            <a:r>
              <a:rPr lang="en-US" sz="2000" kern="0" dirty="0" err="1">
                <a:solidFill>
                  <a:srgbClr val="008000"/>
                </a:solidFill>
              </a:rPr>
              <a:t>v</a:t>
            </a:r>
            <a:r>
              <a:rPr lang="en-US" sz="2000" kern="0" dirty="0">
                <a:solidFill>
                  <a:srgbClr val="008000"/>
                </a:solidFill>
              </a:rPr>
              <a:t> CHI,CLDTOT 1999-01.nc 1999-02.nc </a:t>
            </a:r>
            <a:r>
              <a:rPr lang="en-US" sz="2000" kern="0" dirty="0" err="1">
                <a:solidFill>
                  <a:srgbClr val="008000"/>
                </a:solidFill>
              </a:rPr>
              <a:t>out.nc</a:t>
            </a:r>
            <a:endParaRPr lang="en-US" sz="2000" kern="0" dirty="0">
              <a:solidFill>
                <a:srgbClr val="008000"/>
              </a:solidFill>
            </a:endParaRPr>
          </a:p>
        </p:txBody>
      </p:sp>
      <p:sp>
        <p:nvSpPr>
          <p:cNvPr id="8" name="Rectangle 7">
            <a:extLst>
              <a:ext uri="{FF2B5EF4-FFF2-40B4-BE49-F238E27FC236}">
                <a16:creationId xmlns="" xmlns:a16="http://schemas.microsoft.com/office/drawing/2014/main" id="{F2148EC3-9049-9A4C-A2EC-2D133D7C51AD}"/>
              </a:ext>
            </a:extLst>
          </p:cNvPr>
          <p:cNvSpPr/>
          <p:nvPr/>
        </p:nvSpPr>
        <p:spPr>
          <a:xfrm>
            <a:off x="317377" y="5513819"/>
            <a:ext cx="7466238" cy="338554"/>
          </a:xfrm>
          <a:prstGeom prst="rect">
            <a:avLst/>
          </a:prstGeom>
        </p:spPr>
        <p:txBody>
          <a:bodyPr wrap="square">
            <a:spAutoFit/>
          </a:bodyPr>
          <a:lstStyle/>
          <a:p>
            <a:pPr marL="342900" lvl="0" indent="-342900" defTabSz="914400" fontAlgn="base">
              <a:lnSpc>
                <a:spcPct val="80000"/>
              </a:lnSpc>
              <a:spcBef>
                <a:spcPct val="20000"/>
              </a:spcBef>
              <a:spcAft>
                <a:spcPct val="0"/>
              </a:spcAft>
              <a:defRPr/>
            </a:pPr>
            <a:r>
              <a:rPr lang="en-US" sz="2000" kern="0" dirty="0"/>
              <a:t>More options exist beyond what was discussed here.</a:t>
            </a:r>
          </a:p>
        </p:txBody>
      </p:sp>
      <p:sp>
        <p:nvSpPr>
          <p:cNvPr id="9" name="Rectangle 8">
            <a:extLst>
              <a:ext uri="{FF2B5EF4-FFF2-40B4-BE49-F238E27FC236}">
                <a16:creationId xmlns="" xmlns:a16="http://schemas.microsoft.com/office/drawing/2014/main" id="{D744B634-1503-6647-AE59-FB0094D3E72B}"/>
              </a:ext>
            </a:extLst>
          </p:cNvPr>
          <p:cNvSpPr/>
          <p:nvPr/>
        </p:nvSpPr>
        <p:spPr>
          <a:xfrm>
            <a:off x="317376" y="4645638"/>
            <a:ext cx="8679737" cy="584775"/>
          </a:xfrm>
          <a:prstGeom prst="rect">
            <a:avLst/>
          </a:prstGeom>
        </p:spPr>
        <p:txBody>
          <a:bodyPr wrap="square">
            <a:spAutoFit/>
          </a:bodyPr>
          <a:lstStyle/>
          <a:p>
            <a:pPr marL="628650" indent="-628650">
              <a:lnSpc>
                <a:spcPct val="80000"/>
              </a:lnSpc>
              <a:spcBef>
                <a:spcPct val="50000"/>
              </a:spcBef>
            </a:pPr>
            <a:r>
              <a:rPr lang="en-US" sz="2000" kern="0" dirty="0">
                <a:solidFill>
                  <a:schemeClr val="accent6"/>
                </a:solidFill>
              </a:rPr>
              <a:t>-</a:t>
            </a:r>
            <a:r>
              <a:rPr lang="en-US" sz="2000" kern="0" dirty="0" err="1">
                <a:solidFill>
                  <a:schemeClr val="accent6"/>
                </a:solidFill>
              </a:rPr>
              <a:t>h</a:t>
            </a:r>
            <a:r>
              <a:rPr lang="en-US" sz="2000" kern="0" dirty="0">
                <a:solidFill>
                  <a:srgbClr val="008000"/>
                </a:solidFill>
              </a:rPr>
              <a:t>	</a:t>
            </a:r>
            <a:r>
              <a:rPr lang="en-US" sz="2000" dirty="0"/>
              <a:t>Override automatic appending of the global history attribute with the NCO command issued (which can be very long)</a:t>
            </a:r>
          </a:p>
        </p:txBody>
      </p:sp>
      <p:sp>
        <p:nvSpPr>
          <p:cNvPr id="10" name="Rectangle 9">
            <a:extLst>
              <a:ext uri="{FF2B5EF4-FFF2-40B4-BE49-F238E27FC236}">
                <a16:creationId xmlns="" xmlns:a16="http://schemas.microsoft.com/office/drawing/2014/main" id="{9209C85D-6A1D-E943-BBB2-442CFD7707B5}"/>
              </a:ext>
            </a:extLst>
          </p:cNvPr>
          <p:cNvSpPr/>
          <p:nvPr/>
        </p:nvSpPr>
        <p:spPr>
          <a:xfrm>
            <a:off x="317376" y="2816207"/>
            <a:ext cx="8418607" cy="1692771"/>
          </a:xfrm>
          <a:prstGeom prst="rect">
            <a:avLst/>
          </a:prstGeom>
        </p:spPr>
        <p:txBody>
          <a:bodyPr wrap="square">
            <a:spAutoFit/>
          </a:bodyPr>
          <a:lstStyle/>
          <a:p>
            <a:pPr marL="628650" lvl="0" indent="-628650" defTabSz="914400" fontAlgn="base">
              <a:lnSpc>
                <a:spcPct val="80000"/>
              </a:lnSpc>
              <a:spcBef>
                <a:spcPct val="20000"/>
              </a:spcBef>
              <a:spcAft>
                <a:spcPct val="0"/>
              </a:spcAft>
              <a:defRPr/>
            </a:pPr>
            <a:r>
              <a:rPr lang="en-US" sz="2000" kern="0" dirty="0">
                <a:solidFill>
                  <a:schemeClr val="accent6"/>
                </a:solidFill>
              </a:rPr>
              <a:t>-</a:t>
            </a:r>
            <a:r>
              <a:rPr lang="en-US" sz="2000" kern="0" dirty="0" err="1">
                <a:solidFill>
                  <a:schemeClr val="accent6"/>
                </a:solidFill>
              </a:rPr>
              <a:t>d</a:t>
            </a:r>
            <a:r>
              <a:rPr lang="en-US" sz="2000" kern="0" dirty="0">
                <a:solidFill>
                  <a:srgbClr val="008000"/>
                </a:solidFill>
              </a:rPr>
              <a:t>	</a:t>
            </a:r>
            <a:r>
              <a:rPr lang="en-US" sz="2000" kern="0" dirty="0"/>
              <a:t>Operates on a subset of data.</a:t>
            </a:r>
          </a:p>
          <a:p>
            <a:pPr marL="628650" indent="-628650" defTabSz="914400" fontAlgn="base">
              <a:lnSpc>
                <a:spcPct val="80000"/>
              </a:lnSpc>
              <a:spcBef>
                <a:spcPct val="20000"/>
              </a:spcBef>
              <a:spcAft>
                <a:spcPct val="0"/>
              </a:spcAft>
              <a:defRPr/>
            </a:pPr>
            <a:r>
              <a:rPr lang="en-US" sz="2000" kern="0" dirty="0">
                <a:solidFill>
                  <a:srgbClr val="008000"/>
                </a:solidFill>
              </a:rPr>
              <a:t>	</a:t>
            </a:r>
            <a:r>
              <a:rPr lang="en-US" sz="2000" dirty="0">
                <a:solidFill>
                  <a:srgbClr val="008000"/>
                </a:solidFill>
              </a:rPr>
              <a:t> </a:t>
            </a:r>
            <a:r>
              <a:rPr lang="en-US" sz="2000" dirty="0" err="1">
                <a:solidFill>
                  <a:srgbClr val="008000"/>
                </a:solidFill>
              </a:rPr>
              <a:t>ncks</a:t>
            </a:r>
            <a:r>
              <a:rPr lang="en-US" sz="2000" dirty="0">
                <a:solidFill>
                  <a:srgbClr val="008000"/>
                </a:solidFill>
              </a:rPr>
              <a:t>  -</a:t>
            </a:r>
            <a:r>
              <a:rPr lang="en-US" sz="2000" dirty="0" err="1">
                <a:solidFill>
                  <a:srgbClr val="008000"/>
                </a:solidFill>
              </a:rPr>
              <a:t>d</a:t>
            </a:r>
            <a:r>
              <a:rPr lang="en-US" sz="2000" dirty="0">
                <a:solidFill>
                  <a:srgbClr val="008000"/>
                </a:solidFill>
              </a:rPr>
              <a:t> lon,0.,180.   -</a:t>
            </a:r>
            <a:r>
              <a:rPr lang="en-US" sz="2000" dirty="0" err="1">
                <a:solidFill>
                  <a:srgbClr val="008000"/>
                </a:solidFill>
              </a:rPr>
              <a:t>d</a:t>
            </a:r>
            <a:r>
              <a:rPr lang="en-US" sz="2000" dirty="0">
                <a:solidFill>
                  <a:srgbClr val="008000"/>
                </a:solidFill>
              </a:rPr>
              <a:t> lat,0,63 </a:t>
            </a:r>
            <a:r>
              <a:rPr lang="en-US" sz="2000" dirty="0" err="1">
                <a:solidFill>
                  <a:srgbClr val="008000"/>
                </a:solidFill>
              </a:rPr>
              <a:t>in.nc</a:t>
            </a:r>
            <a:r>
              <a:rPr lang="en-US" sz="2000" dirty="0">
                <a:solidFill>
                  <a:srgbClr val="008000"/>
                </a:solidFill>
              </a:rPr>
              <a:t> </a:t>
            </a:r>
            <a:r>
              <a:rPr lang="en-US" sz="2000" dirty="0" err="1">
                <a:solidFill>
                  <a:srgbClr val="008000"/>
                </a:solidFill>
              </a:rPr>
              <a:t>out.nc</a:t>
            </a:r>
            <a:endParaRPr lang="en-US" sz="2000" kern="0" dirty="0">
              <a:solidFill>
                <a:srgbClr val="008000"/>
              </a:solidFill>
            </a:endParaRPr>
          </a:p>
          <a:p>
            <a:pPr marL="628650" indent="-628650" defTabSz="914400" fontAlgn="base">
              <a:lnSpc>
                <a:spcPct val="80000"/>
              </a:lnSpc>
              <a:spcBef>
                <a:spcPct val="20000"/>
              </a:spcBef>
              <a:spcAft>
                <a:spcPct val="0"/>
              </a:spcAft>
              <a:defRPr/>
            </a:pPr>
            <a:r>
              <a:rPr lang="en-US" sz="2000" kern="0" dirty="0">
                <a:solidFill>
                  <a:srgbClr val="008000"/>
                </a:solidFill>
              </a:rPr>
              <a:t>      	</a:t>
            </a:r>
            <a:r>
              <a:rPr lang="en-US" sz="2000" dirty="0"/>
              <a:t>Real numbers indicate actual coordinate values, while integers indicate actual array indexes. In the above example, all longitudes will be grabbed from 0:180E, and the first 64 latitudes indexes will be grabbed.</a:t>
            </a:r>
            <a:endParaRPr lang="en-US" sz="2000" kern="0" dirty="0">
              <a:solidFill>
                <a:srgbClr val="008000"/>
              </a:solidFill>
            </a:endParaRPr>
          </a:p>
        </p:txBody>
      </p:sp>
    </p:spTree>
    <p:extLst>
      <p:ext uri="{BB962C8B-B14F-4D97-AF65-F5344CB8AC3E}">
        <p14:creationId xmlns:p14="http://schemas.microsoft.com/office/powerpoint/2010/main" val="28726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546B9B9-1A4E-3649-87C0-0D13255EDF8D}"/>
              </a:ext>
            </a:extLst>
          </p:cNvPr>
          <p:cNvSpPr txBox="1"/>
          <p:nvPr/>
        </p:nvSpPr>
        <p:spPr>
          <a:xfrm>
            <a:off x="100166" y="155282"/>
            <a:ext cx="5736190" cy="461665"/>
          </a:xfrm>
          <a:prstGeom prst="rect">
            <a:avLst/>
          </a:prstGeom>
          <a:noFill/>
        </p:spPr>
        <p:txBody>
          <a:bodyPr wrap="square" rtlCol="0">
            <a:spAutoFit/>
          </a:bodyPr>
          <a:lstStyle/>
          <a:p>
            <a:r>
              <a:rPr lang="en-US" sz="2400" b="1" dirty="0">
                <a:solidFill>
                  <a:schemeClr val="tx2"/>
                </a:solidFill>
              </a:rPr>
              <a:t>Introduction to </a:t>
            </a:r>
            <a:r>
              <a:rPr lang="en-US" sz="2400" b="1" dirty="0" err="1">
                <a:solidFill>
                  <a:schemeClr val="tx2"/>
                </a:solidFill>
              </a:rPr>
              <a:t>netCDF</a:t>
            </a:r>
            <a:r>
              <a:rPr lang="en-US" sz="2400" b="1" dirty="0">
                <a:solidFill>
                  <a:schemeClr val="tx2"/>
                </a:solidFill>
              </a:rPr>
              <a:t> Operators (NCO)</a:t>
            </a:r>
          </a:p>
        </p:txBody>
      </p:sp>
      <p:sp>
        <p:nvSpPr>
          <p:cNvPr id="5" name="TextBox 4">
            <a:extLst>
              <a:ext uri="{FF2B5EF4-FFF2-40B4-BE49-F238E27FC236}">
                <a16:creationId xmlns="" xmlns:a16="http://schemas.microsoft.com/office/drawing/2014/main" id="{F74F1729-6DA6-6F42-AA53-1BD2C012F7AB}"/>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III. NCO </a:t>
            </a:r>
            <a:r>
              <a:rPr lang="en-US" b="1" dirty="0" err="1">
                <a:solidFill>
                  <a:schemeClr val="accent6"/>
                </a:solidFill>
              </a:rPr>
              <a:t>netCDF</a:t>
            </a:r>
            <a:r>
              <a:rPr lang="en-US" b="1" dirty="0">
                <a:solidFill>
                  <a:schemeClr val="accent6"/>
                </a:solidFill>
              </a:rPr>
              <a:t> Operators / CDO Climate Data Operators</a:t>
            </a:r>
          </a:p>
        </p:txBody>
      </p:sp>
      <p:sp>
        <p:nvSpPr>
          <p:cNvPr id="2" name="TextBox 1">
            <a:extLst>
              <a:ext uri="{FF2B5EF4-FFF2-40B4-BE49-F238E27FC236}">
                <a16:creationId xmlns="" xmlns:a16="http://schemas.microsoft.com/office/drawing/2014/main" id="{AE00B89E-2561-BD45-9CC3-5A06EB16885A}"/>
              </a:ext>
            </a:extLst>
          </p:cNvPr>
          <p:cNvSpPr txBox="1"/>
          <p:nvPr/>
        </p:nvSpPr>
        <p:spPr>
          <a:xfrm>
            <a:off x="100166" y="681006"/>
            <a:ext cx="5714449" cy="430887"/>
          </a:xfrm>
          <a:prstGeom prst="rect">
            <a:avLst/>
          </a:prstGeom>
          <a:noFill/>
        </p:spPr>
        <p:txBody>
          <a:bodyPr wrap="none" rtlCol="0">
            <a:spAutoFit/>
          </a:bodyPr>
          <a:lstStyle/>
          <a:p>
            <a:r>
              <a:rPr lang="en-US" sz="2200" dirty="0"/>
              <a:t>Note that you can wrap the NCO’s into a script </a:t>
            </a:r>
          </a:p>
        </p:txBody>
      </p:sp>
      <p:sp>
        <p:nvSpPr>
          <p:cNvPr id="3" name="TextBox 2">
            <a:extLst>
              <a:ext uri="{FF2B5EF4-FFF2-40B4-BE49-F238E27FC236}">
                <a16:creationId xmlns="" xmlns:a16="http://schemas.microsoft.com/office/drawing/2014/main" id="{9E3BE31E-EC4F-B243-8F54-35C60C90ED42}"/>
              </a:ext>
            </a:extLst>
          </p:cNvPr>
          <p:cNvSpPr txBox="1"/>
          <p:nvPr/>
        </p:nvSpPr>
        <p:spPr>
          <a:xfrm>
            <a:off x="100166" y="1206731"/>
            <a:ext cx="8978163" cy="5078313"/>
          </a:xfrm>
          <a:prstGeom prst="rect">
            <a:avLst/>
          </a:prstGeom>
          <a:noFill/>
        </p:spPr>
        <p:txBody>
          <a:bodyPr wrap="none" rtlCol="0">
            <a:spAutoFit/>
          </a:bodyPr>
          <a:lstStyle/>
          <a:p>
            <a:r>
              <a:rPr lang="en-US" dirty="0"/>
              <a:t>begin</a:t>
            </a:r>
          </a:p>
          <a:p>
            <a:r>
              <a:rPr lang="en-US" dirty="0"/>
              <a:t>  </a:t>
            </a:r>
            <a:r>
              <a:rPr lang="en-US" dirty="0" err="1"/>
              <a:t>syear</a:t>
            </a:r>
            <a:r>
              <a:rPr lang="en-US" dirty="0"/>
              <a:t>= "1920"    ; YYYY</a:t>
            </a:r>
          </a:p>
          <a:p>
            <a:r>
              <a:rPr lang="en-US" dirty="0"/>
              <a:t>  </a:t>
            </a:r>
            <a:r>
              <a:rPr lang="en-US" dirty="0" err="1"/>
              <a:t>eyear</a:t>
            </a:r>
            <a:r>
              <a:rPr lang="en-US" dirty="0"/>
              <a:t> ="2029"    ; YYYY</a:t>
            </a:r>
          </a:p>
          <a:p>
            <a:r>
              <a:rPr lang="en-US" dirty="0"/>
              <a:t>  </a:t>
            </a:r>
            <a:r>
              <a:rPr lang="en-US" dirty="0" err="1"/>
              <a:t>emonth</a:t>
            </a:r>
            <a:r>
              <a:rPr lang="en-US" dirty="0"/>
              <a:t> = "12"</a:t>
            </a:r>
          </a:p>
          <a:p>
            <a:r>
              <a:rPr lang="en-US" dirty="0"/>
              <a:t>  </a:t>
            </a:r>
            <a:r>
              <a:rPr lang="en-US" dirty="0" err="1"/>
              <a:t>time_s</a:t>
            </a:r>
            <a:r>
              <a:rPr lang="en-US" dirty="0"/>
              <a:t> = "{1,2}*"   ; "0*" = default, {1,2}* for 20C simulations</a:t>
            </a:r>
          </a:p>
          <a:p>
            <a:r>
              <a:rPr lang="en-US" dirty="0"/>
              <a:t>  </a:t>
            </a:r>
            <a:r>
              <a:rPr lang="en-US" dirty="0" err="1"/>
              <a:t>mrun</a:t>
            </a:r>
            <a:r>
              <a:rPr lang="en-US" dirty="0"/>
              <a:t> = "b.e11.B20TRLENS_RCP85.f09_g16.xbmb.011"</a:t>
            </a:r>
          </a:p>
          <a:p>
            <a:r>
              <a:rPr lang="en-US" dirty="0"/>
              <a:t>  </a:t>
            </a:r>
            <a:r>
              <a:rPr lang="en-US" dirty="0" err="1"/>
              <a:t>indir</a:t>
            </a:r>
            <a:r>
              <a:rPr lang="en-US" dirty="0"/>
              <a:t> = "/glade/scratch/</a:t>
            </a:r>
            <a:r>
              <a:rPr lang="en-US" dirty="0" err="1"/>
              <a:t>dbailey</a:t>
            </a:r>
            <a:r>
              <a:rPr lang="en-US" dirty="0"/>
              <a:t>/archive/"+</a:t>
            </a:r>
            <a:r>
              <a:rPr lang="en-US" dirty="0" err="1"/>
              <a:t>mrun</a:t>
            </a:r>
            <a:r>
              <a:rPr lang="en-US" dirty="0"/>
              <a:t>+"/"</a:t>
            </a:r>
          </a:p>
          <a:p>
            <a:r>
              <a:rPr lang="en-US" dirty="0"/>
              <a:t>  </a:t>
            </a:r>
            <a:r>
              <a:rPr lang="en-US" dirty="0" err="1"/>
              <a:t>outdir</a:t>
            </a:r>
            <a:r>
              <a:rPr lang="en-US" dirty="0"/>
              <a:t> = "/glade/scratch/</a:t>
            </a:r>
            <a:r>
              <a:rPr lang="en-US" dirty="0" err="1"/>
              <a:t>asphilli</a:t>
            </a:r>
            <a:r>
              <a:rPr lang="en-US" dirty="0"/>
              <a:t>/"+</a:t>
            </a:r>
            <a:r>
              <a:rPr lang="en-US" dirty="0" err="1"/>
              <a:t>mrun</a:t>
            </a:r>
            <a:r>
              <a:rPr lang="en-US" dirty="0"/>
              <a:t>+"/"</a:t>
            </a:r>
          </a:p>
          <a:p>
            <a:r>
              <a:rPr lang="en-US" dirty="0"/>
              <a:t>  </a:t>
            </a:r>
            <a:r>
              <a:rPr lang="en-US" dirty="0" err="1"/>
              <a:t>atm_vars</a:t>
            </a:r>
            <a:r>
              <a:rPr lang="en-US" dirty="0"/>
              <a:t> = (/“PSL”,”PRECC","PRECL","TS"/)</a:t>
            </a:r>
          </a:p>
          <a:p>
            <a:r>
              <a:rPr lang="en-US" dirty="0"/>
              <a:t>;——————————————————————————————————————</a:t>
            </a:r>
          </a:p>
          <a:p>
            <a:r>
              <a:rPr lang="en-US" dirty="0"/>
              <a:t>  if (.</a:t>
            </a:r>
            <a:r>
              <a:rPr lang="en-US" dirty="0" err="1"/>
              <a:t>not.fileexists</a:t>
            </a:r>
            <a:r>
              <a:rPr lang="en-US" dirty="0"/>
              <a:t>(</a:t>
            </a:r>
            <a:r>
              <a:rPr lang="en-US" dirty="0" err="1"/>
              <a:t>outdir</a:t>
            </a:r>
            <a:r>
              <a:rPr lang="en-US" dirty="0"/>
              <a:t>)) then</a:t>
            </a:r>
          </a:p>
          <a:p>
            <a:r>
              <a:rPr lang="en-US" dirty="0"/>
              <a:t>     system("</a:t>
            </a:r>
            <a:r>
              <a:rPr lang="en-US" dirty="0" err="1"/>
              <a:t>mkdir</a:t>
            </a:r>
            <a:r>
              <a:rPr lang="en-US" dirty="0"/>
              <a:t> "+</a:t>
            </a:r>
            <a:r>
              <a:rPr lang="en-US" dirty="0" err="1"/>
              <a:t>outdir</a:t>
            </a:r>
            <a:r>
              <a:rPr lang="en-US" dirty="0"/>
              <a:t>)</a:t>
            </a:r>
          </a:p>
          <a:p>
            <a:r>
              <a:rPr lang="en-US" dirty="0"/>
              <a:t>  end if</a:t>
            </a:r>
          </a:p>
          <a:p>
            <a:r>
              <a:rPr lang="en-US" dirty="0"/>
              <a:t>  do gg = 0,dimsizes(</a:t>
            </a:r>
            <a:r>
              <a:rPr lang="en-US" dirty="0" err="1"/>
              <a:t>atm_vars</a:t>
            </a:r>
            <a:r>
              <a:rPr lang="en-US" dirty="0"/>
              <a:t>)-1 </a:t>
            </a:r>
          </a:p>
          <a:p>
            <a:r>
              <a:rPr lang="en-US" dirty="0"/>
              <a:t>       </a:t>
            </a:r>
            <a:r>
              <a:rPr lang="en-US" dirty="0" err="1"/>
              <a:t>ofile</a:t>
            </a:r>
            <a:r>
              <a:rPr lang="en-US" dirty="0"/>
              <a:t> = outdir+mrun+".cam.h0."+atm_vars(gg)+"."+syear+"01-"+</a:t>
            </a:r>
            <a:r>
              <a:rPr lang="en-US" dirty="0" err="1"/>
              <a:t>eyear+emonth</a:t>
            </a:r>
            <a:r>
              <a:rPr lang="en-US" dirty="0"/>
              <a:t>+".</a:t>
            </a:r>
            <a:r>
              <a:rPr lang="en-US" dirty="0" err="1"/>
              <a:t>nc</a:t>
            </a:r>
            <a:r>
              <a:rPr lang="en-US" dirty="0"/>
              <a:t>”</a:t>
            </a:r>
          </a:p>
          <a:p>
            <a:r>
              <a:rPr lang="en-US" dirty="0"/>
              <a:t>       system("</a:t>
            </a:r>
            <a:r>
              <a:rPr lang="en-US" b="1" dirty="0" err="1">
                <a:solidFill>
                  <a:schemeClr val="accent2"/>
                </a:solidFill>
              </a:rPr>
              <a:t>ncrcat</a:t>
            </a:r>
            <a:r>
              <a:rPr lang="en-US" b="1" dirty="0">
                <a:solidFill>
                  <a:schemeClr val="accent2"/>
                </a:solidFill>
              </a:rPr>
              <a:t> –h -v</a:t>
            </a:r>
            <a:r>
              <a:rPr lang="en-US" dirty="0"/>
              <a:t> "+</a:t>
            </a:r>
            <a:r>
              <a:rPr lang="en-US" dirty="0" err="1"/>
              <a:t>atm_vars</a:t>
            </a:r>
            <a:r>
              <a:rPr lang="en-US" dirty="0"/>
              <a:t>(gg)+" "+</a:t>
            </a:r>
            <a:r>
              <a:rPr lang="en-US" dirty="0" err="1"/>
              <a:t>indir</a:t>
            </a:r>
            <a:r>
              <a:rPr lang="en-US" dirty="0"/>
              <a:t>+"</a:t>
            </a:r>
            <a:r>
              <a:rPr lang="en-US" dirty="0" err="1"/>
              <a:t>atm</a:t>
            </a:r>
            <a:r>
              <a:rPr lang="en-US" dirty="0"/>
              <a:t>/</a:t>
            </a:r>
            <a:r>
              <a:rPr lang="en-US" dirty="0" err="1"/>
              <a:t>hist</a:t>
            </a:r>
            <a:r>
              <a:rPr lang="en-US" dirty="0"/>
              <a:t>/*.h0."+time_s+" "+</a:t>
            </a:r>
            <a:r>
              <a:rPr lang="en-US" dirty="0" err="1"/>
              <a:t>ofile</a:t>
            </a:r>
            <a:r>
              <a:rPr lang="en-US" dirty="0"/>
              <a:t>+” &amp;")</a:t>
            </a:r>
          </a:p>
          <a:p>
            <a:r>
              <a:rPr lang="en-US" dirty="0"/>
              <a:t>  end do </a:t>
            </a:r>
          </a:p>
          <a:p>
            <a:r>
              <a:rPr lang="en-US" dirty="0"/>
              <a:t>end</a:t>
            </a:r>
          </a:p>
        </p:txBody>
      </p:sp>
    </p:spTree>
    <p:extLst>
      <p:ext uri="{BB962C8B-B14F-4D97-AF65-F5344CB8AC3E}">
        <p14:creationId xmlns:p14="http://schemas.microsoft.com/office/powerpoint/2010/main" val="37509030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546B9B9-1A4E-3649-87C0-0D13255EDF8D}"/>
              </a:ext>
            </a:extLst>
          </p:cNvPr>
          <p:cNvSpPr txBox="1"/>
          <p:nvPr/>
        </p:nvSpPr>
        <p:spPr>
          <a:xfrm>
            <a:off x="100166" y="155282"/>
            <a:ext cx="6865078" cy="492443"/>
          </a:xfrm>
          <a:prstGeom prst="rect">
            <a:avLst/>
          </a:prstGeom>
          <a:noFill/>
        </p:spPr>
        <p:txBody>
          <a:bodyPr wrap="square" rtlCol="0">
            <a:spAutoFit/>
          </a:bodyPr>
          <a:lstStyle/>
          <a:p>
            <a:r>
              <a:rPr lang="en-US" sz="2600" b="1" dirty="0">
                <a:solidFill>
                  <a:schemeClr val="tx2"/>
                </a:solidFill>
              </a:rPr>
              <a:t>Introduction to Climate Data Operators (CDO)</a:t>
            </a:r>
          </a:p>
        </p:txBody>
      </p:sp>
      <p:sp>
        <p:nvSpPr>
          <p:cNvPr id="5" name="TextBox 4">
            <a:extLst>
              <a:ext uri="{FF2B5EF4-FFF2-40B4-BE49-F238E27FC236}">
                <a16:creationId xmlns="" xmlns:a16="http://schemas.microsoft.com/office/drawing/2014/main" id="{F74F1729-6DA6-6F42-AA53-1BD2C012F7AB}"/>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III. NCO </a:t>
            </a:r>
            <a:r>
              <a:rPr lang="en-US" b="1" dirty="0" err="1">
                <a:solidFill>
                  <a:schemeClr val="accent6"/>
                </a:solidFill>
              </a:rPr>
              <a:t>netCDF</a:t>
            </a:r>
            <a:r>
              <a:rPr lang="en-US" b="1" dirty="0">
                <a:solidFill>
                  <a:schemeClr val="accent6"/>
                </a:solidFill>
              </a:rPr>
              <a:t> Operators / CDO Climate Data Operators</a:t>
            </a:r>
          </a:p>
        </p:txBody>
      </p:sp>
      <p:sp>
        <p:nvSpPr>
          <p:cNvPr id="11" name="Rectangle 3">
            <a:extLst>
              <a:ext uri="{FF2B5EF4-FFF2-40B4-BE49-F238E27FC236}">
                <a16:creationId xmlns="" xmlns:a16="http://schemas.microsoft.com/office/drawing/2014/main" id="{35EE936F-F748-4F4E-9724-501D2DC35622}"/>
              </a:ext>
            </a:extLst>
          </p:cNvPr>
          <p:cNvSpPr txBox="1">
            <a:spLocks noChangeArrowheads="1"/>
          </p:cNvSpPr>
          <p:nvPr/>
        </p:nvSpPr>
        <p:spPr bwMode="auto">
          <a:xfrm>
            <a:off x="457200" y="1269950"/>
            <a:ext cx="8229600" cy="9526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mn-lt"/>
                <a:ea typeface="+mn-ea"/>
                <a:cs typeface="+mn-cs"/>
              </a:rPr>
              <a:t>CDO are very similar to the NCO. Within</a:t>
            </a:r>
            <a:r>
              <a:rPr kumimoji="0" lang="en-US" sz="2000" b="0" i="0" u="none" strike="noStrike" kern="0" cap="none" spc="0" normalizeH="0" noProof="0" dirty="0">
                <a:ln>
                  <a:noFill/>
                </a:ln>
                <a:solidFill>
                  <a:schemeClr val="tx1"/>
                </a:solidFill>
                <a:effectLst/>
                <a:uLnTx/>
                <a:uFillTx/>
                <a:latin typeface="+mn-lt"/>
                <a:ea typeface="+mn-ea"/>
                <a:cs typeface="+mn-cs"/>
              </a:rPr>
              <a:t> the CDO library </a:t>
            </a:r>
            <a:r>
              <a:rPr lang="en-US" sz="2000" kern="0" noProof="0" dirty="0"/>
              <a:t>t</a:t>
            </a:r>
            <a:r>
              <a:rPr lang="en-US" sz="2000" kern="0" dirty="0"/>
              <a:t>here are over 600 command line operators that do a variety of tasks including: </a:t>
            </a:r>
            <a:r>
              <a:rPr lang="en-US" sz="2000" kern="0" dirty="0" err="1"/>
              <a:t>detrending</a:t>
            </a:r>
            <a:r>
              <a:rPr lang="en-US" sz="2000" kern="0" dirty="0"/>
              <a:t>, EOF analysis, meta data modification, statistical analysis and similar calculations.</a:t>
            </a:r>
            <a:endParaRPr kumimoji="0" lang="en-US" sz="18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sp>
        <p:nvSpPr>
          <p:cNvPr id="12" name="Rectangle 11">
            <a:extLst>
              <a:ext uri="{FF2B5EF4-FFF2-40B4-BE49-F238E27FC236}">
                <a16:creationId xmlns="" xmlns:a16="http://schemas.microsoft.com/office/drawing/2014/main" id="{E3808ED0-D770-0149-87D3-7B5DD66E3F09}"/>
              </a:ext>
            </a:extLst>
          </p:cNvPr>
          <p:cNvSpPr/>
          <p:nvPr/>
        </p:nvSpPr>
        <p:spPr>
          <a:xfrm>
            <a:off x="457200" y="4540410"/>
            <a:ext cx="8229600" cy="1579920"/>
          </a:xfrm>
          <a:prstGeom prst="rect">
            <a:avLst/>
          </a:prstGeom>
        </p:spPr>
        <p:txBody>
          <a:bodyPr wrap="square">
            <a:spAutoFit/>
          </a:bodyPr>
          <a:lstStyle/>
          <a:p>
            <a:pPr marL="342900" lvl="0" indent="-342900" defTabSz="914400" fontAlgn="base">
              <a:lnSpc>
                <a:spcPct val="80000"/>
              </a:lnSpc>
              <a:spcBef>
                <a:spcPct val="20000"/>
              </a:spcBef>
              <a:spcAft>
                <a:spcPct val="0"/>
              </a:spcAft>
              <a:defRPr/>
            </a:pPr>
            <a:endParaRPr lang="en-US" sz="2000" kern="0" dirty="0"/>
          </a:p>
          <a:p>
            <a:pPr marL="342900" lvl="0" indent="-342900" defTabSz="914400" fontAlgn="base">
              <a:lnSpc>
                <a:spcPct val="80000"/>
              </a:lnSpc>
              <a:spcBef>
                <a:spcPct val="20000"/>
              </a:spcBef>
              <a:spcAft>
                <a:spcPct val="0"/>
              </a:spcAft>
              <a:defRPr/>
            </a:pPr>
            <a:r>
              <a:rPr lang="en-US" sz="2000" kern="0" dirty="0"/>
              <a:t>The CDO Homepage can be found at:</a:t>
            </a:r>
          </a:p>
          <a:p>
            <a:pPr marL="342900" lvl="0" indent="-342900" defTabSz="914400" fontAlgn="base">
              <a:lnSpc>
                <a:spcPct val="80000"/>
              </a:lnSpc>
              <a:spcBef>
                <a:spcPct val="20000"/>
              </a:spcBef>
              <a:spcAft>
                <a:spcPct val="0"/>
              </a:spcAft>
              <a:defRPr/>
            </a:pPr>
            <a:r>
              <a:rPr lang="en-US" sz="2000" kern="0" dirty="0">
                <a:solidFill>
                  <a:srgbClr val="00B0F0"/>
                </a:solidFill>
              </a:rPr>
              <a:t>		https://code.zmaw.de/projects/cdo/</a:t>
            </a:r>
          </a:p>
          <a:p>
            <a:pPr marL="342900" lvl="0" indent="-342900" defTabSz="914400" fontAlgn="base">
              <a:lnSpc>
                <a:spcPct val="80000"/>
              </a:lnSpc>
              <a:spcBef>
                <a:spcPct val="20000"/>
              </a:spcBef>
              <a:spcAft>
                <a:spcPct val="0"/>
              </a:spcAft>
              <a:defRPr/>
            </a:pPr>
            <a:r>
              <a:rPr lang="en-US" sz="2000" kern="0" dirty="0"/>
              <a:t>CDO documentation can be found at:</a:t>
            </a:r>
          </a:p>
          <a:p>
            <a:pPr marL="922338" lvl="0" indent="-3175" defTabSz="914400" fontAlgn="base">
              <a:lnSpc>
                <a:spcPct val="80000"/>
              </a:lnSpc>
              <a:spcBef>
                <a:spcPct val="20000"/>
              </a:spcBef>
              <a:spcAft>
                <a:spcPct val="0"/>
              </a:spcAft>
              <a:defRPr/>
            </a:pPr>
            <a:r>
              <a:rPr lang="en-US" sz="2000" kern="0" dirty="0">
                <a:solidFill>
                  <a:srgbClr val="00B0F0"/>
                </a:solidFill>
              </a:rPr>
              <a:t>https://code.zmaw.de/projects/cdo/wiki/Cdo#Documentation</a:t>
            </a:r>
          </a:p>
        </p:txBody>
      </p:sp>
      <p:sp>
        <p:nvSpPr>
          <p:cNvPr id="13" name="Rectangle 3">
            <a:extLst>
              <a:ext uri="{FF2B5EF4-FFF2-40B4-BE49-F238E27FC236}">
                <a16:creationId xmlns="" xmlns:a16="http://schemas.microsoft.com/office/drawing/2014/main" id="{232FEF9E-ACC7-EF4A-A059-FCC64B90724B}"/>
              </a:ext>
            </a:extLst>
          </p:cNvPr>
          <p:cNvSpPr txBox="1">
            <a:spLocks noChangeArrowheads="1"/>
          </p:cNvSpPr>
          <p:nvPr/>
        </p:nvSpPr>
        <p:spPr bwMode="auto">
          <a:xfrm>
            <a:off x="457200" y="2434241"/>
            <a:ext cx="8229600" cy="9526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mn-lt"/>
                <a:ea typeface="+mn-ea"/>
                <a:cs typeface="+mn-cs"/>
              </a:rPr>
              <a:t>CDO are not currently used in the diagnostics packages, so </a:t>
            </a:r>
            <a:r>
              <a:rPr lang="en-US" sz="2000" kern="0" dirty="0"/>
              <a:t>we will not go into specifics here. We mention the CDO to make you aware of their existence.</a:t>
            </a:r>
            <a:endParaRPr kumimoji="0" lang="en-US" sz="18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8236769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546B9B9-1A4E-3649-87C0-0D13255EDF8D}"/>
              </a:ext>
            </a:extLst>
          </p:cNvPr>
          <p:cNvSpPr txBox="1"/>
          <p:nvPr/>
        </p:nvSpPr>
        <p:spPr>
          <a:xfrm>
            <a:off x="100166" y="155282"/>
            <a:ext cx="6865078" cy="492443"/>
          </a:xfrm>
          <a:prstGeom prst="rect">
            <a:avLst/>
          </a:prstGeom>
          <a:noFill/>
        </p:spPr>
        <p:txBody>
          <a:bodyPr wrap="square" rtlCol="0">
            <a:spAutoFit/>
          </a:bodyPr>
          <a:lstStyle/>
          <a:p>
            <a:r>
              <a:rPr lang="en-US" sz="2600" b="1" dirty="0" err="1">
                <a:solidFill>
                  <a:schemeClr val="tx2"/>
                </a:solidFill>
              </a:rPr>
              <a:t>ncview</a:t>
            </a:r>
            <a:endParaRPr lang="en-US" sz="2600" b="1" dirty="0">
              <a:solidFill>
                <a:schemeClr val="tx2"/>
              </a:solidFill>
            </a:endParaRPr>
          </a:p>
        </p:txBody>
      </p:sp>
      <p:sp>
        <p:nvSpPr>
          <p:cNvPr id="5" name="TextBox 4">
            <a:extLst>
              <a:ext uri="{FF2B5EF4-FFF2-40B4-BE49-F238E27FC236}">
                <a16:creationId xmlns="" xmlns:a16="http://schemas.microsoft.com/office/drawing/2014/main" id="{F74F1729-6DA6-6F42-AA53-1BD2C012F7AB}"/>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IV. Quick-use tools</a:t>
            </a:r>
          </a:p>
        </p:txBody>
      </p:sp>
      <p:sp>
        <p:nvSpPr>
          <p:cNvPr id="7" name="Rectangle 6">
            <a:extLst>
              <a:ext uri="{FF2B5EF4-FFF2-40B4-BE49-F238E27FC236}">
                <a16:creationId xmlns="" xmlns:a16="http://schemas.microsoft.com/office/drawing/2014/main" id="{36E651AE-535B-674D-84E3-724C2E503235}"/>
              </a:ext>
            </a:extLst>
          </p:cNvPr>
          <p:cNvSpPr/>
          <p:nvPr/>
        </p:nvSpPr>
        <p:spPr>
          <a:xfrm>
            <a:off x="392285" y="840186"/>
            <a:ext cx="4008329" cy="830997"/>
          </a:xfrm>
          <a:prstGeom prst="rect">
            <a:avLst/>
          </a:prstGeom>
        </p:spPr>
        <p:txBody>
          <a:bodyPr wrap="square">
            <a:spAutoFit/>
          </a:bodyPr>
          <a:lstStyle/>
          <a:p>
            <a:pPr>
              <a:lnSpc>
                <a:spcPct val="80000"/>
              </a:lnSpc>
              <a:buFontTx/>
              <a:buNone/>
            </a:pPr>
            <a:r>
              <a:rPr lang="en-US" sz="2000" dirty="0" err="1"/>
              <a:t>ncview</a:t>
            </a:r>
            <a:r>
              <a:rPr lang="en-US" sz="2000" dirty="0"/>
              <a:t> is a graphical interface which allows one to quickly view the variables inside a </a:t>
            </a:r>
            <a:r>
              <a:rPr lang="en-US" sz="2000" dirty="0" err="1"/>
              <a:t>netCDF</a:t>
            </a:r>
            <a:r>
              <a:rPr lang="en-US" sz="2000" dirty="0"/>
              <a:t> file. </a:t>
            </a:r>
          </a:p>
        </p:txBody>
      </p:sp>
      <p:pic>
        <p:nvPicPr>
          <p:cNvPr id="8" name="Picture 7" descr="Screen shot 2010-06-29 at 11.41.17 AM.png">
            <a:extLst>
              <a:ext uri="{FF2B5EF4-FFF2-40B4-BE49-F238E27FC236}">
                <a16:creationId xmlns="" xmlns:a16="http://schemas.microsoft.com/office/drawing/2014/main" id="{7564C8B7-37B9-5946-9893-4E9FBC155961}"/>
              </a:ext>
            </a:extLst>
          </p:cNvPr>
          <p:cNvPicPr>
            <a:picLocks noChangeAspect="1"/>
          </p:cNvPicPr>
          <p:nvPr/>
        </p:nvPicPr>
        <p:blipFill>
          <a:blip r:embed="rId2"/>
          <a:srcRect l="45400" t="14080" r="14600" b="40720"/>
          <a:stretch>
            <a:fillRect/>
          </a:stretch>
        </p:blipFill>
        <p:spPr>
          <a:xfrm>
            <a:off x="4774099" y="3204342"/>
            <a:ext cx="4147536" cy="2929175"/>
          </a:xfrm>
          <a:prstGeom prst="rect">
            <a:avLst/>
          </a:prstGeom>
        </p:spPr>
      </p:pic>
      <p:pic>
        <p:nvPicPr>
          <p:cNvPr id="9" name="Picture 8" descr="Screen shot 2010-06-29 at 11.41.17 AM.png">
            <a:extLst>
              <a:ext uri="{FF2B5EF4-FFF2-40B4-BE49-F238E27FC236}">
                <a16:creationId xmlns="" xmlns:a16="http://schemas.microsoft.com/office/drawing/2014/main" id="{EF497F29-5C74-794A-ABC3-3A20557B321F}"/>
              </a:ext>
            </a:extLst>
          </p:cNvPr>
          <p:cNvPicPr>
            <a:picLocks noChangeAspect="1"/>
          </p:cNvPicPr>
          <p:nvPr/>
        </p:nvPicPr>
        <p:blipFill>
          <a:blip r:embed="rId2"/>
          <a:srcRect t="2580" r="57321" b="50944"/>
          <a:stretch>
            <a:fillRect/>
          </a:stretch>
        </p:blipFill>
        <p:spPr>
          <a:xfrm>
            <a:off x="4649194" y="185712"/>
            <a:ext cx="4366764" cy="2972026"/>
          </a:xfrm>
          <a:prstGeom prst="rect">
            <a:avLst/>
          </a:prstGeom>
        </p:spPr>
      </p:pic>
      <p:sp>
        <p:nvSpPr>
          <p:cNvPr id="10" name="Rectangle 9">
            <a:extLst>
              <a:ext uri="{FF2B5EF4-FFF2-40B4-BE49-F238E27FC236}">
                <a16:creationId xmlns="" xmlns:a16="http://schemas.microsoft.com/office/drawing/2014/main" id="{E2D2FE2E-AB36-BB4F-BD15-69430707B210}"/>
              </a:ext>
            </a:extLst>
          </p:cNvPr>
          <p:cNvSpPr/>
          <p:nvPr/>
        </p:nvSpPr>
        <p:spPr>
          <a:xfrm>
            <a:off x="392285" y="1956192"/>
            <a:ext cx="2743585" cy="400110"/>
          </a:xfrm>
          <a:prstGeom prst="rect">
            <a:avLst/>
          </a:prstGeom>
        </p:spPr>
        <p:txBody>
          <a:bodyPr wrap="none">
            <a:spAutoFit/>
          </a:bodyPr>
          <a:lstStyle/>
          <a:p>
            <a:r>
              <a:rPr lang="en-US" sz="2000" kern="0" dirty="0"/>
              <a:t>Example: </a:t>
            </a:r>
            <a:r>
              <a:rPr lang="en-US" sz="2000" kern="0" dirty="0" err="1">
                <a:solidFill>
                  <a:srgbClr val="008000"/>
                </a:solidFill>
              </a:rPr>
              <a:t>ncview</a:t>
            </a:r>
            <a:r>
              <a:rPr lang="en-US" sz="2000" kern="0" dirty="0">
                <a:solidFill>
                  <a:srgbClr val="008000"/>
                </a:solidFill>
              </a:rPr>
              <a:t> file1.nc</a:t>
            </a:r>
            <a:endParaRPr lang="en-US" sz="2000" dirty="0"/>
          </a:p>
        </p:txBody>
      </p:sp>
      <p:sp>
        <p:nvSpPr>
          <p:cNvPr id="14" name="TextBox 13">
            <a:extLst>
              <a:ext uri="{FF2B5EF4-FFF2-40B4-BE49-F238E27FC236}">
                <a16:creationId xmlns="" xmlns:a16="http://schemas.microsoft.com/office/drawing/2014/main" id="{4BA6D114-99D6-2A45-B82A-02DCF697A356}"/>
              </a:ext>
            </a:extLst>
          </p:cNvPr>
          <p:cNvSpPr txBox="1"/>
          <p:nvPr/>
        </p:nvSpPr>
        <p:spPr>
          <a:xfrm>
            <a:off x="461640" y="2760103"/>
            <a:ext cx="4053915" cy="841256"/>
          </a:xfrm>
          <a:prstGeom prst="rect">
            <a:avLst/>
          </a:prstGeom>
          <a:noFill/>
        </p:spPr>
        <p:txBody>
          <a:bodyPr wrap="square" rtlCol="0">
            <a:spAutoFit/>
          </a:bodyPr>
          <a:lstStyle/>
          <a:p>
            <a:pPr>
              <a:lnSpc>
                <a:spcPct val="80000"/>
              </a:lnSpc>
              <a:buFontTx/>
              <a:buNone/>
            </a:pPr>
            <a:r>
              <a:rPr lang="en-US" sz="2000" dirty="0" err="1"/>
              <a:t>ncview</a:t>
            </a:r>
            <a:r>
              <a:rPr lang="en-US" sz="2000" dirty="0"/>
              <a:t> allows you to interactively visualize a selected variable across a selected range (time, spatial). </a:t>
            </a:r>
          </a:p>
        </p:txBody>
      </p:sp>
    </p:spTree>
    <p:extLst>
      <p:ext uri="{BB962C8B-B14F-4D97-AF65-F5344CB8AC3E}">
        <p14:creationId xmlns:p14="http://schemas.microsoft.com/office/powerpoint/2010/main" val="7029683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546B9B9-1A4E-3649-87C0-0D13255EDF8D}"/>
              </a:ext>
            </a:extLst>
          </p:cNvPr>
          <p:cNvSpPr txBox="1"/>
          <p:nvPr/>
        </p:nvSpPr>
        <p:spPr>
          <a:xfrm>
            <a:off x="100166" y="155282"/>
            <a:ext cx="6865078" cy="492443"/>
          </a:xfrm>
          <a:prstGeom prst="rect">
            <a:avLst/>
          </a:prstGeom>
          <a:noFill/>
        </p:spPr>
        <p:txBody>
          <a:bodyPr wrap="square" rtlCol="0">
            <a:spAutoFit/>
          </a:bodyPr>
          <a:lstStyle/>
          <a:p>
            <a:r>
              <a:rPr lang="en-US" sz="2600" b="1" dirty="0">
                <a:solidFill>
                  <a:schemeClr val="tx2"/>
                </a:solidFill>
              </a:rPr>
              <a:t>Panoply</a:t>
            </a:r>
          </a:p>
        </p:txBody>
      </p:sp>
      <p:sp>
        <p:nvSpPr>
          <p:cNvPr id="5" name="TextBox 4">
            <a:extLst>
              <a:ext uri="{FF2B5EF4-FFF2-40B4-BE49-F238E27FC236}">
                <a16:creationId xmlns="" xmlns:a16="http://schemas.microsoft.com/office/drawing/2014/main" id="{F74F1729-6DA6-6F42-AA53-1BD2C012F7AB}"/>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IV. Quick-use tools</a:t>
            </a:r>
          </a:p>
        </p:txBody>
      </p:sp>
      <p:sp>
        <p:nvSpPr>
          <p:cNvPr id="11" name="Rectangle 10">
            <a:extLst>
              <a:ext uri="{FF2B5EF4-FFF2-40B4-BE49-F238E27FC236}">
                <a16:creationId xmlns="" xmlns:a16="http://schemas.microsoft.com/office/drawing/2014/main" id="{F432F010-8B77-E146-A98F-0D49C3CAEFFC}"/>
              </a:ext>
            </a:extLst>
          </p:cNvPr>
          <p:cNvSpPr/>
          <p:nvPr/>
        </p:nvSpPr>
        <p:spPr>
          <a:xfrm>
            <a:off x="392286" y="738585"/>
            <a:ext cx="3762025" cy="4031873"/>
          </a:xfrm>
          <a:prstGeom prst="rect">
            <a:avLst/>
          </a:prstGeom>
        </p:spPr>
        <p:txBody>
          <a:bodyPr wrap="square">
            <a:spAutoFit/>
          </a:bodyPr>
          <a:lstStyle/>
          <a:p>
            <a:pPr>
              <a:lnSpc>
                <a:spcPct val="80000"/>
              </a:lnSpc>
              <a:buFontTx/>
              <a:buNone/>
            </a:pPr>
            <a:r>
              <a:rPr lang="en-US" sz="2000" dirty="0"/>
              <a:t>Panoply is another GUI application that allows one to quickly view data in a </a:t>
            </a:r>
            <a:r>
              <a:rPr lang="en-US" sz="2000" dirty="0" err="1"/>
              <a:t>netCDF</a:t>
            </a:r>
            <a:r>
              <a:rPr lang="en-US" sz="2000" dirty="0"/>
              <a:t>, HDF, or GRIB format (amongst others). Similar to </a:t>
            </a:r>
            <a:r>
              <a:rPr lang="en-US" sz="2000" dirty="0" err="1"/>
              <a:t>ncview</a:t>
            </a:r>
            <a:r>
              <a:rPr lang="en-US" sz="2000" dirty="0"/>
              <a:t>, but more powerful, panoply allows the user to perform simple calculations, apply masks, and to quickly create spatial or line plots. </a:t>
            </a:r>
          </a:p>
          <a:p>
            <a:pPr>
              <a:lnSpc>
                <a:spcPct val="80000"/>
              </a:lnSpc>
              <a:buFontTx/>
              <a:buNone/>
            </a:pPr>
            <a:endParaRPr lang="en-US" sz="2000" dirty="0"/>
          </a:p>
          <a:p>
            <a:pPr>
              <a:lnSpc>
                <a:spcPct val="80000"/>
              </a:lnSpc>
              <a:buFontTx/>
              <a:buNone/>
            </a:pPr>
            <a:r>
              <a:rPr lang="en-US" sz="2000" dirty="0"/>
              <a:t>Note: v4.10.8 requires Java SE 8 runtime environment or newer. Documentation is improving, with numerous demonstration tutorials/videos and How-</a:t>
            </a:r>
            <a:r>
              <a:rPr lang="en-US" sz="2000" dirty="0" err="1"/>
              <a:t>To’s</a:t>
            </a:r>
            <a:r>
              <a:rPr lang="en-US" sz="2000" dirty="0"/>
              <a:t>. </a:t>
            </a:r>
          </a:p>
        </p:txBody>
      </p:sp>
      <p:sp>
        <p:nvSpPr>
          <p:cNvPr id="12" name="Rectangle 11">
            <a:extLst>
              <a:ext uri="{FF2B5EF4-FFF2-40B4-BE49-F238E27FC236}">
                <a16:creationId xmlns="" xmlns:a16="http://schemas.microsoft.com/office/drawing/2014/main" id="{3DD75598-5BB5-AC45-A6D9-6ABA174FA868}"/>
              </a:ext>
            </a:extLst>
          </p:cNvPr>
          <p:cNvSpPr/>
          <p:nvPr/>
        </p:nvSpPr>
        <p:spPr>
          <a:xfrm>
            <a:off x="457200" y="5064857"/>
            <a:ext cx="8229600" cy="646331"/>
          </a:xfrm>
          <a:prstGeom prst="rect">
            <a:avLst/>
          </a:prstGeom>
        </p:spPr>
        <p:txBody>
          <a:bodyPr wrap="square">
            <a:spAutoFit/>
          </a:bodyPr>
          <a:lstStyle/>
          <a:p>
            <a:pPr marL="342900" lvl="0" indent="-342900" defTabSz="914400" fontAlgn="base">
              <a:lnSpc>
                <a:spcPct val="80000"/>
              </a:lnSpc>
              <a:spcBef>
                <a:spcPct val="20000"/>
              </a:spcBef>
              <a:spcAft>
                <a:spcPct val="0"/>
              </a:spcAft>
              <a:defRPr/>
            </a:pPr>
            <a:r>
              <a:rPr lang="en-US" sz="2000" kern="0" dirty="0"/>
              <a:t>The Panoply homepage can be found at:</a:t>
            </a:r>
          </a:p>
          <a:p>
            <a:pPr marL="342900" lvl="0" indent="-342900" defTabSz="914400" fontAlgn="base">
              <a:lnSpc>
                <a:spcPct val="80000"/>
              </a:lnSpc>
              <a:spcBef>
                <a:spcPct val="20000"/>
              </a:spcBef>
              <a:spcAft>
                <a:spcPct val="0"/>
              </a:spcAft>
              <a:defRPr/>
            </a:pPr>
            <a:r>
              <a:rPr lang="en-US" sz="2000" kern="0" dirty="0"/>
              <a:t>		</a:t>
            </a:r>
            <a:r>
              <a:rPr lang="en-US" sz="2000" kern="0" dirty="0">
                <a:solidFill>
                  <a:srgbClr val="00B0F0"/>
                </a:solidFill>
              </a:rPr>
              <a:t>http://www.giss.nasa.gov/tools/panoply/</a:t>
            </a:r>
          </a:p>
        </p:txBody>
      </p:sp>
      <p:pic>
        <p:nvPicPr>
          <p:cNvPr id="13" name="Picture 12">
            <a:extLst>
              <a:ext uri="{FF2B5EF4-FFF2-40B4-BE49-F238E27FC236}">
                <a16:creationId xmlns="" xmlns:a16="http://schemas.microsoft.com/office/drawing/2014/main" id="{930872F9-EFAF-8445-B595-3BB57C1E068B}"/>
              </a:ext>
            </a:extLst>
          </p:cNvPr>
          <p:cNvPicPr>
            <a:picLocks noChangeAspect="1"/>
          </p:cNvPicPr>
          <p:nvPr/>
        </p:nvPicPr>
        <p:blipFill rotWithShape="1">
          <a:blip r:embed="rId2"/>
          <a:srcRect l="19449" r="19381" b="6281"/>
          <a:stretch/>
        </p:blipFill>
        <p:spPr>
          <a:xfrm>
            <a:off x="4649194" y="738587"/>
            <a:ext cx="4256691" cy="3670846"/>
          </a:xfrm>
          <a:prstGeom prst="rect">
            <a:avLst/>
          </a:prstGeom>
        </p:spPr>
      </p:pic>
    </p:spTree>
    <p:extLst>
      <p:ext uri="{BB962C8B-B14F-4D97-AF65-F5344CB8AC3E}">
        <p14:creationId xmlns:p14="http://schemas.microsoft.com/office/powerpoint/2010/main" val="68043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546B9B9-1A4E-3649-87C0-0D13255EDF8D}"/>
              </a:ext>
            </a:extLst>
          </p:cNvPr>
          <p:cNvSpPr txBox="1"/>
          <p:nvPr/>
        </p:nvSpPr>
        <p:spPr>
          <a:xfrm>
            <a:off x="100166" y="155282"/>
            <a:ext cx="6865078" cy="492443"/>
          </a:xfrm>
          <a:prstGeom prst="rect">
            <a:avLst/>
          </a:prstGeom>
          <a:noFill/>
        </p:spPr>
        <p:txBody>
          <a:bodyPr wrap="square" rtlCol="0">
            <a:spAutoFit/>
          </a:bodyPr>
          <a:lstStyle/>
          <a:p>
            <a:r>
              <a:rPr lang="en-US" sz="2600" b="1" dirty="0">
                <a:solidFill>
                  <a:schemeClr val="tx2"/>
                </a:solidFill>
              </a:rPr>
              <a:t>NCAR Command Language (NCL)</a:t>
            </a:r>
          </a:p>
        </p:txBody>
      </p:sp>
      <p:sp>
        <p:nvSpPr>
          <p:cNvPr id="5" name="TextBox 4">
            <a:extLst>
              <a:ext uri="{FF2B5EF4-FFF2-40B4-BE49-F238E27FC236}">
                <a16:creationId xmlns="" xmlns:a16="http://schemas.microsoft.com/office/drawing/2014/main" id="{F74F1729-6DA6-6F42-AA53-1BD2C012F7AB}"/>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 Introduction to NCL</a:t>
            </a:r>
          </a:p>
        </p:txBody>
      </p:sp>
      <p:sp>
        <p:nvSpPr>
          <p:cNvPr id="6" name="Rectangle 5">
            <a:extLst>
              <a:ext uri="{FF2B5EF4-FFF2-40B4-BE49-F238E27FC236}">
                <a16:creationId xmlns="" xmlns:a16="http://schemas.microsoft.com/office/drawing/2014/main" id="{C42E806C-4BD8-BA48-9D00-D3FBC1B30534}"/>
              </a:ext>
            </a:extLst>
          </p:cNvPr>
          <p:cNvSpPr/>
          <p:nvPr/>
        </p:nvSpPr>
        <p:spPr>
          <a:xfrm>
            <a:off x="392285" y="1167567"/>
            <a:ext cx="5820625" cy="2914644"/>
          </a:xfrm>
          <a:prstGeom prst="rect">
            <a:avLst/>
          </a:prstGeom>
        </p:spPr>
        <p:txBody>
          <a:bodyPr wrap="square">
            <a:spAutoFit/>
          </a:bodyPr>
          <a:lstStyle/>
          <a:p>
            <a:pPr>
              <a:lnSpc>
                <a:spcPct val="80000"/>
              </a:lnSpc>
              <a:spcBef>
                <a:spcPts val="600"/>
              </a:spcBef>
              <a:buFontTx/>
              <a:buNone/>
            </a:pPr>
            <a:r>
              <a:rPr lang="en-US" sz="2200" dirty="0">
                <a:ea typeface="Hiragino Sans GB W3" panose="020B0300000000000000" pitchFamily="34" charset="-128"/>
                <a:cs typeface="Lucida Sans Unicode" panose="020B0602030504020204" pitchFamily="34" charset="0"/>
              </a:rPr>
              <a:t>What NCL is known for:</a:t>
            </a:r>
          </a:p>
          <a:p>
            <a:pPr marL="342900" indent="-342900">
              <a:lnSpc>
                <a:spcPct val="80000"/>
              </a:lnSpc>
              <a:spcBef>
                <a:spcPts val="600"/>
              </a:spcBef>
              <a:buFontTx/>
              <a:buChar char="-"/>
            </a:pPr>
            <a:r>
              <a:rPr lang="en-US" sz="2200" dirty="0">
                <a:ea typeface="Hiragino Sans GB W3" panose="020B0300000000000000" pitchFamily="34" charset="-128"/>
                <a:cs typeface="Lucida Sans Unicode" panose="020B0602030504020204" pitchFamily="34" charset="0"/>
              </a:rPr>
              <a:t>Easy I/O. </a:t>
            </a:r>
            <a:r>
              <a:rPr lang="en-US" sz="2200" dirty="0" err="1">
                <a:ea typeface="Hiragino Sans GB W3" panose="020B0300000000000000" pitchFamily="34" charset="-128"/>
                <a:cs typeface="Lucida Sans Unicode" panose="020B0602030504020204" pitchFamily="34" charset="0"/>
              </a:rPr>
              <a:t>NetCDF</a:t>
            </a:r>
            <a:r>
              <a:rPr lang="en-US" sz="2200" dirty="0">
                <a:ea typeface="Hiragino Sans GB W3" panose="020B0300000000000000" pitchFamily="34" charset="-128"/>
                <a:cs typeface="Lucida Sans Unicode" panose="020B0602030504020204" pitchFamily="34" charset="0"/>
              </a:rPr>
              <a:t>, </a:t>
            </a:r>
            <a:r>
              <a:rPr lang="en-US" sz="2200" dirty="0" err="1">
                <a:ea typeface="Hiragino Sans GB W3" panose="020B0300000000000000" pitchFamily="34" charset="-128"/>
                <a:cs typeface="Lucida Sans Unicode" panose="020B0602030504020204" pitchFamily="34" charset="0"/>
              </a:rPr>
              <a:t>Grib</a:t>
            </a:r>
            <a:r>
              <a:rPr lang="en-US" sz="2200" dirty="0">
                <a:ea typeface="Hiragino Sans GB W3" panose="020B0300000000000000" pitchFamily="34" charset="-128"/>
                <a:cs typeface="Lucida Sans Unicode" panose="020B0602030504020204" pitchFamily="34" charset="0"/>
              </a:rPr>
              <a:t>, Grib2, shapefiles, ascii, binary. </a:t>
            </a:r>
          </a:p>
          <a:p>
            <a:pPr marL="342900" indent="-342900">
              <a:lnSpc>
                <a:spcPct val="80000"/>
              </a:lnSpc>
              <a:spcBef>
                <a:spcPts val="600"/>
              </a:spcBef>
              <a:buFontTx/>
              <a:buChar char="-"/>
            </a:pPr>
            <a:r>
              <a:rPr lang="en-US" sz="2200" dirty="0">
                <a:ea typeface="Hiragino Sans GB W3" panose="020B0300000000000000" pitchFamily="34" charset="-128"/>
                <a:cs typeface="Lucida Sans Unicode" panose="020B0602030504020204" pitchFamily="34" charset="0"/>
              </a:rPr>
              <a:t>Good graphics; utmost flexibility in design.</a:t>
            </a:r>
          </a:p>
          <a:p>
            <a:pPr marL="342900" indent="-342900">
              <a:lnSpc>
                <a:spcPct val="80000"/>
              </a:lnSpc>
              <a:spcBef>
                <a:spcPts val="600"/>
              </a:spcBef>
              <a:buFontTx/>
              <a:buChar char="-"/>
            </a:pPr>
            <a:r>
              <a:rPr lang="en-US" sz="2200" dirty="0">
                <a:ea typeface="Hiragino Sans GB W3" panose="020B0300000000000000" pitchFamily="34" charset="-128"/>
                <a:cs typeface="Lucida Sans Unicode" panose="020B0602030504020204" pitchFamily="34" charset="0"/>
              </a:rPr>
              <a:t>Functions tailored to the geosciences community.</a:t>
            </a:r>
          </a:p>
          <a:p>
            <a:pPr marL="342900" indent="-342900">
              <a:lnSpc>
                <a:spcPct val="80000"/>
              </a:lnSpc>
              <a:spcBef>
                <a:spcPts val="600"/>
              </a:spcBef>
              <a:buFontTx/>
              <a:buChar char="-"/>
            </a:pPr>
            <a:r>
              <a:rPr lang="en-US" sz="2200" dirty="0">
                <a:ea typeface="Hiragino Sans GB W3" panose="020B0300000000000000" pitchFamily="34" charset="-128"/>
                <a:cs typeface="Lucida Sans Unicode" panose="020B0602030504020204" pitchFamily="34" charset="0"/>
              </a:rPr>
              <a:t>All encompassing website with 1000+ examples.</a:t>
            </a:r>
          </a:p>
          <a:p>
            <a:pPr marL="342900" indent="-342900">
              <a:lnSpc>
                <a:spcPct val="80000"/>
              </a:lnSpc>
              <a:spcBef>
                <a:spcPts val="600"/>
              </a:spcBef>
              <a:buFontTx/>
              <a:buChar char="-"/>
            </a:pPr>
            <a:r>
              <a:rPr lang="en-US" sz="2200" dirty="0">
                <a:ea typeface="Hiragino Sans GB W3" panose="020B0300000000000000" pitchFamily="34" charset="-128"/>
                <a:cs typeface="Lucida Sans Unicode" panose="020B0602030504020204" pitchFamily="34" charset="0"/>
              </a:rPr>
              <a:t>Open source.  Free to download and use.</a:t>
            </a:r>
          </a:p>
        </p:txBody>
      </p:sp>
      <p:pic>
        <p:nvPicPr>
          <p:cNvPr id="7" name="Picture 6">
            <a:extLst>
              <a:ext uri="{FF2B5EF4-FFF2-40B4-BE49-F238E27FC236}">
                <a16:creationId xmlns="" xmlns:a16="http://schemas.microsoft.com/office/drawing/2014/main" id="{52CD9C2E-708C-4248-8195-C36FCBD670E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99216" y="218873"/>
            <a:ext cx="2711180" cy="1922887"/>
          </a:xfrm>
          <a:prstGeom prst="rect">
            <a:avLst/>
          </a:prstGeom>
        </p:spPr>
      </p:pic>
      <p:sp>
        <p:nvSpPr>
          <p:cNvPr id="2" name="TextBox 1">
            <a:extLst>
              <a:ext uri="{FF2B5EF4-FFF2-40B4-BE49-F238E27FC236}">
                <a16:creationId xmlns="" xmlns:a16="http://schemas.microsoft.com/office/drawing/2014/main" id="{D1F519BD-B65C-B14C-A2F9-FE1DF2F23DB4}"/>
              </a:ext>
            </a:extLst>
          </p:cNvPr>
          <p:cNvSpPr txBox="1"/>
          <p:nvPr/>
        </p:nvSpPr>
        <p:spPr>
          <a:xfrm>
            <a:off x="5633156" y="5601530"/>
            <a:ext cx="3326295" cy="461665"/>
          </a:xfrm>
          <a:prstGeom prst="rect">
            <a:avLst/>
          </a:prstGeom>
          <a:noFill/>
        </p:spPr>
        <p:txBody>
          <a:bodyPr wrap="none" rtlCol="0">
            <a:spAutoFit/>
          </a:bodyPr>
          <a:lstStyle/>
          <a:p>
            <a:r>
              <a:rPr lang="en-US" sz="2400" dirty="0">
                <a:solidFill>
                  <a:srgbClr val="00B0F0"/>
                </a:solidFill>
              </a:rPr>
              <a:t>http://</a:t>
            </a:r>
            <a:r>
              <a:rPr lang="en-US" sz="2400" dirty="0" err="1">
                <a:solidFill>
                  <a:srgbClr val="00B0F0"/>
                </a:solidFill>
              </a:rPr>
              <a:t>www.ncl.ucar.edu</a:t>
            </a:r>
            <a:endParaRPr lang="en-US" sz="2400" dirty="0">
              <a:solidFill>
                <a:srgbClr val="00B0F0"/>
              </a:solidFill>
            </a:endParaRPr>
          </a:p>
        </p:txBody>
      </p:sp>
      <p:sp>
        <p:nvSpPr>
          <p:cNvPr id="3" name="TextBox 2">
            <a:extLst>
              <a:ext uri="{FF2B5EF4-FFF2-40B4-BE49-F238E27FC236}">
                <a16:creationId xmlns="" xmlns:a16="http://schemas.microsoft.com/office/drawing/2014/main" id="{D4DDC760-18C5-D542-A23F-5BB81AFD047C}"/>
              </a:ext>
            </a:extLst>
          </p:cNvPr>
          <p:cNvSpPr txBox="1"/>
          <p:nvPr/>
        </p:nvSpPr>
        <p:spPr>
          <a:xfrm>
            <a:off x="316354" y="4919698"/>
            <a:ext cx="8385885" cy="707886"/>
          </a:xfrm>
          <a:prstGeom prst="rect">
            <a:avLst/>
          </a:prstGeom>
          <a:noFill/>
        </p:spPr>
        <p:txBody>
          <a:bodyPr wrap="none" rtlCol="0">
            <a:spAutoFit/>
          </a:bodyPr>
          <a:lstStyle/>
          <a:p>
            <a:r>
              <a:rPr lang="en-US" sz="2000" b="1" dirty="0"/>
              <a:t>However, NCL is now in a maintenance stage, and most active development </a:t>
            </a:r>
          </a:p>
          <a:p>
            <a:r>
              <a:rPr lang="en-US" sz="2000" b="1" dirty="0"/>
              <a:t>has moved to Python.</a:t>
            </a:r>
          </a:p>
        </p:txBody>
      </p:sp>
      <p:sp>
        <p:nvSpPr>
          <p:cNvPr id="8" name="Rectangle 7"/>
          <p:cNvSpPr/>
          <p:nvPr/>
        </p:nvSpPr>
        <p:spPr>
          <a:xfrm>
            <a:off x="5943650" y="2020466"/>
            <a:ext cx="3136007" cy="2769989"/>
          </a:xfrm>
          <a:prstGeom prst="rect">
            <a:avLst/>
          </a:prstGeom>
        </p:spPr>
        <p:txBody>
          <a:bodyPr wrap="square">
            <a:spAutoFit/>
          </a:bodyPr>
          <a:lstStyle/>
          <a:p>
            <a:pPr>
              <a:lnSpc>
                <a:spcPct val="80000"/>
              </a:lnSpc>
              <a:spcAft>
                <a:spcPts val="1200"/>
              </a:spcAft>
              <a:buFontTx/>
              <a:buNone/>
            </a:pPr>
            <a:r>
              <a:rPr lang="en-US" dirty="0"/>
              <a:t>For more information, or to get started learning NCL:</a:t>
            </a:r>
          </a:p>
          <a:p>
            <a:pPr>
              <a:lnSpc>
                <a:spcPct val="80000"/>
              </a:lnSpc>
              <a:spcAft>
                <a:spcPts val="1200"/>
              </a:spcAft>
              <a:buFontTx/>
              <a:buNone/>
            </a:pPr>
            <a:r>
              <a:rPr lang="en-US" dirty="0"/>
              <a:t> </a:t>
            </a:r>
            <a:r>
              <a:rPr lang="en-US" dirty="0">
                <a:solidFill>
                  <a:srgbClr val="00B0F0"/>
                </a:solidFill>
              </a:rPr>
              <a:t>http://www.ncl.ucar.edu/get_started.shtml</a:t>
            </a:r>
          </a:p>
          <a:p>
            <a:pPr>
              <a:lnSpc>
                <a:spcPct val="80000"/>
              </a:lnSpc>
              <a:spcAft>
                <a:spcPts val="1200"/>
              </a:spcAft>
            </a:pPr>
            <a:r>
              <a:rPr lang="en-US" dirty="0"/>
              <a:t>Page through the NCL mini-language and processing manuals</a:t>
            </a:r>
          </a:p>
          <a:p>
            <a:pPr>
              <a:lnSpc>
                <a:spcPct val="80000"/>
              </a:lnSpc>
              <a:spcAft>
                <a:spcPts val="1200"/>
              </a:spcAft>
            </a:pPr>
            <a:r>
              <a:rPr lang="en-US" dirty="0">
                <a:solidFill>
                  <a:srgbClr val="00B0F0"/>
                </a:solidFill>
              </a:rPr>
              <a:t>http://www.ncl.ucar.edu/Document/Manuals</a:t>
            </a:r>
            <a:endParaRPr lang="en-US" dirty="0"/>
          </a:p>
        </p:txBody>
      </p:sp>
    </p:spTree>
    <p:extLst>
      <p:ext uri="{BB962C8B-B14F-4D97-AF65-F5344CB8AC3E}">
        <p14:creationId xmlns:p14="http://schemas.microsoft.com/office/powerpoint/2010/main" val="42793054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 xmlns:a16="http://schemas.microsoft.com/office/drawing/2014/main" id="{634634C3-827A-3F46-BE1D-12275875744E}"/>
              </a:ext>
            </a:extLst>
          </p:cNvPr>
          <p:cNvSpPr>
            <a:spLocks noChangeArrowheads="1"/>
          </p:cNvSpPr>
          <p:nvPr/>
        </p:nvSpPr>
        <p:spPr bwMode="auto">
          <a:xfrm>
            <a:off x="3581400" y="1335013"/>
            <a:ext cx="304800" cy="76200"/>
          </a:xfrm>
          <a:prstGeom prst="roundRect">
            <a:avLst>
              <a:gd name="adj" fmla="val 16667"/>
            </a:avLst>
          </a:prstGeom>
          <a:noFill/>
          <a:ln w="9525">
            <a:noFill/>
            <a:round/>
            <a:headEnd/>
            <a:tailEnd/>
          </a:ln>
          <a:effectLst/>
        </p:spPr>
        <p:txBody>
          <a:bodyPr wrap="none" anchor="ctr">
            <a:prstTxWarp prst="textNoShape">
              <a:avLst/>
            </a:prstTxWarp>
          </a:bodyPr>
          <a:lstStyle/>
          <a:p>
            <a:endParaRPr lang="en-US"/>
          </a:p>
        </p:txBody>
      </p:sp>
      <p:sp>
        <p:nvSpPr>
          <p:cNvPr id="4" name="AutoShape 5">
            <a:extLst>
              <a:ext uri="{FF2B5EF4-FFF2-40B4-BE49-F238E27FC236}">
                <a16:creationId xmlns="" xmlns:a16="http://schemas.microsoft.com/office/drawing/2014/main" id="{69041E26-C1CE-6D4C-B53F-50A407BB6F8E}"/>
              </a:ext>
            </a:extLst>
          </p:cNvPr>
          <p:cNvSpPr>
            <a:spLocks noChangeArrowheads="1"/>
          </p:cNvSpPr>
          <p:nvPr/>
        </p:nvSpPr>
        <p:spPr bwMode="auto">
          <a:xfrm>
            <a:off x="2743200" y="801613"/>
            <a:ext cx="3352800" cy="685800"/>
          </a:xfrm>
          <a:prstGeom prst="flowChartAlternateProcess">
            <a:avLst/>
          </a:prstGeom>
          <a:solidFill>
            <a:schemeClr val="tx2">
              <a:lumMod val="40000"/>
              <a:lumOff val="60000"/>
            </a:schemeClr>
          </a:solidFill>
          <a:ln w="9525">
            <a:solidFill>
              <a:schemeClr val="tx1"/>
            </a:solidFill>
            <a:miter lim="800000"/>
            <a:headEnd/>
            <a:tailEnd/>
          </a:ln>
          <a:effectLst/>
        </p:spPr>
        <p:txBody>
          <a:bodyPr wrap="none" anchor="ctr">
            <a:prstTxWarp prst="textNoShape">
              <a:avLst/>
            </a:prstTxWarp>
          </a:bodyPr>
          <a:lstStyle/>
          <a:p>
            <a:pPr marL="342900" indent="-342900" algn="ctr"/>
            <a:r>
              <a:rPr lang="en-US" dirty="0"/>
              <a:t>/glade/scratch/&lt;username&gt;</a:t>
            </a:r>
          </a:p>
        </p:txBody>
      </p:sp>
      <p:sp>
        <p:nvSpPr>
          <p:cNvPr id="5" name="AutoShape 7">
            <a:extLst>
              <a:ext uri="{FF2B5EF4-FFF2-40B4-BE49-F238E27FC236}">
                <a16:creationId xmlns="" xmlns:a16="http://schemas.microsoft.com/office/drawing/2014/main" id="{3263F602-4787-3B4C-A8E7-60D42AA6196F}"/>
              </a:ext>
            </a:extLst>
          </p:cNvPr>
          <p:cNvSpPr>
            <a:spLocks noChangeArrowheads="1"/>
          </p:cNvSpPr>
          <p:nvPr/>
        </p:nvSpPr>
        <p:spPr bwMode="auto">
          <a:xfrm>
            <a:off x="4825995" y="1947436"/>
            <a:ext cx="2209800" cy="762000"/>
          </a:xfrm>
          <a:prstGeom prst="flowChartAlternateProcess">
            <a:avLst/>
          </a:prstGeom>
          <a:solidFill>
            <a:schemeClr val="tx2">
              <a:lumMod val="40000"/>
              <a:lumOff val="60000"/>
            </a:schemeClr>
          </a:solidFill>
          <a:ln w="9525">
            <a:solidFill>
              <a:schemeClr val="tx1"/>
            </a:solidFill>
            <a:miter lim="800000"/>
            <a:headEnd/>
            <a:tailEnd/>
          </a:ln>
          <a:effectLst/>
        </p:spPr>
        <p:txBody>
          <a:bodyPr wrap="none" anchor="ctr">
            <a:prstTxWarp prst="textNoShape">
              <a:avLst/>
            </a:prstTxWarp>
          </a:bodyPr>
          <a:lstStyle/>
          <a:p>
            <a:pPr marL="342900" indent="-342900" algn="ctr"/>
            <a:endParaRPr lang="en-US"/>
          </a:p>
        </p:txBody>
      </p:sp>
      <p:sp>
        <p:nvSpPr>
          <p:cNvPr id="6" name="AutoShape 8">
            <a:extLst>
              <a:ext uri="{FF2B5EF4-FFF2-40B4-BE49-F238E27FC236}">
                <a16:creationId xmlns="" xmlns:a16="http://schemas.microsoft.com/office/drawing/2014/main" id="{BAF14E3B-AD48-E342-9471-95327C54D5D7}"/>
              </a:ext>
            </a:extLst>
          </p:cNvPr>
          <p:cNvSpPr>
            <a:spLocks noChangeArrowheads="1"/>
          </p:cNvSpPr>
          <p:nvPr/>
        </p:nvSpPr>
        <p:spPr bwMode="auto">
          <a:xfrm>
            <a:off x="1995318" y="1958725"/>
            <a:ext cx="2209800" cy="762000"/>
          </a:xfrm>
          <a:prstGeom prst="flowChartAlternateProcess">
            <a:avLst/>
          </a:prstGeom>
          <a:solidFill>
            <a:schemeClr val="tx2">
              <a:lumMod val="40000"/>
              <a:lumOff val="60000"/>
            </a:schemeClr>
          </a:solidFill>
          <a:ln w="9525">
            <a:solidFill>
              <a:schemeClr val="tx1"/>
            </a:solidFill>
            <a:miter lim="800000"/>
            <a:headEnd/>
            <a:tailEnd/>
          </a:ln>
          <a:effectLst/>
        </p:spPr>
        <p:txBody>
          <a:bodyPr wrap="none" anchor="ctr">
            <a:prstTxWarp prst="textNoShape">
              <a:avLst/>
            </a:prstTxWarp>
          </a:bodyPr>
          <a:lstStyle/>
          <a:p>
            <a:endParaRPr lang="en-US"/>
          </a:p>
        </p:txBody>
      </p:sp>
      <p:sp>
        <p:nvSpPr>
          <p:cNvPr id="7" name="Line 11">
            <a:extLst>
              <a:ext uri="{FF2B5EF4-FFF2-40B4-BE49-F238E27FC236}">
                <a16:creationId xmlns="" xmlns:a16="http://schemas.microsoft.com/office/drawing/2014/main" id="{A6BBAA24-3E02-6B49-A500-6F710CBB7823}"/>
              </a:ext>
            </a:extLst>
          </p:cNvPr>
          <p:cNvSpPr>
            <a:spLocks noChangeShapeType="1"/>
          </p:cNvSpPr>
          <p:nvPr/>
        </p:nvSpPr>
        <p:spPr bwMode="auto">
          <a:xfrm>
            <a:off x="5791200" y="1563613"/>
            <a:ext cx="0" cy="228600"/>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8" name="Text Box 12">
            <a:extLst>
              <a:ext uri="{FF2B5EF4-FFF2-40B4-BE49-F238E27FC236}">
                <a16:creationId xmlns="" xmlns:a16="http://schemas.microsoft.com/office/drawing/2014/main" id="{A57E5E17-AE79-1941-8882-DC38FC28255D}"/>
              </a:ext>
            </a:extLst>
          </p:cNvPr>
          <p:cNvSpPr txBox="1">
            <a:spLocks noChangeArrowheads="1"/>
          </p:cNvSpPr>
          <p:nvPr/>
        </p:nvSpPr>
        <p:spPr bwMode="auto">
          <a:xfrm>
            <a:off x="5435595" y="2099836"/>
            <a:ext cx="1089025" cy="396875"/>
          </a:xfrm>
          <a:prstGeom prst="rect">
            <a:avLst/>
          </a:prstGeom>
          <a:noFill/>
          <a:ln w="9525">
            <a:noFill/>
            <a:miter lim="800000"/>
            <a:headEnd/>
            <a:tailEnd/>
          </a:ln>
          <a:effectLst/>
        </p:spPr>
        <p:txBody>
          <a:bodyPr wrap="none">
            <a:prstTxWarp prst="textNoShape">
              <a:avLst/>
            </a:prstTxWarp>
            <a:spAutoFit/>
          </a:bodyPr>
          <a:lstStyle/>
          <a:p>
            <a:pPr marL="342900" indent="-342900"/>
            <a:r>
              <a:rPr lang="en-US" sz="2000"/>
              <a:t>/$CASE</a:t>
            </a:r>
          </a:p>
        </p:txBody>
      </p:sp>
      <p:sp>
        <p:nvSpPr>
          <p:cNvPr id="9" name="Text Box 14">
            <a:extLst>
              <a:ext uri="{FF2B5EF4-FFF2-40B4-BE49-F238E27FC236}">
                <a16:creationId xmlns="" xmlns:a16="http://schemas.microsoft.com/office/drawing/2014/main" id="{6E558540-2C44-1446-A782-3910411F983D}"/>
              </a:ext>
            </a:extLst>
          </p:cNvPr>
          <p:cNvSpPr txBox="1">
            <a:spLocks noChangeArrowheads="1"/>
          </p:cNvSpPr>
          <p:nvPr/>
        </p:nvSpPr>
        <p:spPr bwMode="auto">
          <a:xfrm>
            <a:off x="2071518" y="2111125"/>
            <a:ext cx="1978025" cy="396875"/>
          </a:xfrm>
          <a:prstGeom prst="rect">
            <a:avLst/>
          </a:prstGeom>
          <a:noFill/>
          <a:ln w="9525">
            <a:noFill/>
            <a:miter lim="800000"/>
            <a:headEnd/>
            <a:tailEnd/>
          </a:ln>
          <a:effectLst/>
        </p:spPr>
        <p:txBody>
          <a:bodyPr wrap="none">
            <a:prstTxWarp prst="textNoShape">
              <a:avLst/>
            </a:prstTxWarp>
            <a:spAutoFit/>
          </a:bodyPr>
          <a:lstStyle/>
          <a:p>
            <a:pPr marL="342900" indent="-342900"/>
            <a:r>
              <a:rPr lang="en-US" sz="2000" dirty="0"/>
              <a:t>/archive/$CASE</a:t>
            </a:r>
          </a:p>
        </p:txBody>
      </p:sp>
      <p:sp>
        <p:nvSpPr>
          <p:cNvPr id="10" name="Line 16">
            <a:extLst>
              <a:ext uri="{FF2B5EF4-FFF2-40B4-BE49-F238E27FC236}">
                <a16:creationId xmlns="" xmlns:a16="http://schemas.microsoft.com/office/drawing/2014/main" id="{BCB84792-AC3D-E44C-A5AC-8D7D5F8E285E}"/>
              </a:ext>
            </a:extLst>
          </p:cNvPr>
          <p:cNvSpPr>
            <a:spLocks noChangeShapeType="1"/>
          </p:cNvSpPr>
          <p:nvPr/>
        </p:nvSpPr>
        <p:spPr bwMode="auto">
          <a:xfrm>
            <a:off x="3276600" y="1563613"/>
            <a:ext cx="0" cy="228600"/>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11" name="Line 19">
            <a:extLst>
              <a:ext uri="{FF2B5EF4-FFF2-40B4-BE49-F238E27FC236}">
                <a16:creationId xmlns="" xmlns:a16="http://schemas.microsoft.com/office/drawing/2014/main" id="{EDF86B92-0820-1844-91F4-D7CCAD2E7EF0}"/>
              </a:ext>
            </a:extLst>
          </p:cNvPr>
          <p:cNvSpPr>
            <a:spLocks noChangeShapeType="1"/>
          </p:cNvSpPr>
          <p:nvPr/>
        </p:nvSpPr>
        <p:spPr bwMode="auto">
          <a:xfrm>
            <a:off x="6201229" y="2859013"/>
            <a:ext cx="0" cy="609600"/>
          </a:xfrm>
          <a:prstGeom prst="line">
            <a:avLst/>
          </a:prstGeom>
          <a:noFill/>
          <a:ln w="57150">
            <a:solidFill>
              <a:schemeClr val="tx1"/>
            </a:solidFill>
            <a:round/>
            <a:headEnd/>
            <a:tailEnd/>
          </a:ln>
          <a:effectLst/>
        </p:spPr>
        <p:txBody>
          <a:bodyPr>
            <a:prstTxWarp prst="textNoShape">
              <a:avLst/>
            </a:prstTxWarp>
          </a:bodyPr>
          <a:lstStyle/>
          <a:p>
            <a:endParaRPr lang="en-US"/>
          </a:p>
        </p:txBody>
      </p:sp>
      <p:sp>
        <p:nvSpPr>
          <p:cNvPr id="12" name="Line 20">
            <a:extLst>
              <a:ext uri="{FF2B5EF4-FFF2-40B4-BE49-F238E27FC236}">
                <a16:creationId xmlns="" xmlns:a16="http://schemas.microsoft.com/office/drawing/2014/main" id="{5FF52314-67B4-E341-94FE-8C512ABEF38C}"/>
              </a:ext>
            </a:extLst>
          </p:cNvPr>
          <p:cNvSpPr>
            <a:spLocks noChangeShapeType="1"/>
          </p:cNvSpPr>
          <p:nvPr/>
        </p:nvSpPr>
        <p:spPr bwMode="auto">
          <a:xfrm>
            <a:off x="5515429" y="3697213"/>
            <a:ext cx="3352800" cy="0"/>
          </a:xfrm>
          <a:prstGeom prst="line">
            <a:avLst/>
          </a:prstGeom>
          <a:noFill/>
          <a:ln w="57150">
            <a:solidFill>
              <a:schemeClr val="tx1"/>
            </a:solidFill>
            <a:round/>
            <a:headEnd/>
            <a:tailEnd/>
          </a:ln>
          <a:effectLst/>
        </p:spPr>
        <p:txBody>
          <a:bodyPr>
            <a:prstTxWarp prst="textNoShape">
              <a:avLst/>
            </a:prstTxWarp>
          </a:bodyPr>
          <a:lstStyle/>
          <a:p>
            <a:endParaRPr lang="en-US"/>
          </a:p>
        </p:txBody>
      </p:sp>
      <p:sp>
        <p:nvSpPr>
          <p:cNvPr id="13" name="Line 43">
            <a:extLst>
              <a:ext uri="{FF2B5EF4-FFF2-40B4-BE49-F238E27FC236}">
                <a16:creationId xmlns="" xmlns:a16="http://schemas.microsoft.com/office/drawing/2014/main" id="{3AA294E0-C42E-7641-98EE-D8FBA6F94643}"/>
              </a:ext>
            </a:extLst>
          </p:cNvPr>
          <p:cNvSpPr>
            <a:spLocks noChangeShapeType="1"/>
          </p:cNvSpPr>
          <p:nvPr/>
        </p:nvSpPr>
        <p:spPr bwMode="auto">
          <a:xfrm>
            <a:off x="3276600" y="2859013"/>
            <a:ext cx="0" cy="609600"/>
          </a:xfrm>
          <a:prstGeom prst="line">
            <a:avLst/>
          </a:prstGeom>
          <a:noFill/>
          <a:ln w="57150">
            <a:solidFill>
              <a:schemeClr val="tx1"/>
            </a:solidFill>
            <a:round/>
            <a:headEnd/>
            <a:tailEnd/>
          </a:ln>
          <a:effectLst/>
        </p:spPr>
        <p:txBody>
          <a:bodyPr>
            <a:prstTxWarp prst="textNoShape">
              <a:avLst/>
            </a:prstTxWarp>
          </a:bodyPr>
          <a:lstStyle/>
          <a:p>
            <a:endParaRPr lang="en-US"/>
          </a:p>
        </p:txBody>
      </p:sp>
      <p:sp>
        <p:nvSpPr>
          <p:cNvPr id="14" name="Line 44">
            <a:extLst>
              <a:ext uri="{FF2B5EF4-FFF2-40B4-BE49-F238E27FC236}">
                <a16:creationId xmlns="" xmlns:a16="http://schemas.microsoft.com/office/drawing/2014/main" id="{F05D31ED-C4FB-C84E-B7BF-2401E0F980B4}"/>
              </a:ext>
            </a:extLst>
          </p:cNvPr>
          <p:cNvSpPr>
            <a:spLocks noChangeShapeType="1"/>
          </p:cNvSpPr>
          <p:nvPr/>
        </p:nvSpPr>
        <p:spPr bwMode="auto">
          <a:xfrm>
            <a:off x="685800" y="3697213"/>
            <a:ext cx="3352800" cy="0"/>
          </a:xfrm>
          <a:prstGeom prst="line">
            <a:avLst/>
          </a:prstGeom>
          <a:noFill/>
          <a:ln w="57150">
            <a:solidFill>
              <a:schemeClr val="tx1"/>
            </a:solidFill>
            <a:round/>
            <a:headEnd/>
            <a:tailEnd/>
          </a:ln>
          <a:effectLst/>
        </p:spPr>
        <p:txBody>
          <a:bodyPr>
            <a:prstTxWarp prst="textNoShape">
              <a:avLst/>
            </a:prstTxWarp>
          </a:bodyPr>
          <a:lstStyle/>
          <a:p>
            <a:endParaRPr lang="en-US"/>
          </a:p>
        </p:txBody>
      </p:sp>
      <p:sp>
        <p:nvSpPr>
          <p:cNvPr id="15" name="AutoShape 46">
            <a:extLst>
              <a:ext uri="{FF2B5EF4-FFF2-40B4-BE49-F238E27FC236}">
                <a16:creationId xmlns="" xmlns:a16="http://schemas.microsoft.com/office/drawing/2014/main" id="{77B6AF4E-41C6-C743-AE0F-8885EB8B4675}"/>
              </a:ext>
            </a:extLst>
          </p:cNvPr>
          <p:cNvSpPr>
            <a:spLocks noChangeArrowheads="1"/>
          </p:cNvSpPr>
          <p:nvPr/>
        </p:nvSpPr>
        <p:spPr bwMode="auto">
          <a:xfrm>
            <a:off x="228600" y="4078213"/>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16" name="AutoShape 47">
            <a:extLst>
              <a:ext uri="{FF2B5EF4-FFF2-40B4-BE49-F238E27FC236}">
                <a16:creationId xmlns="" xmlns:a16="http://schemas.microsoft.com/office/drawing/2014/main" id="{0CF74FA1-EC71-BC46-A759-70980BA719E5}"/>
              </a:ext>
            </a:extLst>
          </p:cNvPr>
          <p:cNvSpPr>
            <a:spLocks noChangeArrowheads="1"/>
          </p:cNvSpPr>
          <p:nvPr/>
        </p:nvSpPr>
        <p:spPr bwMode="auto">
          <a:xfrm>
            <a:off x="1066800" y="4078213"/>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17" name="AutoShape 48">
            <a:extLst>
              <a:ext uri="{FF2B5EF4-FFF2-40B4-BE49-F238E27FC236}">
                <a16:creationId xmlns="" xmlns:a16="http://schemas.microsoft.com/office/drawing/2014/main" id="{0FF04118-E01D-EC4B-B68C-DD417B3813FA}"/>
              </a:ext>
            </a:extLst>
          </p:cNvPr>
          <p:cNvSpPr>
            <a:spLocks noChangeArrowheads="1"/>
          </p:cNvSpPr>
          <p:nvPr/>
        </p:nvSpPr>
        <p:spPr bwMode="auto">
          <a:xfrm>
            <a:off x="1905000" y="4078213"/>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18" name="AutoShape 49">
            <a:extLst>
              <a:ext uri="{FF2B5EF4-FFF2-40B4-BE49-F238E27FC236}">
                <a16:creationId xmlns="" xmlns:a16="http://schemas.microsoft.com/office/drawing/2014/main" id="{F3C2EB8F-5CA6-EB44-BBF3-C45588467A25}"/>
              </a:ext>
            </a:extLst>
          </p:cNvPr>
          <p:cNvSpPr>
            <a:spLocks noChangeArrowheads="1"/>
          </p:cNvSpPr>
          <p:nvPr/>
        </p:nvSpPr>
        <p:spPr bwMode="auto">
          <a:xfrm>
            <a:off x="2743200" y="4078213"/>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19" name="AutoShape 50">
            <a:extLst>
              <a:ext uri="{FF2B5EF4-FFF2-40B4-BE49-F238E27FC236}">
                <a16:creationId xmlns="" xmlns:a16="http://schemas.microsoft.com/office/drawing/2014/main" id="{5C1644CA-A7B7-BA4A-AAE4-3F021634DDB1}"/>
              </a:ext>
            </a:extLst>
          </p:cNvPr>
          <p:cNvSpPr>
            <a:spLocks noChangeArrowheads="1"/>
          </p:cNvSpPr>
          <p:nvPr/>
        </p:nvSpPr>
        <p:spPr bwMode="auto">
          <a:xfrm>
            <a:off x="3581400" y="4078213"/>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20" name="AutoShape 51">
            <a:extLst>
              <a:ext uri="{FF2B5EF4-FFF2-40B4-BE49-F238E27FC236}">
                <a16:creationId xmlns="" xmlns:a16="http://schemas.microsoft.com/office/drawing/2014/main" id="{370F4D14-496E-7745-B49C-A925BAC1521B}"/>
              </a:ext>
            </a:extLst>
          </p:cNvPr>
          <p:cNvSpPr>
            <a:spLocks noChangeArrowheads="1"/>
          </p:cNvSpPr>
          <p:nvPr/>
        </p:nvSpPr>
        <p:spPr bwMode="auto">
          <a:xfrm>
            <a:off x="6375201" y="4076522"/>
            <a:ext cx="762000" cy="762000"/>
          </a:xfrm>
          <a:prstGeom prst="roundRect">
            <a:avLst>
              <a:gd name="adj" fmla="val 16667"/>
            </a:avLst>
          </a:prstGeom>
          <a:solidFill>
            <a:schemeClr val="accent5">
              <a:lumMod val="60000"/>
              <a:lumOff val="40000"/>
              <a:alpha val="52000"/>
            </a:schemeClr>
          </a:solidFill>
          <a:ln w="9525">
            <a:solidFill>
              <a:schemeClr val="tx1"/>
            </a:solidFill>
            <a:round/>
            <a:headEnd/>
            <a:tailEnd/>
          </a:ln>
          <a:effectLst/>
        </p:spPr>
        <p:txBody>
          <a:bodyPr wrap="none" anchor="ctr">
            <a:prstTxWarp prst="textNoShape">
              <a:avLst/>
            </a:prstTxWarp>
          </a:bodyPr>
          <a:lstStyle/>
          <a:p>
            <a:pPr algn="ctr"/>
            <a:endParaRPr lang="en-US">
              <a:solidFill>
                <a:schemeClr val="accent5">
                  <a:lumMod val="60000"/>
                  <a:lumOff val="40000"/>
                </a:schemeClr>
              </a:solidFill>
            </a:endParaRPr>
          </a:p>
        </p:txBody>
      </p:sp>
      <p:sp>
        <p:nvSpPr>
          <p:cNvPr id="22" name="AutoShape 53">
            <a:extLst>
              <a:ext uri="{FF2B5EF4-FFF2-40B4-BE49-F238E27FC236}">
                <a16:creationId xmlns="" xmlns:a16="http://schemas.microsoft.com/office/drawing/2014/main" id="{E908B037-1FA0-264E-81AD-387ADCB5FC96}"/>
              </a:ext>
            </a:extLst>
          </p:cNvPr>
          <p:cNvSpPr>
            <a:spLocks noChangeArrowheads="1"/>
          </p:cNvSpPr>
          <p:nvPr/>
        </p:nvSpPr>
        <p:spPr bwMode="auto">
          <a:xfrm>
            <a:off x="7213401" y="4076522"/>
            <a:ext cx="762000" cy="762000"/>
          </a:xfrm>
          <a:prstGeom prst="roundRect">
            <a:avLst>
              <a:gd name="adj" fmla="val 16667"/>
            </a:avLst>
          </a:prstGeom>
          <a:solidFill>
            <a:schemeClr val="accent5">
              <a:lumMod val="60000"/>
              <a:lumOff val="40000"/>
              <a:alpha val="52000"/>
            </a:schemeClr>
          </a:solidFill>
          <a:ln w="9525">
            <a:solidFill>
              <a:schemeClr val="tx1"/>
            </a:solidFill>
            <a:round/>
            <a:headEnd/>
            <a:tailEnd/>
          </a:ln>
          <a:effectLst/>
        </p:spPr>
        <p:txBody>
          <a:bodyPr wrap="none" anchor="ctr">
            <a:prstTxWarp prst="textNoShape">
              <a:avLst/>
            </a:prstTxWarp>
          </a:bodyPr>
          <a:lstStyle/>
          <a:p>
            <a:pPr algn="ctr"/>
            <a:endParaRPr lang="en-US">
              <a:solidFill>
                <a:schemeClr val="accent5">
                  <a:lumMod val="60000"/>
                  <a:lumOff val="40000"/>
                </a:schemeClr>
              </a:solidFill>
            </a:endParaRPr>
          </a:p>
        </p:txBody>
      </p:sp>
      <p:sp>
        <p:nvSpPr>
          <p:cNvPr id="25" name="Text Box 66">
            <a:extLst>
              <a:ext uri="{FF2B5EF4-FFF2-40B4-BE49-F238E27FC236}">
                <a16:creationId xmlns="" xmlns:a16="http://schemas.microsoft.com/office/drawing/2014/main" id="{33F0324B-7E96-4143-BE6E-DBA8288722E4}"/>
              </a:ext>
            </a:extLst>
          </p:cNvPr>
          <p:cNvSpPr txBox="1">
            <a:spLocks noChangeArrowheads="1"/>
          </p:cNvSpPr>
          <p:nvPr/>
        </p:nvSpPr>
        <p:spPr bwMode="auto">
          <a:xfrm>
            <a:off x="6375201" y="4262789"/>
            <a:ext cx="762000" cy="366713"/>
          </a:xfrm>
          <a:prstGeom prst="rect">
            <a:avLst/>
          </a:prstGeom>
          <a:noFill/>
          <a:ln w="9525">
            <a:noFill/>
            <a:miter lim="800000"/>
            <a:headEnd/>
            <a:tailEnd/>
          </a:ln>
          <a:effectLst/>
        </p:spPr>
        <p:txBody>
          <a:bodyPr wrap="square">
            <a:prstTxWarp prst="textNoShape">
              <a:avLst/>
            </a:prstTxWarp>
            <a:spAutoFit/>
          </a:bodyPr>
          <a:lstStyle/>
          <a:p>
            <a:pPr marL="342900" indent="-342900" algn="ctr"/>
            <a:r>
              <a:rPr lang="en-US" sz="1800" dirty="0" err="1"/>
              <a:t>bld</a:t>
            </a:r>
            <a:endParaRPr lang="en-US" sz="1800" dirty="0"/>
          </a:p>
        </p:txBody>
      </p:sp>
      <p:sp>
        <p:nvSpPr>
          <p:cNvPr id="26" name="Text Box 67">
            <a:extLst>
              <a:ext uri="{FF2B5EF4-FFF2-40B4-BE49-F238E27FC236}">
                <a16:creationId xmlns="" xmlns:a16="http://schemas.microsoft.com/office/drawing/2014/main" id="{B0FF01E8-2624-E243-BBF9-8FF78651DEFB}"/>
              </a:ext>
            </a:extLst>
          </p:cNvPr>
          <p:cNvSpPr txBox="1">
            <a:spLocks noChangeArrowheads="1"/>
          </p:cNvSpPr>
          <p:nvPr/>
        </p:nvSpPr>
        <p:spPr bwMode="auto">
          <a:xfrm>
            <a:off x="7213402" y="4262789"/>
            <a:ext cx="745732" cy="366713"/>
          </a:xfrm>
          <a:prstGeom prst="rect">
            <a:avLst/>
          </a:prstGeom>
          <a:noFill/>
          <a:ln w="9525">
            <a:noFill/>
            <a:miter lim="800000"/>
            <a:headEnd/>
            <a:tailEnd/>
          </a:ln>
          <a:effectLst/>
        </p:spPr>
        <p:txBody>
          <a:bodyPr wrap="square">
            <a:prstTxWarp prst="textNoShape">
              <a:avLst/>
            </a:prstTxWarp>
            <a:spAutoFit/>
          </a:bodyPr>
          <a:lstStyle/>
          <a:p>
            <a:pPr marL="342900" indent="-342900" algn="ctr"/>
            <a:r>
              <a:rPr lang="en-US" dirty="0"/>
              <a:t>run</a:t>
            </a:r>
            <a:endParaRPr lang="en-US" sz="1800" dirty="0"/>
          </a:p>
        </p:txBody>
      </p:sp>
      <p:sp>
        <p:nvSpPr>
          <p:cNvPr id="30" name="Text Box 76">
            <a:extLst>
              <a:ext uri="{FF2B5EF4-FFF2-40B4-BE49-F238E27FC236}">
                <a16:creationId xmlns="" xmlns:a16="http://schemas.microsoft.com/office/drawing/2014/main" id="{D993A1FD-DD99-6C41-A5FC-45B0B3FAD49D}"/>
              </a:ext>
            </a:extLst>
          </p:cNvPr>
          <p:cNvSpPr txBox="1">
            <a:spLocks noChangeArrowheads="1"/>
          </p:cNvSpPr>
          <p:nvPr/>
        </p:nvSpPr>
        <p:spPr bwMode="auto">
          <a:xfrm>
            <a:off x="304800" y="4306813"/>
            <a:ext cx="565150" cy="366713"/>
          </a:xfrm>
          <a:prstGeom prst="rect">
            <a:avLst/>
          </a:prstGeom>
          <a:solidFill>
            <a:schemeClr val="accent6">
              <a:lumMod val="60000"/>
              <a:lumOff val="40000"/>
            </a:schemeClr>
          </a:solidFill>
          <a:ln w="9525">
            <a:noFill/>
            <a:miter lim="800000"/>
            <a:headEnd/>
            <a:tailEnd/>
          </a:ln>
          <a:effectLst/>
        </p:spPr>
        <p:txBody>
          <a:bodyPr wrap="none">
            <a:prstTxWarp prst="textNoShape">
              <a:avLst/>
            </a:prstTxWarp>
            <a:spAutoFit/>
          </a:bodyPr>
          <a:lstStyle/>
          <a:p>
            <a:pPr marL="342900" indent="-342900" algn="ctr"/>
            <a:r>
              <a:rPr lang="en-US" sz="1800" dirty="0" err="1"/>
              <a:t>atm</a:t>
            </a:r>
            <a:endParaRPr lang="en-US" sz="1800" dirty="0"/>
          </a:p>
        </p:txBody>
      </p:sp>
      <p:sp>
        <p:nvSpPr>
          <p:cNvPr id="31" name="Text Box 77">
            <a:extLst>
              <a:ext uri="{FF2B5EF4-FFF2-40B4-BE49-F238E27FC236}">
                <a16:creationId xmlns="" xmlns:a16="http://schemas.microsoft.com/office/drawing/2014/main" id="{56CA645E-CEA0-2C4C-9F02-905F501997AB}"/>
              </a:ext>
            </a:extLst>
          </p:cNvPr>
          <p:cNvSpPr txBox="1">
            <a:spLocks noChangeArrowheads="1"/>
          </p:cNvSpPr>
          <p:nvPr/>
        </p:nvSpPr>
        <p:spPr bwMode="auto">
          <a:xfrm>
            <a:off x="1219200" y="4306813"/>
            <a:ext cx="488950" cy="366713"/>
          </a:xfrm>
          <a:prstGeom prst="rect">
            <a:avLst/>
          </a:prstGeom>
          <a:solidFill>
            <a:schemeClr val="accent6">
              <a:lumMod val="60000"/>
              <a:lumOff val="40000"/>
            </a:schemeClr>
          </a:solidFill>
          <a:ln w="9525">
            <a:noFill/>
            <a:miter lim="800000"/>
            <a:headEnd/>
            <a:tailEnd/>
          </a:ln>
          <a:effectLst/>
        </p:spPr>
        <p:txBody>
          <a:bodyPr wrap="none">
            <a:prstTxWarp prst="textNoShape">
              <a:avLst/>
            </a:prstTxWarp>
            <a:spAutoFit/>
          </a:bodyPr>
          <a:lstStyle/>
          <a:p>
            <a:pPr marL="342900" indent="-342900" algn="ctr"/>
            <a:r>
              <a:rPr lang="en-US" sz="1800" dirty="0" err="1"/>
              <a:t>lnd</a:t>
            </a:r>
            <a:endParaRPr lang="en-US" sz="1800" dirty="0"/>
          </a:p>
        </p:txBody>
      </p:sp>
      <p:sp>
        <p:nvSpPr>
          <p:cNvPr id="32" name="Text Box 78">
            <a:extLst>
              <a:ext uri="{FF2B5EF4-FFF2-40B4-BE49-F238E27FC236}">
                <a16:creationId xmlns="" xmlns:a16="http://schemas.microsoft.com/office/drawing/2014/main" id="{83E97078-7192-784F-826B-C4AAA507973B}"/>
              </a:ext>
            </a:extLst>
          </p:cNvPr>
          <p:cNvSpPr txBox="1">
            <a:spLocks noChangeArrowheads="1"/>
          </p:cNvSpPr>
          <p:nvPr/>
        </p:nvSpPr>
        <p:spPr bwMode="auto">
          <a:xfrm>
            <a:off x="2057400" y="4306813"/>
            <a:ext cx="552450" cy="366713"/>
          </a:xfrm>
          <a:prstGeom prst="rect">
            <a:avLst/>
          </a:prstGeom>
          <a:solidFill>
            <a:schemeClr val="accent6">
              <a:lumMod val="60000"/>
              <a:lumOff val="40000"/>
            </a:schemeClr>
          </a:solidFill>
          <a:ln w="9525">
            <a:noFill/>
            <a:miter lim="800000"/>
            <a:headEnd/>
            <a:tailEnd/>
          </a:ln>
          <a:effectLst/>
        </p:spPr>
        <p:txBody>
          <a:bodyPr wrap="none">
            <a:prstTxWarp prst="textNoShape">
              <a:avLst/>
            </a:prstTxWarp>
            <a:spAutoFit/>
          </a:bodyPr>
          <a:lstStyle/>
          <a:p>
            <a:pPr marL="342900" indent="-342900" algn="ctr"/>
            <a:r>
              <a:rPr lang="en-US" sz="1800"/>
              <a:t>ocn</a:t>
            </a:r>
          </a:p>
        </p:txBody>
      </p:sp>
      <p:sp>
        <p:nvSpPr>
          <p:cNvPr id="33" name="Text Box 79">
            <a:extLst>
              <a:ext uri="{FF2B5EF4-FFF2-40B4-BE49-F238E27FC236}">
                <a16:creationId xmlns="" xmlns:a16="http://schemas.microsoft.com/office/drawing/2014/main" id="{03D9F046-7C71-E04C-8871-88C0D21B97A9}"/>
              </a:ext>
            </a:extLst>
          </p:cNvPr>
          <p:cNvSpPr txBox="1">
            <a:spLocks noChangeArrowheads="1"/>
          </p:cNvSpPr>
          <p:nvPr/>
        </p:nvSpPr>
        <p:spPr bwMode="auto">
          <a:xfrm>
            <a:off x="2895600" y="4306813"/>
            <a:ext cx="476250" cy="366713"/>
          </a:xfrm>
          <a:prstGeom prst="rect">
            <a:avLst/>
          </a:prstGeom>
          <a:solidFill>
            <a:schemeClr val="accent6">
              <a:lumMod val="60000"/>
              <a:lumOff val="40000"/>
            </a:schemeClr>
          </a:solidFill>
          <a:ln w="9525">
            <a:noFill/>
            <a:miter lim="800000"/>
            <a:headEnd/>
            <a:tailEnd/>
          </a:ln>
          <a:effectLst/>
        </p:spPr>
        <p:txBody>
          <a:bodyPr wrap="none">
            <a:prstTxWarp prst="textNoShape">
              <a:avLst/>
            </a:prstTxWarp>
            <a:spAutoFit/>
          </a:bodyPr>
          <a:lstStyle/>
          <a:p>
            <a:pPr marL="342900" indent="-342900" algn="ctr"/>
            <a:r>
              <a:rPr lang="en-US" sz="1800"/>
              <a:t>ice</a:t>
            </a:r>
          </a:p>
        </p:txBody>
      </p:sp>
      <p:sp>
        <p:nvSpPr>
          <p:cNvPr id="34" name="Text Box 80">
            <a:extLst>
              <a:ext uri="{FF2B5EF4-FFF2-40B4-BE49-F238E27FC236}">
                <a16:creationId xmlns="" xmlns:a16="http://schemas.microsoft.com/office/drawing/2014/main" id="{7FDADD89-31D5-214F-926E-61BC31FEAE71}"/>
              </a:ext>
            </a:extLst>
          </p:cNvPr>
          <p:cNvSpPr txBox="1">
            <a:spLocks noChangeArrowheads="1"/>
          </p:cNvSpPr>
          <p:nvPr/>
        </p:nvSpPr>
        <p:spPr bwMode="auto">
          <a:xfrm>
            <a:off x="3733800" y="4306813"/>
            <a:ext cx="476250" cy="366713"/>
          </a:xfrm>
          <a:prstGeom prst="rect">
            <a:avLst/>
          </a:prstGeom>
          <a:solidFill>
            <a:schemeClr val="accent6">
              <a:lumMod val="60000"/>
              <a:lumOff val="40000"/>
            </a:schemeClr>
          </a:solidFill>
          <a:ln w="9525">
            <a:noFill/>
            <a:miter lim="800000"/>
            <a:headEnd/>
            <a:tailEnd/>
          </a:ln>
          <a:effectLst/>
        </p:spPr>
        <p:txBody>
          <a:bodyPr wrap="none">
            <a:prstTxWarp prst="textNoShape">
              <a:avLst/>
            </a:prstTxWarp>
            <a:spAutoFit/>
          </a:bodyPr>
          <a:lstStyle/>
          <a:p>
            <a:pPr marL="342900" indent="-342900" algn="ctr"/>
            <a:r>
              <a:rPr lang="en-US" sz="1800"/>
              <a:t>cpl</a:t>
            </a:r>
          </a:p>
        </p:txBody>
      </p:sp>
      <p:sp>
        <p:nvSpPr>
          <p:cNvPr id="35" name="AutoShape 46">
            <a:extLst>
              <a:ext uri="{FF2B5EF4-FFF2-40B4-BE49-F238E27FC236}">
                <a16:creationId xmlns="" xmlns:a16="http://schemas.microsoft.com/office/drawing/2014/main" id="{6ACB9725-B649-0D4D-9DFC-A055832B1E0D}"/>
              </a:ext>
            </a:extLst>
          </p:cNvPr>
          <p:cNvSpPr>
            <a:spLocks noChangeArrowheads="1"/>
          </p:cNvSpPr>
          <p:nvPr/>
        </p:nvSpPr>
        <p:spPr bwMode="auto">
          <a:xfrm>
            <a:off x="245465" y="5011230"/>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36" name="AutoShape 47">
            <a:extLst>
              <a:ext uri="{FF2B5EF4-FFF2-40B4-BE49-F238E27FC236}">
                <a16:creationId xmlns="" xmlns:a16="http://schemas.microsoft.com/office/drawing/2014/main" id="{710B5B59-9F0F-EE4A-B729-01E2C5F4255D}"/>
              </a:ext>
            </a:extLst>
          </p:cNvPr>
          <p:cNvSpPr>
            <a:spLocks noChangeArrowheads="1"/>
          </p:cNvSpPr>
          <p:nvPr/>
        </p:nvSpPr>
        <p:spPr bwMode="auto">
          <a:xfrm>
            <a:off x="1083665" y="5011230"/>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37" name="AutoShape 48">
            <a:extLst>
              <a:ext uri="{FF2B5EF4-FFF2-40B4-BE49-F238E27FC236}">
                <a16:creationId xmlns="" xmlns:a16="http://schemas.microsoft.com/office/drawing/2014/main" id="{34002EFA-9610-F946-BD37-A899D50A4AD4}"/>
              </a:ext>
            </a:extLst>
          </p:cNvPr>
          <p:cNvSpPr>
            <a:spLocks noChangeArrowheads="1"/>
          </p:cNvSpPr>
          <p:nvPr/>
        </p:nvSpPr>
        <p:spPr bwMode="auto">
          <a:xfrm>
            <a:off x="1921865" y="5011230"/>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38" name="AutoShape 49">
            <a:extLst>
              <a:ext uri="{FF2B5EF4-FFF2-40B4-BE49-F238E27FC236}">
                <a16:creationId xmlns="" xmlns:a16="http://schemas.microsoft.com/office/drawing/2014/main" id="{B39ADD88-35A8-524E-B6D2-5B7A19DD4C7D}"/>
              </a:ext>
            </a:extLst>
          </p:cNvPr>
          <p:cNvSpPr>
            <a:spLocks noChangeArrowheads="1"/>
          </p:cNvSpPr>
          <p:nvPr/>
        </p:nvSpPr>
        <p:spPr bwMode="auto">
          <a:xfrm>
            <a:off x="2760065" y="5011230"/>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39" name="Text Box 76">
            <a:extLst>
              <a:ext uri="{FF2B5EF4-FFF2-40B4-BE49-F238E27FC236}">
                <a16:creationId xmlns="" xmlns:a16="http://schemas.microsoft.com/office/drawing/2014/main" id="{27272CBD-625B-7443-938B-F8813E9CBCF6}"/>
              </a:ext>
            </a:extLst>
          </p:cNvPr>
          <p:cNvSpPr txBox="1">
            <a:spLocks noChangeArrowheads="1"/>
          </p:cNvSpPr>
          <p:nvPr/>
        </p:nvSpPr>
        <p:spPr bwMode="auto">
          <a:xfrm>
            <a:off x="311245" y="5239830"/>
            <a:ext cx="579006" cy="369332"/>
          </a:xfrm>
          <a:prstGeom prst="rect">
            <a:avLst/>
          </a:prstGeom>
          <a:solidFill>
            <a:schemeClr val="accent6">
              <a:lumMod val="60000"/>
              <a:lumOff val="40000"/>
            </a:schemeClr>
          </a:solidFill>
          <a:ln w="9525">
            <a:noFill/>
            <a:miter lim="800000"/>
            <a:headEnd/>
            <a:tailEnd/>
          </a:ln>
          <a:effectLst/>
        </p:spPr>
        <p:txBody>
          <a:bodyPr wrap="none">
            <a:prstTxWarp prst="textNoShape">
              <a:avLst/>
            </a:prstTxWarp>
            <a:spAutoFit/>
          </a:bodyPr>
          <a:lstStyle/>
          <a:p>
            <a:pPr marL="342900" indent="-342900" algn="ctr"/>
            <a:r>
              <a:rPr lang="en-US" dirty="0"/>
              <a:t>logs</a:t>
            </a:r>
            <a:endParaRPr lang="en-US" sz="1800" dirty="0"/>
          </a:p>
        </p:txBody>
      </p:sp>
      <p:sp>
        <p:nvSpPr>
          <p:cNvPr id="40" name="Text Box 77">
            <a:extLst>
              <a:ext uri="{FF2B5EF4-FFF2-40B4-BE49-F238E27FC236}">
                <a16:creationId xmlns="" xmlns:a16="http://schemas.microsoft.com/office/drawing/2014/main" id="{2063A4A2-521A-3244-9789-CFB2C6F90559}"/>
              </a:ext>
            </a:extLst>
          </p:cNvPr>
          <p:cNvSpPr txBox="1">
            <a:spLocks noChangeArrowheads="1"/>
          </p:cNvSpPr>
          <p:nvPr/>
        </p:nvSpPr>
        <p:spPr bwMode="auto">
          <a:xfrm>
            <a:off x="1228626" y="5239830"/>
            <a:ext cx="458780" cy="369332"/>
          </a:xfrm>
          <a:prstGeom prst="rect">
            <a:avLst/>
          </a:prstGeom>
          <a:solidFill>
            <a:schemeClr val="accent6">
              <a:lumMod val="60000"/>
              <a:lumOff val="40000"/>
            </a:schemeClr>
          </a:solidFill>
          <a:ln w="9525">
            <a:noFill/>
            <a:miter lim="800000"/>
            <a:headEnd/>
            <a:tailEnd/>
          </a:ln>
          <a:effectLst/>
        </p:spPr>
        <p:txBody>
          <a:bodyPr wrap="none">
            <a:prstTxWarp prst="textNoShape">
              <a:avLst/>
            </a:prstTxWarp>
            <a:spAutoFit/>
          </a:bodyPr>
          <a:lstStyle/>
          <a:p>
            <a:pPr marL="342900" indent="-342900" algn="ctr"/>
            <a:r>
              <a:rPr lang="en-US" dirty="0" err="1"/>
              <a:t>glc</a:t>
            </a:r>
            <a:endParaRPr lang="en-US" sz="1800" dirty="0"/>
          </a:p>
        </p:txBody>
      </p:sp>
      <p:sp>
        <p:nvSpPr>
          <p:cNvPr id="41" name="Text Box 78">
            <a:extLst>
              <a:ext uri="{FF2B5EF4-FFF2-40B4-BE49-F238E27FC236}">
                <a16:creationId xmlns="" xmlns:a16="http://schemas.microsoft.com/office/drawing/2014/main" id="{CE79860A-9CEB-C443-A8A3-62BD91A2C1DD}"/>
              </a:ext>
            </a:extLst>
          </p:cNvPr>
          <p:cNvSpPr txBox="1">
            <a:spLocks noChangeArrowheads="1"/>
          </p:cNvSpPr>
          <p:nvPr/>
        </p:nvSpPr>
        <p:spPr bwMode="auto">
          <a:xfrm>
            <a:off x="1998065" y="5239830"/>
            <a:ext cx="622764" cy="369332"/>
          </a:xfrm>
          <a:prstGeom prst="rect">
            <a:avLst/>
          </a:prstGeom>
          <a:solidFill>
            <a:schemeClr val="accent6">
              <a:lumMod val="60000"/>
              <a:lumOff val="40000"/>
            </a:schemeClr>
          </a:solidFill>
          <a:ln w="9525">
            <a:noFill/>
            <a:miter lim="800000"/>
            <a:headEnd/>
            <a:tailEnd/>
          </a:ln>
          <a:effectLst/>
        </p:spPr>
        <p:txBody>
          <a:bodyPr wrap="square">
            <a:prstTxWarp prst="textNoShape">
              <a:avLst/>
            </a:prstTxWarp>
            <a:spAutoFit/>
          </a:bodyPr>
          <a:lstStyle/>
          <a:p>
            <a:pPr marL="342900" indent="-342900" algn="ctr"/>
            <a:r>
              <a:rPr lang="en-US" dirty="0"/>
              <a:t>rest</a:t>
            </a:r>
            <a:endParaRPr lang="en-US" sz="1800" dirty="0"/>
          </a:p>
        </p:txBody>
      </p:sp>
      <p:sp>
        <p:nvSpPr>
          <p:cNvPr id="42" name="Text Box 79">
            <a:extLst>
              <a:ext uri="{FF2B5EF4-FFF2-40B4-BE49-F238E27FC236}">
                <a16:creationId xmlns="" xmlns:a16="http://schemas.microsoft.com/office/drawing/2014/main" id="{2815D19B-1607-244A-B0F4-B10EF57E189D}"/>
              </a:ext>
            </a:extLst>
          </p:cNvPr>
          <p:cNvSpPr txBox="1">
            <a:spLocks noChangeArrowheads="1"/>
          </p:cNvSpPr>
          <p:nvPr/>
        </p:nvSpPr>
        <p:spPr bwMode="auto">
          <a:xfrm>
            <a:off x="2778569" y="5239830"/>
            <a:ext cx="714468" cy="369332"/>
          </a:xfrm>
          <a:prstGeom prst="rect">
            <a:avLst/>
          </a:prstGeom>
          <a:solidFill>
            <a:schemeClr val="accent6">
              <a:lumMod val="60000"/>
              <a:lumOff val="40000"/>
            </a:schemeClr>
          </a:solidFill>
          <a:ln w="9525">
            <a:noFill/>
            <a:miter lim="800000"/>
            <a:headEnd/>
            <a:tailEnd/>
          </a:ln>
          <a:effectLst/>
        </p:spPr>
        <p:txBody>
          <a:bodyPr wrap="square">
            <a:prstTxWarp prst="textNoShape">
              <a:avLst/>
            </a:prstTxWarp>
            <a:spAutoFit/>
          </a:bodyPr>
          <a:lstStyle/>
          <a:p>
            <a:pPr marL="342900" indent="-342900" algn="ctr"/>
            <a:r>
              <a:rPr lang="en-US"/>
              <a:t>esp</a:t>
            </a:r>
            <a:endParaRPr lang="en-US" sz="1800" dirty="0"/>
          </a:p>
        </p:txBody>
      </p:sp>
      <p:sp>
        <p:nvSpPr>
          <p:cNvPr id="43" name="AutoShape 50">
            <a:extLst>
              <a:ext uri="{FF2B5EF4-FFF2-40B4-BE49-F238E27FC236}">
                <a16:creationId xmlns="" xmlns:a16="http://schemas.microsoft.com/office/drawing/2014/main" id="{BF6D851E-E6EE-7544-A0CA-5BF728777862}"/>
              </a:ext>
            </a:extLst>
          </p:cNvPr>
          <p:cNvSpPr>
            <a:spLocks noChangeArrowheads="1"/>
          </p:cNvSpPr>
          <p:nvPr/>
        </p:nvSpPr>
        <p:spPr bwMode="auto">
          <a:xfrm>
            <a:off x="3588660" y="5014385"/>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44" name="Text Box 80">
            <a:extLst>
              <a:ext uri="{FF2B5EF4-FFF2-40B4-BE49-F238E27FC236}">
                <a16:creationId xmlns="" xmlns:a16="http://schemas.microsoft.com/office/drawing/2014/main" id="{C521D399-FAAE-7743-A2D7-70862925D98B}"/>
              </a:ext>
            </a:extLst>
          </p:cNvPr>
          <p:cNvSpPr txBox="1">
            <a:spLocks noChangeArrowheads="1"/>
          </p:cNvSpPr>
          <p:nvPr/>
        </p:nvSpPr>
        <p:spPr bwMode="auto">
          <a:xfrm>
            <a:off x="3741060" y="5242985"/>
            <a:ext cx="453457" cy="369332"/>
          </a:xfrm>
          <a:prstGeom prst="rect">
            <a:avLst/>
          </a:prstGeom>
          <a:solidFill>
            <a:schemeClr val="accent6">
              <a:lumMod val="60000"/>
              <a:lumOff val="40000"/>
            </a:schemeClr>
          </a:solidFill>
          <a:ln w="9525">
            <a:noFill/>
            <a:miter lim="800000"/>
            <a:headEnd/>
            <a:tailEnd/>
          </a:ln>
          <a:effectLst/>
        </p:spPr>
        <p:txBody>
          <a:bodyPr wrap="none">
            <a:prstTxWarp prst="textNoShape">
              <a:avLst/>
            </a:prstTxWarp>
            <a:spAutoFit/>
          </a:bodyPr>
          <a:lstStyle/>
          <a:p>
            <a:pPr marL="342900" indent="-342900" algn="ctr"/>
            <a:r>
              <a:rPr lang="en-US" dirty="0" err="1"/>
              <a:t>rof</a:t>
            </a:r>
            <a:endParaRPr lang="en-US" sz="1800" dirty="0"/>
          </a:p>
        </p:txBody>
      </p:sp>
      <p:sp>
        <p:nvSpPr>
          <p:cNvPr id="45" name="AutoShape 50">
            <a:extLst>
              <a:ext uri="{FF2B5EF4-FFF2-40B4-BE49-F238E27FC236}">
                <a16:creationId xmlns="" xmlns:a16="http://schemas.microsoft.com/office/drawing/2014/main" id="{01FADC63-A686-3946-B55C-66A5159CB82B}"/>
              </a:ext>
            </a:extLst>
          </p:cNvPr>
          <p:cNvSpPr>
            <a:spLocks noChangeArrowheads="1"/>
          </p:cNvSpPr>
          <p:nvPr/>
        </p:nvSpPr>
        <p:spPr bwMode="auto">
          <a:xfrm>
            <a:off x="4423229" y="5021639"/>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46" name="Text Box 80">
            <a:extLst>
              <a:ext uri="{FF2B5EF4-FFF2-40B4-BE49-F238E27FC236}">
                <a16:creationId xmlns="" xmlns:a16="http://schemas.microsoft.com/office/drawing/2014/main" id="{D552B1D1-29A0-1449-A6AF-21484AF1732D}"/>
              </a:ext>
            </a:extLst>
          </p:cNvPr>
          <p:cNvSpPr txBox="1">
            <a:spLocks noChangeArrowheads="1"/>
          </p:cNvSpPr>
          <p:nvPr/>
        </p:nvSpPr>
        <p:spPr bwMode="auto">
          <a:xfrm>
            <a:off x="4488545" y="5250239"/>
            <a:ext cx="671659" cy="369332"/>
          </a:xfrm>
          <a:prstGeom prst="rect">
            <a:avLst/>
          </a:prstGeom>
          <a:solidFill>
            <a:schemeClr val="accent6">
              <a:lumMod val="60000"/>
              <a:lumOff val="40000"/>
            </a:schemeClr>
          </a:solidFill>
          <a:ln w="9525">
            <a:noFill/>
            <a:miter lim="800000"/>
            <a:headEnd/>
            <a:tailEnd/>
          </a:ln>
          <a:effectLst/>
        </p:spPr>
        <p:txBody>
          <a:bodyPr wrap="none">
            <a:prstTxWarp prst="textNoShape">
              <a:avLst/>
            </a:prstTxWarp>
            <a:spAutoFit/>
          </a:bodyPr>
          <a:lstStyle/>
          <a:p>
            <a:pPr marL="342900" indent="-342900" algn="ctr"/>
            <a:r>
              <a:rPr lang="en-US"/>
              <a:t>wave</a:t>
            </a:r>
            <a:endParaRPr lang="en-US" sz="1800" dirty="0"/>
          </a:p>
        </p:txBody>
      </p:sp>
      <p:sp>
        <p:nvSpPr>
          <p:cNvPr id="47" name="TextBox 46">
            <a:extLst>
              <a:ext uri="{FF2B5EF4-FFF2-40B4-BE49-F238E27FC236}">
                <a16:creationId xmlns="" xmlns:a16="http://schemas.microsoft.com/office/drawing/2014/main" id="{04709F4D-9CB2-394C-9BD4-82D31F7DCC73}"/>
              </a:ext>
            </a:extLst>
          </p:cNvPr>
          <p:cNvSpPr txBox="1"/>
          <p:nvPr/>
        </p:nvSpPr>
        <p:spPr>
          <a:xfrm>
            <a:off x="142619" y="2020813"/>
            <a:ext cx="1814599" cy="646331"/>
          </a:xfrm>
          <a:prstGeom prst="rect">
            <a:avLst/>
          </a:prstGeom>
          <a:noFill/>
        </p:spPr>
        <p:txBody>
          <a:bodyPr wrap="none" rtlCol="0">
            <a:spAutoFit/>
          </a:bodyPr>
          <a:lstStyle/>
          <a:p>
            <a:r>
              <a:rPr lang="en-US" b="1" dirty="0">
                <a:solidFill>
                  <a:schemeClr val="accent1"/>
                </a:solidFill>
              </a:rPr>
              <a:t>Short-term </a:t>
            </a:r>
          </a:p>
          <a:p>
            <a:r>
              <a:rPr lang="en-US" b="1" dirty="0">
                <a:solidFill>
                  <a:schemeClr val="accent1"/>
                </a:solidFill>
              </a:rPr>
              <a:t>Archive Directory</a:t>
            </a:r>
          </a:p>
        </p:txBody>
      </p:sp>
      <p:sp>
        <p:nvSpPr>
          <p:cNvPr id="48" name="TextBox 47">
            <a:extLst>
              <a:ext uri="{FF2B5EF4-FFF2-40B4-BE49-F238E27FC236}">
                <a16:creationId xmlns="" xmlns:a16="http://schemas.microsoft.com/office/drawing/2014/main" id="{922987F0-2888-6746-A4CB-29CF4B96C6AF}"/>
              </a:ext>
            </a:extLst>
          </p:cNvPr>
          <p:cNvSpPr txBox="1"/>
          <p:nvPr/>
        </p:nvSpPr>
        <p:spPr>
          <a:xfrm>
            <a:off x="7213402" y="2158526"/>
            <a:ext cx="1499706" cy="369332"/>
          </a:xfrm>
          <a:prstGeom prst="rect">
            <a:avLst/>
          </a:prstGeom>
          <a:noFill/>
        </p:spPr>
        <p:txBody>
          <a:bodyPr wrap="none" rtlCol="0">
            <a:spAutoFit/>
          </a:bodyPr>
          <a:lstStyle/>
          <a:p>
            <a:r>
              <a:rPr lang="en-US" b="1" dirty="0">
                <a:solidFill>
                  <a:schemeClr val="accent1"/>
                </a:solidFill>
              </a:rPr>
              <a:t>Run Directory</a:t>
            </a:r>
          </a:p>
        </p:txBody>
      </p:sp>
      <p:sp>
        <p:nvSpPr>
          <p:cNvPr id="49" name="TextBox 48">
            <a:extLst>
              <a:ext uri="{FF2B5EF4-FFF2-40B4-BE49-F238E27FC236}">
                <a16:creationId xmlns="" xmlns:a16="http://schemas.microsoft.com/office/drawing/2014/main" id="{7CA19063-F7EB-114C-9237-325A568DFEF2}"/>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 CESM2 output data and experiments</a:t>
            </a:r>
          </a:p>
        </p:txBody>
      </p:sp>
      <p:sp>
        <p:nvSpPr>
          <p:cNvPr id="50" name="TextBox 49">
            <a:extLst>
              <a:ext uri="{FF2B5EF4-FFF2-40B4-BE49-F238E27FC236}">
                <a16:creationId xmlns="" xmlns:a16="http://schemas.microsoft.com/office/drawing/2014/main" id="{FB67A3A7-4950-3747-B848-16FACF116E8A}"/>
              </a:ext>
            </a:extLst>
          </p:cNvPr>
          <p:cNvSpPr txBox="1"/>
          <p:nvPr/>
        </p:nvSpPr>
        <p:spPr>
          <a:xfrm>
            <a:off x="100165" y="155282"/>
            <a:ext cx="6148235" cy="492443"/>
          </a:xfrm>
          <a:prstGeom prst="rect">
            <a:avLst/>
          </a:prstGeom>
          <a:noFill/>
        </p:spPr>
        <p:txBody>
          <a:bodyPr wrap="square" rtlCol="0">
            <a:spAutoFit/>
          </a:bodyPr>
          <a:lstStyle/>
          <a:p>
            <a:r>
              <a:rPr lang="en-US" sz="2600" b="1" dirty="0">
                <a:solidFill>
                  <a:schemeClr val="tx2"/>
                </a:solidFill>
              </a:rPr>
              <a:t>Short-term Archive and Run Directories</a:t>
            </a:r>
          </a:p>
        </p:txBody>
      </p:sp>
    </p:spTree>
    <p:extLst>
      <p:ext uri="{BB962C8B-B14F-4D97-AF65-F5344CB8AC3E}">
        <p14:creationId xmlns:p14="http://schemas.microsoft.com/office/powerpoint/2010/main" val="22518319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18200" y="3871192"/>
            <a:ext cx="3132666" cy="810875"/>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9546B9B9-1A4E-3649-87C0-0D13255EDF8D}"/>
              </a:ext>
            </a:extLst>
          </p:cNvPr>
          <p:cNvSpPr txBox="1"/>
          <p:nvPr/>
        </p:nvSpPr>
        <p:spPr>
          <a:xfrm>
            <a:off x="100166" y="155282"/>
            <a:ext cx="6865078" cy="492443"/>
          </a:xfrm>
          <a:prstGeom prst="rect">
            <a:avLst/>
          </a:prstGeom>
          <a:noFill/>
        </p:spPr>
        <p:txBody>
          <a:bodyPr wrap="square" rtlCol="0">
            <a:spAutoFit/>
          </a:bodyPr>
          <a:lstStyle/>
          <a:p>
            <a:r>
              <a:rPr lang="en-US" sz="2600" b="1" dirty="0">
                <a:solidFill>
                  <a:schemeClr val="tx2"/>
                </a:solidFill>
              </a:rPr>
              <a:t>Python</a:t>
            </a:r>
          </a:p>
        </p:txBody>
      </p:sp>
      <p:sp>
        <p:nvSpPr>
          <p:cNvPr id="5" name="TextBox 4">
            <a:extLst>
              <a:ext uri="{FF2B5EF4-FFF2-40B4-BE49-F238E27FC236}">
                <a16:creationId xmlns="" xmlns:a16="http://schemas.microsoft.com/office/drawing/2014/main" id="{F74F1729-6DA6-6F42-AA53-1BD2C012F7AB}"/>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 Introduction to NCL</a:t>
            </a:r>
          </a:p>
        </p:txBody>
      </p:sp>
      <p:sp>
        <p:nvSpPr>
          <p:cNvPr id="6" name="Rectangle 5">
            <a:extLst>
              <a:ext uri="{FF2B5EF4-FFF2-40B4-BE49-F238E27FC236}">
                <a16:creationId xmlns="" xmlns:a16="http://schemas.microsoft.com/office/drawing/2014/main" id="{C42E806C-4BD8-BA48-9D00-D3FBC1B30534}"/>
              </a:ext>
            </a:extLst>
          </p:cNvPr>
          <p:cNvSpPr/>
          <p:nvPr/>
        </p:nvSpPr>
        <p:spPr>
          <a:xfrm>
            <a:off x="392285" y="1167567"/>
            <a:ext cx="5820625" cy="2914644"/>
          </a:xfrm>
          <a:prstGeom prst="rect">
            <a:avLst/>
          </a:prstGeom>
        </p:spPr>
        <p:txBody>
          <a:bodyPr wrap="square">
            <a:spAutoFit/>
          </a:bodyPr>
          <a:lstStyle/>
          <a:p>
            <a:pPr>
              <a:lnSpc>
                <a:spcPct val="80000"/>
              </a:lnSpc>
              <a:spcBef>
                <a:spcPts val="600"/>
              </a:spcBef>
              <a:buFontTx/>
              <a:buNone/>
            </a:pPr>
            <a:r>
              <a:rPr lang="en-US" sz="2200" dirty="0">
                <a:ea typeface="Hiragino Sans GB W3" panose="020B0300000000000000" pitchFamily="34" charset="-128"/>
                <a:cs typeface="Lucida Sans Unicode" panose="020B0602030504020204" pitchFamily="34" charset="0"/>
              </a:rPr>
              <a:t>What Python is known for:</a:t>
            </a:r>
          </a:p>
          <a:p>
            <a:pPr marL="342900" indent="-342900">
              <a:lnSpc>
                <a:spcPct val="80000"/>
              </a:lnSpc>
              <a:spcBef>
                <a:spcPts val="600"/>
              </a:spcBef>
              <a:buFontTx/>
              <a:buChar char="-"/>
            </a:pPr>
            <a:r>
              <a:rPr lang="en-US" sz="2200" dirty="0">
                <a:ea typeface="Hiragino Sans GB W3" panose="020B0300000000000000" pitchFamily="34" charset="-128"/>
                <a:cs typeface="Lucida Sans Unicode" panose="020B0602030504020204" pitchFamily="34" charset="0"/>
              </a:rPr>
              <a:t>Open Source.  Free to download and use.</a:t>
            </a:r>
          </a:p>
          <a:p>
            <a:pPr marL="342900" indent="-342900">
              <a:lnSpc>
                <a:spcPct val="80000"/>
              </a:lnSpc>
              <a:spcBef>
                <a:spcPts val="600"/>
              </a:spcBef>
              <a:buFontTx/>
              <a:buChar char="-"/>
            </a:pPr>
            <a:endParaRPr lang="en-US" sz="2200" dirty="0">
              <a:ea typeface="Hiragino Sans GB W3" panose="020B0300000000000000" pitchFamily="34" charset="-128"/>
              <a:cs typeface="Lucida Sans Unicode" panose="020B0602030504020204" pitchFamily="34" charset="0"/>
            </a:endParaRPr>
          </a:p>
          <a:p>
            <a:pPr marL="342900" indent="-342900">
              <a:lnSpc>
                <a:spcPct val="80000"/>
              </a:lnSpc>
              <a:spcBef>
                <a:spcPts val="600"/>
              </a:spcBef>
              <a:buFontTx/>
              <a:buChar char="-"/>
            </a:pPr>
            <a:r>
              <a:rPr lang="en-US" sz="2200" dirty="0">
                <a:ea typeface="Hiragino Sans GB W3" panose="020B0300000000000000" pitchFamily="34" charset="-128"/>
                <a:cs typeface="Lucida Sans Unicode" panose="020B0602030504020204" pitchFamily="34" charset="0"/>
              </a:rPr>
              <a:t>Wide range of applications and packages available, along with a huge user base and ~1 gazillion online tutorials.</a:t>
            </a:r>
          </a:p>
          <a:p>
            <a:pPr marL="342900" indent="-342900">
              <a:lnSpc>
                <a:spcPct val="80000"/>
              </a:lnSpc>
              <a:spcBef>
                <a:spcPts val="600"/>
              </a:spcBef>
              <a:buFontTx/>
              <a:buChar char="-"/>
            </a:pPr>
            <a:endParaRPr lang="en-US" sz="2200" dirty="0">
              <a:ea typeface="Hiragino Sans GB W3" panose="020B0300000000000000" pitchFamily="34" charset="-128"/>
              <a:cs typeface="Lucida Sans Unicode" panose="020B0602030504020204" pitchFamily="34" charset="0"/>
            </a:endParaRPr>
          </a:p>
          <a:p>
            <a:pPr marL="342900" indent="-342900">
              <a:lnSpc>
                <a:spcPct val="80000"/>
              </a:lnSpc>
              <a:spcBef>
                <a:spcPts val="600"/>
              </a:spcBef>
              <a:buFontTx/>
              <a:buChar char="-"/>
            </a:pPr>
            <a:r>
              <a:rPr lang="en-US" sz="2200" dirty="0">
                <a:ea typeface="Hiragino Sans GB W3" panose="020B0300000000000000" pitchFamily="34" charset="-128"/>
                <a:cs typeface="Lucida Sans Unicode" panose="020B0602030504020204" pitchFamily="34" charset="0"/>
              </a:rPr>
              <a:t>Active development in packages related to the geosciences.</a:t>
            </a:r>
          </a:p>
        </p:txBody>
      </p:sp>
      <p:sp>
        <p:nvSpPr>
          <p:cNvPr id="3" name="TextBox 2">
            <a:extLst>
              <a:ext uri="{FF2B5EF4-FFF2-40B4-BE49-F238E27FC236}">
                <a16:creationId xmlns="" xmlns:a16="http://schemas.microsoft.com/office/drawing/2014/main" id="{D4DDC760-18C5-D542-A23F-5BB81AFD047C}"/>
              </a:ext>
            </a:extLst>
          </p:cNvPr>
          <p:cNvSpPr txBox="1"/>
          <p:nvPr/>
        </p:nvSpPr>
        <p:spPr>
          <a:xfrm>
            <a:off x="671954" y="4602053"/>
            <a:ext cx="8052589" cy="707886"/>
          </a:xfrm>
          <a:prstGeom prst="rect">
            <a:avLst/>
          </a:prstGeom>
          <a:noFill/>
        </p:spPr>
        <p:txBody>
          <a:bodyPr wrap="none" rtlCol="0">
            <a:spAutoFit/>
          </a:bodyPr>
          <a:lstStyle/>
          <a:p>
            <a:r>
              <a:rPr lang="en-US" sz="2000" dirty="0"/>
              <a:t>If you are new to python and its application</a:t>
            </a:r>
          </a:p>
          <a:p>
            <a:r>
              <a:rPr lang="en-US" sz="2000" dirty="0"/>
              <a:t>To the geosciences, then I would recommend starting with Project Pythia: </a:t>
            </a:r>
          </a:p>
        </p:txBody>
      </p:sp>
      <p:pic>
        <p:nvPicPr>
          <p:cNvPr id="8" name="Picture 7"/>
          <p:cNvPicPr>
            <a:picLocks noChangeAspect="1"/>
          </p:cNvPicPr>
          <p:nvPr/>
        </p:nvPicPr>
        <p:blipFill>
          <a:blip r:embed="rId2"/>
          <a:stretch>
            <a:fillRect/>
          </a:stretch>
        </p:blipFill>
        <p:spPr>
          <a:xfrm>
            <a:off x="6388981" y="647725"/>
            <a:ext cx="1945951" cy="1945951"/>
          </a:xfrm>
          <a:prstGeom prst="rect">
            <a:avLst/>
          </a:prstGeom>
        </p:spPr>
      </p:pic>
      <p:pic>
        <p:nvPicPr>
          <p:cNvPr id="9" name="Picture 8"/>
          <p:cNvPicPr>
            <a:picLocks noChangeAspect="1"/>
          </p:cNvPicPr>
          <p:nvPr/>
        </p:nvPicPr>
        <p:blipFill>
          <a:blip r:embed="rId3"/>
          <a:stretch>
            <a:fillRect/>
          </a:stretch>
        </p:blipFill>
        <p:spPr>
          <a:xfrm>
            <a:off x="5952796" y="3879659"/>
            <a:ext cx="3072669" cy="730861"/>
          </a:xfrm>
          <a:prstGeom prst="rect">
            <a:avLst/>
          </a:prstGeom>
        </p:spPr>
      </p:pic>
      <p:sp>
        <p:nvSpPr>
          <p:cNvPr id="11" name="Rectangle 10"/>
          <p:cNvSpPr/>
          <p:nvPr/>
        </p:nvSpPr>
        <p:spPr>
          <a:xfrm>
            <a:off x="1608667" y="5447811"/>
            <a:ext cx="6412998" cy="369332"/>
          </a:xfrm>
          <a:prstGeom prst="rect">
            <a:avLst/>
          </a:prstGeom>
        </p:spPr>
        <p:txBody>
          <a:bodyPr wrap="square">
            <a:spAutoFit/>
          </a:bodyPr>
          <a:lstStyle/>
          <a:p>
            <a:r>
              <a:rPr lang="en-US" dirty="0">
                <a:hlinkClick r:id="rId4"/>
              </a:rPr>
              <a:t>https://foundations.projectpythia.org/landing-page.html</a:t>
            </a:r>
            <a:endParaRPr lang="en-US" dirty="0"/>
          </a:p>
        </p:txBody>
      </p:sp>
    </p:spTree>
    <p:extLst>
      <p:ext uri="{BB962C8B-B14F-4D97-AF65-F5344CB8AC3E}">
        <p14:creationId xmlns:p14="http://schemas.microsoft.com/office/powerpoint/2010/main" val="760065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546B9B9-1A4E-3649-87C0-0D13255EDF8D}"/>
              </a:ext>
            </a:extLst>
          </p:cNvPr>
          <p:cNvSpPr txBox="1"/>
          <p:nvPr/>
        </p:nvSpPr>
        <p:spPr>
          <a:xfrm>
            <a:off x="100166" y="155282"/>
            <a:ext cx="7850034" cy="492443"/>
          </a:xfrm>
          <a:prstGeom prst="rect">
            <a:avLst/>
          </a:prstGeom>
          <a:noFill/>
        </p:spPr>
        <p:txBody>
          <a:bodyPr wrap="square" rtlCol="0">
            <a:spAutoFit/>
          </a:bodyPr>
          <a:lstStyle/>
          <a:p>
            <a:r>
              <a:rPr lang="en-US" sz="2600" b="1" dirty="0">
                <a:solidFill>
                  <a:schemeClr val="tx2"/>
                </a:solidFill>
              </a:rPr>
              <a:t>Geoscience Community Analysis Toolkit (</a:t>
            </a:r>
            <a:r>
              <a:rPr lang="en-US" sz="2600" b="1" dirty="0" err="1">
                <a:solidFill>
                  <a:schemeClr val="tx2"/>
                </a:solidFill>
              </a:rPr>
              <a:t>GeoCAT</a:t>
            </a:r>
            <a:r>
              <a:rPr lang="en-US" sz="2600" b="1" dirty="0">
                <a:solidFill>
                  <a:schemeClr val="tx2"/>
                </a:solidFill>
              </a:rPr>
              <a:t>)</a:t>
            </a:r>
          </a:p>
        </p:txBody>
      </p:sp>
      <p:sp>
        <p:nvSpPr>
          <p:cNvPr id="5" name="TextBox 4">
            <a:extLst>
              <a:ext uri="{FF2B5EF4-FFF2-40B4-BE49-F238E27FC236}">
                <a16:creationId xmlns="" xmlns:a16="http://schemas.microsoft.com/office/drawing/2014/main" id="{F74F1729-6DA6-6F42-AA53-1BD2C012F7AB}"/>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 Introduction to NCL</a:t>
            </a:r>
          </a:p>
        </p:txBody>
      </p:sp>
      <p:sp>
        <p:nvSpPr>
          <p:cNvPr id="6" name="Rectangle 5">
            <a:extLst>
              <a:ext uri="{FF2B5EF4-FFF2-40B4-BE49-F238E27FC236}">
                <a16:creationId xmlns="" xmlns:a16="http://schemas.microsoft.com/office/drawing/2014/main" id="{C42E806C-4BD8-BA48-9D00-D3FBC1B30534}"/>
              </a:ext>
            </a:extLst>
          </p:cNvPr>
          <p:cNvSpPr/>
          <p:nvPr/>
        </p:nvSpPr>
        <p:spPr>
          <a:xfrm>
            <a:off x="334261" y="871758"/>
            <a:ext cx="6190919" cy="1600438"/>
          </a:xfrm>
          <a:prstGeom prst="rect">
            <a:avLst/>
          </a:prstGeom>
        </p:spPr>
        <p:txBody>
          <a:bodyPr wrap="square">
            <a:spAutoFit/>
          </a:bodyPr>
          <a:lstStyle/>
          <a:p>
            <a:pPr>
              <a:lnSpc>
                <a:spcPct val="80000"/>
              </a:lnSpc>
              <a:spcBef>
                <a:spcPts val="600"/>
              </a:spcBef>
            </a:pPr>
            <a:r>
              <a:rPr lang="en-US" sz="2200" dirty="0">
                <a:ea typeface="Hiragino Sans GB W3" panose="020B0300000000000000" pitchFamily="34" charset="-128"/>
                <a:cs typeface="Lucida Sans Unicode" panose="020B0602030504020204" pitchFamily="34" charset="0"/>
              </a:rPr>
              <a:t>NCAR is working on a python-based replacement for NCL called </a:t>
            </a:r>
            <a:r>
              <a:rPr lang="en-US" sz="2200" dirty="0" err="1">
                <a:ea typeface="Hiragino Sans GB W3" panose="020B0300000000000000" pitchFamily="34" charset="-128"/>
                <a:cs typeface="Lucida Sans Unicode" panose="020B0602030504020204" pitchFamily="34" charset="0"/>
              </a:rPr>
              <a:t>GeoCAT</a:t>
            </a:r>
            <a:r>
              <a:rPr lang="en-US" sz="2200" dirty="0">
                <a:ea typeface="Hiragino Sans GB W3" panose="020B0300000000000000" pitchFamily="34" charset="-128"/>
                <a:cs typeface="Lucida Sans Unicode" panose="020B0602030504020204" pitchFamily="34" charset="0"/>
              </a:rPr>
              <a:t>. This includes functions for both plotting and analysis:</a:t>
            </a:r>
          </a:p>
          <a:p>
            <a:pPr>
              <a:lnSpc>
                <a:spcPct val="80000"/>
              </a:lnSpc>
              <a:spcBef>
                <a:spcPts val="600"/>
              </a:spcBef>
            </a:pPr>
            <a:endParaRPr lang="en-US" sz="2200" dirty="0">
              <a:ea typeface="Hiragino Sans GB W3" panose="020B0300000000000000" pitchFamily="34" charset="-128"/>
              <a:cs typeface="Lucida Sans Unicode" panose="020B0602030504020204" pitchFamily="34" charset="0"/>
            </a:endParaRPr>
          </a:p>
          <a:p>
            <a:pPr algn="ctr">
              <a:lnSpc>
                <a:spcPct val="80000"/>
              </a:lnSpc>
              <a:spcBef>
                <a:spcPts val="600"/>
              </a:spcBef>
            </a:pPr>
            <a:r>
              <a:rPr lang="en-US" sz="2200" dirty="0">
                <a:ea typeface="Hiragino Sans GB W3" panose="020B0300000000000000" pitchFamily="34" charset="-128"/>
                <a:cs typeface="Lucida Sans Unicode" panose="020B0602030504020204" pitchFamily="34" charset="0"/>
                <a:hlinkClick r:id="rId2"/>
              </a:rPr>
              <a:t>https://geocat.ucar.edu/</a:t>
            </a:r>
            <a:endParaRPr lang="en-US" sz="2200" dirty="0">
              <a:ea typeface="Hiragino Sans GB W3" panose="020B0300000000000000" pitchFamily="34" charset="-128"/>
              <a:cs typeface="Lucida Sans Unicode" panose="020B0602030504020204" pitchFamily="34" charset="0"/>
            </a:endParaRPr>
          </a:p>
        </p:txBody>
      </p:sp>
      <p:sp>
        <p:nvSpPr>
          <p:cNvPr id="3" name="TextBox 2">
            <a:extLst>
              <a:ext uri="{FF2B5EF4-FFF2-40B4-BE49-F238E27FC236}">
                <a16:creationId xmlns="" xmlns:a16="http://schemas.microsoft.com/office/drawing/2014/main" id="{D4DDC760-18C5-D542-A23F-5BB81AFD047C}"/>
              </a:ext>
            </a:extLst>
          </p:cNvPr>
          <p:cNvSpPr txBox="1"/>
          <p:nvPr/>
        </p:nvSpPr>
        <p:spPr>
          <a:xfrm>
            <a:off x="334261" y="2820611"/>
            <a:ext cx="8144794" cy="1323439"/>
          </a:xfrm>
          <a:prstGeom prst="rect">
            <a:avLst/>
          </a:prstGeom>
          <a:noFill/>
        </p:spPr>
        <p:txBody>
          <a:bodyPr wrap="none" rtlCol="0">
            <a:spAutoFit/>
          </a:bodyPr>
          <a:lstStyle/>
          <a:p>
            <a:r>
              <a:rPr lang="en-US" sz="2000" dirty="0"/>
              <a:t>Just like NCL, the </a:t>
            </a:r>
            <a:r>
              <a:rPr lang="en-US" sz="2000" dirty="0" err="1"/>
              <a:t>GeoCAT</a:t>
            </a:r>
            <a:r>
              <a:rPr lang="en-US" sz="2000" dirty="0"/>
              <a:t> team is working on implementing a collection of</a:t>
            </a:r>
          </a:p>
          <a:p>
            <a:r>
              <a:rPr lang="en-US" sz="2000" dirty="0"/>
              <a:t>Examples to show how it can be used.  You can find those examples here:</a:t>
            </a:r>
          </a:p>
          <a:p>
            <a:endParaRPr lang="en-US" sz="2000" dirty="0"/>
          </a:p>
          <a:p>
            <a:pPr algn="ctr"/>
            <a:r>
              <a:rPr lang="en-US" sz="2000" dirty="0">
                <a:hlinkClick r:id="rId3"/>
              </a:rPr>
              <a:t>https://geocat-examples.readthedocs.io/en/latest/</a:t>
            </a:r>
            <a:endParaRPr lang="en-US" sz="2000" dirty="0"/>
          </a:p>
        </p:txBody>
      </p:sp>
      <p:pic>
        <p:nvPicPr>
          <p:cNvPr id="2" name="Picture 1"/>
          <p:cNvPicPr>
            <a:picLocks noChangeAspect="1"/>
          </p:cNvPicPr>
          <p:nvPr/>
        </p:nvPicPr>
        <p:blipFill>
          <a:blip r:embed="rId4"/>
          <a:stretch>
            <a:fillRect/>
          </a:stretch>
        </p:blipFill>
        <p:spPr>
          <a:xfrm>
            <a:off x="6525180" y="647725"/>
            <a:ext cx="2297085" cy="2297085"/>
          </a:xfrm>
          <a:prstGeom prst="rect">
            <a:avLst/>
          </a:prstGeom>
        </p:spPr>
      </p:pic>
      <p:sp>
        <p:nvSpPr>
          <p:cNvPr id="12" name="TextBox 11">
            <a:extLst>
              <a:ext uri="{FF2B5EF4-FFF2-40B4-BE49-F238E27FC236}">
                <a16:creationId xmlns="" xmlns:a16="http://schemas.microsoft.com/office/drawing/2014/main" id="{9546B9B9-1A4E-3649-87C0-0D13255EDF8D}"/>
              </a:ext>
            </a:extLst>
          </p:cNvPr>
          <p:cNvSpPr txBox="1"/>
          <p:nvPr/>
        </p:nvSpPr>
        <p:spPr>
          <a:xfrm>
            <a:off x="100166" y="4383446"/>
            <a:ext cx="7850034" cy="492443"/>
          </a:xfrm>
          <a:prstGeom prst="rect">
            <a:avLst/>
          </a:prstGeom>
          <a:noFill/>
        </p:spPr>
        <p:txBody>
          <a:bodyPr wrap="square" rtlCol="0">
            <a:spAutoFit/>
          </a:bodyPr>
          <a:lstStyle/>
          <a:p>
            <a:r>
              <a:rPr lang="en-US" sz="2600" b="1" dirty="0" err="1">
                <a:solidFill>
                  <a:schemeClr val="tx2"/>
                </a:solidFill>
              </a:rPr>
              <a:t>MetPy</a:t>
            </a:r>
            <a:endParaRPr lang="en-US" sz="2600" b="1" dirty="0">
              <a:solidFill>
                <a:schemeClr val="tx2"/>
              </a:solidFill>
            </a:endParaRPr>
          </a:p>
        </p:txBody>
      </p:sp>
      <p:sp>
        <p:nvSpPr>
          <p:cNvPr id="13" name="Rectangle 12">
            <a:extLst>
              <a:ext uri="{FF2B5EF4-FFF2-40B4-BE49-F238E27FC236}">
                <a16:creationId xmlns="" xmlns:a16="http://schemas.microsoft.com/office/drawing/2014/main" id="{C42E806C-4BD8-BA48-9D00-D3FBC1B30534}"/>
              </a:ext>
            </a:extLst>
          </p:cNvPr>
          <p:cNvSpPr/>
          <p:nvPr/>
        </p:nvSpPr>
        <p:spPr>
          <a:xfrm>
            <a:off x="131413" y="4963010"/>
            <a:ext cx="8885587" cy="981807"/>
          </a:xfrm>
          <a:prstGeom prst="rect">
            <a:avLst/>
          </a:prstGeom>
        </p:spPr>
        <p:txBody>
          <a:bodyPr wrap="square">
            <a:spAutoFit/>
          </a:bodyPr>
          <a:lstStyle/>
          <a:p>
            <a:pPr>
              <a:lnSpc>
                <a:spcPct val="80000"/>
              </a:lnSpc>
              <a:spcBef>
                <a:spcPts val="600"/>
              </a:spcBef>
            </a:pPr>
            <a:r>
              <a:rPr lang="en-US" sz="2200" dirty="0">
                <a:ea typeface="Hiragino Sans GB W3" panose="020B0300000000000000" pitchFamily="34" charset="-128"/>
                <a:cs typeface="Lucida Sans Unicode" panose="020B0602030504020204" pitchFamily="34" charset="0"/>
              </a:rPr>
              <a:t>If you also work with weather data, then you might also want to checkout out </a:t>
            </a:r>
            <a:r>
              <a:rPr lang="en-US" sz="2200" dirty="0" err="1">
                <a:ea typeface="Hiragino Sans GB W3" panose="020B0300000000000000" pitchFamily="34" charset="-128"/>
                <a:cs typeface="Lucida Sans Unicode" panose="020B0602030504020204" pitchFamily="34" charset="0"/>
              </a:rPr>
              <a:t>MetPy</a:t>
            </a:r>
            <a:r>
              <a:rPr lang="en-US" sz="2200" dirty="0">
                <a:ea typeface="Hiragino Sans GB W3" panose="020B0300000000000000" pitchFamily="34" charset="-128"/>
                <a:cs typeface="Lucida Sans Unicode" panose="020B0602030504020204" pitchFamily="34" charset="0"/>
              </a:rPr>
              <a:t>, which is under UCAR as well:</a:t>
            </a:r>
          </a:p>
          <a:p>
            <a:pPr algn="ctr">
              <a:lnSpc>
                <a:spcPct val="80000"/>
              </a:lnSpc>
              <a:spcBef>
                <a:spcPts val="600"/>
              </a:spcBef>
            </a:pPr>
            <a:r>
              <a:rPr lang="en-US" sz="2200" dirty="0">
                <a:ea typeface="Hiragino Sans GB W3" panose="020B0300000000000000" pitchFamily="34" charset="-128"/>
                <a:cs typeface="Lucida Sans Unicode" panose="020B0602030504020204" pitchFamily="34" charset="0"/>
                <a:hlinkClick r:id="rId5"/>
              </a:rPr>
              <a:t>https://unidata.github.io/MetPy/latest/</a:t>
            </a:r>
            <a:endParaRPr lang="en-US" sz="2200" dirty="0">
              <a:ea typeface="Hiragino Sans GB W3" panose="020B0300000000000000" pitchFamily="34" charset="-128"/>
              <a:cs typeface="Lucida Sans Unicode" panose="020B0602030504020204" pitchFamily="34" charset="0"/>
            </a:endParaRPr>
          </a:p>
        </p:txBody>
      </p:sp>
    </p:spTree>
    <p:extLst>
      <p:ext uri="{BB962C8B-B14F-4D97-AF65-F5344CB8AC3E}">
        <p14:creationId xmlns:p14="http://schemas.microsoft.com/office/powerpoint/2010/main" val="25243941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546B9B9-1A4E-3649-87C0-0D13255EDF8D}"/>
              </a:ext>
            </a:extLst>
          </p:cNvPr>
          <p:cNvSpPr txBox="1"/>
          <p:nvPr/>
        </p:nvSpPr>
        <p:spPr>
          <a:xfrm>
            <a:off x="100166" y="155282"/>
            <a:ext cx="6865078" cy="492443"/>
          </a:xfrm>
          <a:prstGeom prst="rect">
            <a:avLst/>
          </a:prstGeom>
          <a:noFill/>
        </p:spPr>
        <p:txBody>
          <a:bodyPr wrap="square" rtlCol="0">
            <a:spAutoFit/>
          </a:bodyPr>
          <a:lstStyle/>
          <a:p>
            <a:r>
              <a:rPr lang="en-US" sz="2600" b="1" dirty="0" err="1">
                <a:solidFill>
                  <a:schemeClr val="tx2"/>
                </a:solidFill>
              </a:rPr>
              <a:t>Jupyterhub</a:t>
            </a:r>
            <a:endParaRPr lang="en-US" sz="2600" b="1" dirty="0">
              <a:solidFill>
                <a:schemeClr val="tx2"/>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404" y="723768"/>
            <a:ext cx="8460996" cy="4144566"/>
          </a:xfrm>
          <a:prstGeom prst="rect">
            <a:avLst/>
          </a:prstGeom>
        </p:spPr>
      </p:pic>
      <p:sp>
        <p:nvSpPr>
          <p:cNvPr id="6" name="Rectangle 5">
            <a:extLst>
              <a:ext uri="{FF2B5EF4-FFF2-40B4-BE49-F238E27FC236}">
                <a16:creationId xmlns="" xmlns:a16="http://schemas.microsoft.com/office/drawing/2014/main" id="{C42E806C-4BD8-BA48-9D00-D3FBC1B30534}"/>
              </a:ext>
            </a:extLst>
          </p:cNvPr>
          <p:cNvSpPr/>
          <p:nvPr/>
        </p:nvSpPr>
        <p:spPr>
          <a:xfrm>
            <a:off x="100166" y="4954806"/>
            <a:ext cx="8619066" cy="981807"/>
          </a:xfrm>
          <a:prstGeom prst="rect">
            <a:avLst/>
          </a:prstGeom>
        </p:spPr>
        <p:txBody>
          <a:bodyPr wrap="square">
            <a:spAutoFit/>
          </a:bodyPr>
          <a:lstStyle/>
          <a:p>
            <a:pPr algn="ctr">
              <a:lnSpc>
                <a:spcPct val="80000"/>
              </a:lnSpc>
              <a:spcBef>
                <a:spcPts val="600"/>
              </a:spcBef>
            </a:pPr>
            <a:r>
              <a:rPr lang="en-US" sz="2200" dirty="0" err="1">
                <a:ea typeface="Hiragino Sans GB W3" panose="020B0300000000000000" pitchFamily="34" charset="-128"/>
                <a:cs typeface="Lucida Sans Unicode" panose="020B0602030504020204" pitchFamily="34" charset="0"/>
              </a:rPr>
              <a:t>Jupyterhub</a:t>
            </a:r>
            <a:r>
              <a:rPr lang="en-US" sz="2200" dirty="0">
                <a:ea typeface="Hiragino Sans GB W3" panose="020B0300000000000000" pitchFamily="34" charset="-128"/>
                <a:cs typeface="Lucida Sans Unicode" panose="020B0602030504020204" pitchFamily="34" charset="0"/>
              </a:rPr>
              <a:t> is a web browser interface to the CISL machines, and allows for the creation and use of </a:t>
            </a:r>
            <a:r>
              <a:rPr lang="en-US" sz="2200" dirty="0" err="1">
                <a:ea typeface="Hiragino Sans GB W3" panose="020B0300000000000000" pitchFamily="34" charset="-128"/>
                <a:cs typeface="Lucida Sans Unicode" panose="020B0602030504020204" pitchFamily="34" charset="0"/>
              </a:rPr>
              <a:t>Jupyter</a:t>
            </a:r>
            <a:r>
              <a:rPr lang="en-US" sz="2200" dirty="0">
                <a:ea typeface="Hiragino Sans GB W3" panose="020B0300000000000000" pitchFamily="34" charset="-128"/>
                <a:cs typeface="Lucida Sans Unicode" panose="020B0602030504020204" pitchFamily="34" charset="0"/>
              </a:rPr>
              <a:t> notebooks:</a:t>
            </a:r>
          </a:p>
          <a:p>
            <a:pPr algn="ctr">
              <a:lnSpc>
                <a:spcPct val="80000"/>
              </a:lnSpc>
              <a:spcBef>
                <a:spcPts val="600"/>
              </a:spcBef>
            </a:pPr>
            <a:r>
              <a:rPr lang="en-US" sz="2200" dirty="0">
                <a:ea typeface="Hiragino Sans GB W3" panose="020B0300000000000000" pitchFamily="34" charset="-128"/>
                <a:cs typeface="Lucida Sans Unicode" panose="020B0602030504020204" pitchFamily="34" charset="0"/>
                <a:hlinkClick r:id="rId3"/>
              </a:rPr>
              <a:t>https://jupyterhub.hpc.ucar.edu</a:t>
            </a:r>
            <a:endParaRPr lang="en-US" sz="2200" dirty="0">
              <a:ea typeface="Hiragino Sans GB W3" panose="020B0300000000000000" pitchFamily="34" charset="-128"/>
              <a:cs typeface="Lucida Sans Unicode" panose="020B0602030504020204" pitchFamily="34" charset="0"/>
            </a:endParaRPr>
          </a:p>
        </p:txBody>
      </p:sp>
    </p:spTree>
    <p:extLst>
      <p:ext uri="{BB962C8B-B14F-4D97-AF65-F5344CB8AC3E}">
        <p14:creationId xmlns:p14="http://schemas.microsoft.com/office/powerpoint/2010/main" val="17977604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12155" y="266594"/>
            <a:ext cx="5382420"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Using NCL in Practical Lab #3</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
        <p:nvSpPr>
          <p:cNvPr id="6" name="TextBox 5"/>
          <p:cNvSpPr txBox="1"/>
          <p:nvPr/>
        </p:nvSpPr>
        <p:spPr>
          <a:xfrm>
            <a:off x="381558" y="1167567"/>
            <a:ext cx="8283402" cy="991041"/>
          </a:xfrm>
          <a:prstGeom prst="rect">
            <a:avLst/>
          </a:prstGeom>
          <a:noFill/>
        </p:spPr>
        <p:txBody>
          <a:bodyPr wrap="square" rtlCol="0">
            <a:spAutoFit/>
          </a:bodyPr>
          <a:lstStyle/>
          <a:p>
            <a:pPr>
              <a:lnSpc>
                <a:spcPct val="80000"/>
              </a:lnSpc>
              <a:buFontTx/>
              <a:buNone/>
            </a:pPr>
            <a:r>
              <a:rPr lang="en-US" sz="2400" dirty="0"/>
              <a:t>Within the lab, you are going to be provided NCL scripts that post-process the monthly model data that you created and draw simple graphics. </a:t>
            </a:r>
          </a:p>
        </p:txBody>
      </p:sp>
      <p:sp>
        <p:nvSpPr>
          <p:cNvPr id="8" name="TextBox 7"/>
          <p:cNvSpPr txBox="1"/>
          <p:nvPr/>
        </p:nvSpPr>
        <p:spPr>
          <a:xfrm>
            <a:off x="381558" y="2341827"/>
            <a:ext cx="8283402" cy="1286506"/>
          </a:xfrm>
          <a:prstGeom prst="rect">
            <a:avLst/>
          </a:prstGeom>
          <a:noFill/>
        </p:spPr>
        <p:txBody>
          <a:bodyPr wrap="square" rtlCol="0">
            <a:spAutoFit/>
          </a:bodyPr>
          <a:lstStyle/>
          <a:p>
            <a:pPr>
              <a:lnSpc>
                <a:spcPct val="80000"/>
              </a:lnSpc>
              <a:buFontTx/>
              <a:buNone/>
            </a:pPr>
            <a:r>
              <a:rPr lang="en-US" sz="2400" dirty="0">
                <a:solidFill>
                  <a:srgbClr val="000000"/>
                </a:solidFill>
              </a:rPr>
              <a:t>What is meant by post-processing: Convert the model history data from one time step all variables on one file to all time steps, one variable per file. (Also convert CAM 3D data from hybrid-sigma levels to selected pressure levels.)</a:t>
            </a:r>
          </a:p>
        </p:txBody>
      </p:sp>
      <p:sp>
        <p:nvSpPr>
          <p:cNvPr id="10" name="TextBox 9"/>
          <p:cNvSpPr txBox="1"/>
          <p:nvPr/>
        </p:nvSpPr>
        <p:spPr>
          <a:xfrm>
            <a:off x="381558" y="3933087"/>
            <a:ext cx="8283402" cy="695575"/>
          </a:xfrm>
          <a:prstGeom prst="rect">
            <a:avLst/>
          </a:prstGeom>
          <a:noFill/>
        </p:spPr>
        <p:txBody>
          <a:bodyPr wrap="square" rtlCol="0">
            <a:spAutoFit/>
          </a:bodyPr>
          <a:lstStyle/>
          <a:p>
            <a:pPr>
              <a:lnSpc>
                <a:spcPct val="80000"/>
              </a:lnSpc>
              <a:buFontTx/>
              <a:buNone/>
            </a:pPr>
            <a:r>
              <a:rPr lang="en-US" sz="2400" dirty="0">
                <a:solidFill>
                  <a:srgbClr val="000000"/>
                </a:solidFill>
              </a:rPr>
              <a:t>The diagnostic script suites all use </a:t>
            </a:r>
            <a:r>
              <a:rPr lang="en-US" sz="2400" dirty="0" smtClean="0">
                <a:solidFill>
                  <a:srgbClr val="000000"/>
                </a:solidFill>
              </a:rPr>
              <a:t>NCL (except the ADF), </a:t>
            </a:r>
            <a:r>
              <a:rPr lang="en-US" sz="2400" dirty="0">
                <a:solidFill>
                  <a:srgbClr val="000000"/>
                </a:solidFill>
              </a:rPr>
              <a:t>and you will have the opportunity to run these as well.  </a:t>
            </a:r>
          </a:p>
        </p:txBody>
      </p:sp>
      <p:sp>
        <p:nvSpPr>
          <p:cNvPr id="9" name="TextBox 8">
            <a:extLst>
              <a:ext uri="{FF2B5EF4-FFF2-40B4-BE49-F238E27FC236}">
                <a16:creationId xmlns="" xmlns:a16="http://schemas.microsoft.com/office/drawing/2014/main" id="{FD0C2AF9-B39F-5248-A273-849A76C41FD3}"/>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 Introduction to NCL</a:t>
            </a:r>
          </a:p>
        </p:txBody>
      </p:sp>
    </p:spTree>
    <p:extLst>
      <p:ext uri="{BB962C8B-B14F-4D97-AF65-F5344CB8AC3E}">
        <p14:creationId xmlns:p14="http://schemas.microsoft.com/office/powerpoint/2010/main" val="195880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00866" y="-39048"/>
            <a:ext cx="5240673"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Diagnostics Packages</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
        <p:nvSpPr>
          <p:cNvPr id="7" name="Rectangle 6"/>
          <p:cNvSpPr/>
          <p:nvPr/>
        </p:nvSpPr>
        <p:spPr>
          <a:xfrm>
            <a:off x="331805" y="472972"/>
            <a:ext cx="3811601" cy="1728678"/>
          </a:xfrm>
          <a:prstGeom prst="rect">
            <a:avLst/>
          </a:prstGeom>
        </p:spPr>
        <p:txBody>
          <a:bodyPr wrap="square">
            <a:spAutoFit/>
          </a:bodyPr>
          <a:lstStyle/>
          <a:p>
            <a:pPr>
              <a:lnSpc>
                <a:spcPct val="80000"/>
              </a:lnSpc>
              <a:buFontTx/>
              <a:buNone/>
            </a:pPr>
            <a:r>
              <a:rPr lang="en-US" sz="2200" dirty="0"/>
              <a:t>What are they?</a:t>
            </a:r>
          </a:p>
          <a:p>
            <a:pPr>
              <a:lnSpc>
                <a:spcPct val="80000"/>
              </a:lnSpc>
              <a:buFontTx/>
              <a:buNone/>
            </a:pPr>
            <a:r>
              <a:rPr lang="en-US" sz="2200" dirty="0">
                <a:solidFill>
                  <a:srgbClr val="008000"/>
                </a:solidFill>
              </a:rPr>
              <a:t>   A set of NCL/python scripts that automatically generate a variety of different plots from model output files that are used to evaluate a simulation. </a:t>
            </a:r>
          </a:p>
        </p:txBody>
      </p:sp>
      <p:sp>
        <p:nvSpPr>
          <p:cNvPr id="6" name="Rectangle 5"/>
          <p:cNvSpPr/>
          <p:nvPr/>
        </p:nvSpPr>
        <p:spPr>
          <a:xfrm>
            <a:off x="331805" y="2191006"/>
            <a:ext cx="4053396" cy="1027974"/>
          </a:xfrm>
          <a:prstGeom prst="rect">
            <a:avLst/>
          </a:prstGeom>
        </p:spPr>
        <p:txBody>
          <a:bodyPr wrap="square">
            <a:spAutoFit/>
          </a:bodyPr>
          <a:lstStyle/>
          <a:p>
            <a:pPr>
              <a:lnSpc>
                <a:spcPct val="80000"/>
              </a:lnSpc>
              <a:buFontTx/>
              <a:buNone/>
            </a:pPr>
            <a:r>
              <a:rPr lang="en-US" sz="2200" dirty="0"/>
              <a:t>How many packages are there?</a:t>
            </a:r>
          </a:p>
          <a:p>
            <a:pPr>
              <a:lnSpc>
                <a:spcPct val="80000"/>
              </a:lnSpc>
              <a:buFontTx/>
              <a:buNone/>
            </a:pPr>
            <a:r>
              <a:rPr lang="en-US" dirty="0">
                <a:solidFill>
                  <a:srgbClr val="008000"/>
                </a:solidFill>
              </a:rPr>
              <a:t>4 Comp: Atmosphere, Ice, Land, Ocean</a:t>
            </a:r>
          </a:p>
          <a:p>
            <a:pPr>
              <a:lnSpc>
                <a:spcPct val="80000"/>
              </a:lnSpc>
              <a:buFontTx/>
              <a:buNone/>
            </a:pPr>
            <a:r>
              <a:rPr lang="en-US" dirty="0">
                <a:solidFill>
                  <a:srgbClr val="008000"/>
                </a:solidFill>
              </a:rPr>
              <a:t>1 Next Generation Comp: ADF</a:t>
            </a:r>
          </a:p>
          <a:p>
            <a:pPr>
              <a:lnSpc>
                <a:spcPct val="80000"/>
              </a:lnSpc>
            </a:pPr>
            <a:r>
              <a:rPr lang="en-US" dirty="0">
                <a:solidFill>
                  <a:srgbClr val="008000"/>
                </a:solidFill>
              </a:rPr>
              <a:t>2 Climate: CVDP, CVDP-LE</a:t>
            </a:r>
          </a:p>
        </p:txBody>
      </p:sp>
      <p:sp>
        <p:nvSpPr>
          <p:cNvPr id="8" name="Rectangle 7"/>
          <p:cNvSpPr/>
          <p:nvPr/>
        </p:nvSpPr>
        <p:spPr>
          <a:xfrm>
            <a:off x="331805" y="3178020"/>
            <a:ext cx="3973232" cy="1728678"/>
          </a:xfrm>
          <a:prstGeom prst="rect">
            <a:avLst/>
          </a:prstGeom>
        </p:spPr>
        <p:txBody>
          <a:bodyPr wrap="square">
            <a:spAutoFit/>
          </a:bodyPr>
          <a:lstStyle/>
          <a:p>
            <a:pPr>
              <a:lnSpc>
                <a:spcPct val="80000"/>
              </a:lnSpc>
              <a:buFontTx/>
              <a:buNone/>
            </a:pPr>
            <a:r>
              <a:rPr lang="en-US" sz="2200" dirty="0"/>
              <a:t>Why are they used?</a:t>
            </a:r>
          </a:p>
          <a:p>
            <a:pPr>
              <a:lnSpc>
                <a:spcPct val="80000"/>
              </a:lnSpc>
              <a:buFontTx/>
              <a:buNone/>
            </a:pPr>
            <a:r>
              <a:rPr lang="en-US" sz="2200" dirty="0">
                <a:solidFill>
                  <a:srgbClr val="008000"/>
                </a:solidFill>
              </a:rPr>
              <a:t>    The diagnostics are the easiest and fastest way to get a picture of the mean climate of your simulation. They can also show if something is wrong.</a:t>
            </a:r>
          </a:p>
        </p:txBody>
      </p:sp>
      <p:sp>
        <p:nvSpPr>
          <p:cNvPr id="9" name="Rectangle 8"/>
          <p:cNvSpPr/>
          <p:nvPr/>
        </p:nvSpPr>
        <p:spPr>
          <a:xfrm>
            <a:off x="1774037" y="5849319"/>
            <a:ext cx="7311572" cy="384721"/>
          </a:xfrm>
          <a:prstGeom prst="rect">
            <a:avLst/>
          </a:prstGeom>
        </p:spPr>
        <p:txBody>
          <a:bodyPr wrap="square">
            <a:spAutoFit/>
          </a:bodyPr>
          <a:lstStyle/>
          <a:p>
            <a:pPr marL="0" lvl="1" defTabSz="828675" eaLnBrk="0" fontAlgn="base" hangingPunct="0">
              <a:lnSpc>
                <a:spcPct val="94000"/>
              </a:lnSpc>
              <a:buClr>
                <a:srgbClr val="000000"/>
              </a:buClr>
              <a:buSzPct val="75000"/>
              <a:defRPr/>
            </a:pPr>
            <a:r>
              <a:rPr lang="en-US" sz="2000" dirty="0">
                <a:solidFill>
                  <a:srgbClr val="00B0F0"/>
                </a:solidFill>
              </a:rPr>
              <a:t>http://www.cesm.ucar.edu/models/cesm2.0/model_diagnostics/</a:t>
            </a:r>
          </a:p>
        </p:txBody>
      </p:sp>
      <p:pic>
        <p:nvPicPr>
          <p:cNvPr id="10" name="Picture 9"/>
          <p:cNvPicPr>
            <a:picLocks noChangeAspect="1"/>
          </p:cNvPicPr>
          <p:nvPr/>
        </p:nvPicPr>
        <p:blipFill>
          <a:blip r:embed="rId2"/>
          <a:stretch>
            <a:fillRect/>
          </a:stretch>
        </p:blipFill>
        <p:spPr>
          <a:xfrm>
            <a:off x="6986077" y="142368"/>
            <a:ext cx="2157923" cy="3035901"/>
          </a:xfrm>
          <a:prstGeom prst="rect">
            <a:avLst/>
          </a:prstGeom>
        </p:spPr>
      </p:pic>
      <p:pic>
        <p:nvPicPr>
          <p:cNvPr id="12" name="Picture 11"/>
          <p:cNvPicPr>
            <a:picLocks noChangeAspect="1"/>
          </p:cNvPicPr>
          <p:nvPr/>
        </p:nvPicPr>
        <p:blipFill>
          <a:blip r:embed="rId3"/>
          <a:stretch>
            <a:fillRect/>
          </a:stretch>
        </p:blipFill>
        <p:spPr>
          <a:xfrm>
            <a:off x="7444334" y="3178269"/>
            <a:ext cx="1540679" cy="1518892"/>
          </a:xfrm>
          <a:prstGeom prst="rect">
            <a:avLst/>
          </a:prstGeom>
        </p:spPr>
      </p:pic>
      <p:pic>
        <p:nvPicPr>
          <p:cNvPr id="14" name="Picture 13"/>
          <p:cNvPicPr>
            <a:picLocks noChangeAspect="1"/>
          </p:cNvPicPr>
          <p:nvPr/>
        </p:nvPicPr>
        <p:blipFill>
          <a:blip r:embed="rId4"/>
          <a:stretch>
            <a:fillRect/>
          </a:stretch>
        </p:blipFill>
        <p:spPr>
          <a:xfrm>
            <a:off x="4203886" y="206602"/>
            <a:ext cx="1510038" cy="1952816"/>
          </a:xfrm>
          <a:prstGeom prst="rect">
            <a:avLst/>
          </a:prstGeom>
        </p:spPr>
      </p:pic>
      <p:pic>
        <p:nvPicPr>
          <p:cNvPr id="15" name="Picture 14"/>
          <p:cNvPicPr>
            <a:picLocks noChangeAspect="1"/>
          </p:cNvPicPr>
          <p:nvPr/>
        </p:nvPicPr>
        <p:blipFill>
          <a:blip r:embed="rId5"/>
          <a:srcRect b="29587"/>
          <a:stretch>
            <a:fillRect/>
          </a:stretch>
        </p:blipFill>
        <p:spPr>
          <a:xfrm>
            <a:off x="4305037" y="2159418"/>
            <a:ext cx="2249573" cy="1434812"/>
          </a:xfrm>
          <a:prstGeom prst="rect">
            <a:avLst/>
          </a:prstGeom>
        </p:spPr>
      </p:pic>
      <p:pic>
        <p:nvPicPr>
          <p:cNvPr id="16" name="Picture 15"/>
          <p:cNvPicPr>
            <a:picLocks noChangeAspect="1"/>
          </p:cNvPicPr>
          <p:nvPr/>
        </p:nvPicPr>
        <p:blipFill>
          <a:blip r:embed="rId6"/>
          <a:stretch>
            <a:fillRect/>
          </a:stretch>
        </p:blipFill>
        <p:spPr>
          <a:xfrm>
            <a:off x="5603569" y="173738"/>
            <a:ext cx="1360612" cy="1985680"/>
          </a:xfrm>
          <a:prstGeom prst="rect">
            <a:avLst/>
          </a:prstGeom>
        </p:spPr>
      </p:pic>
      <p:pic>
        <p:nvPicPr>
          <p:cNvPr id="18" name="Picture 17" descr="Screen shot 2011-07-25 at 3.21.41 PM.png"/>
          <p:cNvPicPr>
            <a:picLocks noChangeAspect="1"/>
          </p:cNvPicPr>
          <p:nvPr/>
        </p:nvPicPr>
        <p:blipFill>
          <a:blip r:embed="rId7"/>
          <a:stretch>
            <a:fillRect/>
          </a:stretch>
        </p:blipFill>
        <p:spPr>
          <a:xfrm>
            <a:off x="4144275" y="3937624"/>
            <a:ext cx="3139297" cy="1235008"/>
          </a:xfrm>
          <a:prstGeom prst="rect">
            <a:avLst/>
          </a:prstGeom>
        </p:spPr>
      </p:pic>
      <p:pic>
        <p:nvPicPr>
          <p:cNvPr id="19" name="Picture 18"/>
          <p:cNvPicPr>
            <a:picLocks noChangeAspect="1"/>
          </p:cNvPicPr>
          <p:nvPr/>
        </p:nvPicPr>
        <p:blipFill>
          <a:blip r:embed="rId5"/>
          <a:srcRect t="84558"/>
          <a:stretch>
            <a:fillRect/>
          </a:stretch>
        </p:blipFill>
        <p:spPr>
          <a:xfrm>
            <a:off x="4305037" y="3538040"/>
            <a:ext cx="2249573" cy="314665"/>
          </a:xfrm>
          <a:prstGeom prst="rect">
            <a:avLst/>
          </a:prstGeom>
        </p:spPr>
      </p:pic>
      <p:pic>
        <p:nvPicPr>
          <p:cNvPr id="17" name="Picture 16"/>
          <p:cNvPicPr>
            <a:picLocks noChangeAspect="1"/>
          </p:cNvPicPr>
          <p:nvPr/>
        </p:nvPicPr>
        <p:blipFill>
          <a:blip r:embed="rId8"/>
          <a:srcRect t="52354" r="22021" b="23965"/>
          <a:stretch>
            <a:fillRect/>
          </a:stretch>
        </p:blipFill>
        <p:spPr>
          <a:xfrm>
            <a:off x="5581681" y="4761509"/>
            <a:ext cx="2765000" cy="822246"/>
          </a:xfrm>
          <a:prstGeom prst="rect">
            <a:avLst/>
          </a:prstGeom>
        </p:spPr>
      </p:pic>
      <p:sp>
        <p:nvSpPr>
          <p:cNvPr id="20" name="Rectangle 19"/>
          <p:cNvSpPr/>
          <p:nvPr/>
        </p:nvSpPr>
        <p:spPr>
          <a:xfrm>
            <a:off x="319442" y="4877732"/>
            <a:ext cx="4167360" cy="888448"/>
          </a:xfrm>
          <a:prstGeom prst="rect">
            <a:avLst/>
          </a:prstGeom>
        </p:spPr>
        <p:txBody>
          <a:bodyPr wrap="square">
            <a:spAutoFit/>
          </a:bodyPr>
          <a:lstStyle/>
          <a:p>
            <a:pPr>
              <a:lnSpc>
                <a:spcPct val="80000"/>
              </a:lnSpc>
              <a:buFontTx/>
              <a:buNone/>
            </a:pPr>
            <a:r>
              <a:rPr lang="en-US" sz="1600" dirty="0"/>
              <a:t>Note: The component diagnostics packages can be used as the first step in the research process, but the general nature of the calculations does not lend itself to in-depth investigation.</a:t>
            </a:r>
            <a:endParaRPr lang="en-US" sz="1600" dirty="0">
              <a:solidFill>
                <a:srgbClr val="008000"/>
              </a:solidFill>
            </a:endParaRPr>
          </a:p>
        </p:txBody>
      </p:sp>
      <p:sp>
        <p:nvSpPr>
          <p:cNvPr id="21" name="TextBox 20">
            <a:extLst>
              <a:ext uri="{FF2B5EF4-FFF2-40B4-BE49-F238E27FC236}">
                <a16:creationId xmlns="" xmlns:a16="http://schemas.microsoft.com/office/drawing/2014/main" id="{02B6BDB2-68BA-0044-AB23-E06935BEF43A}"/>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75264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00866" y="-5182"/>
            <a:ext cx="5240673"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Diagnostics Packages</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
        <p:nvSpPr>
          <p:cNvPr id="7" name="Rectangle 6"/>
          <p:cNvSpPr/>
          <p:nvPr/>
        </p:nvSpPr>
        <p:spPr>
          <a:xfrm>
            <a:off x="331805" y="727021"/>
            <a:ext cx="3811601" cy="645305"/>
          </a:xfrm>
          <a:prstGeom prst="rect">
            <a:avLst/>
          </a:prstGeom>
        </p:spPr>
        <p:txBody>
          <a:bodyPr wrap="square">
            <a:spAutoFit/>
          </a:bodyPr>
          <a:lstStyle/>
          <a:p>
            <a:pPr>
              <a:lnSpc>
                <a:spcPct val="80000"/>
              </a:lnSpc>
              <a:buFontTx/>
              <a:buNone/>
            </a:pPr>
            <a:r>
              <a:rPr lang="en-US" sz="2200" dirty="0"/>
              <a:t>AMWG Diagnostics </a:t>
            </a:r>
          </a:p>
          <a:p>
            <a:pPr>
              <a:lnSpc>
                <a:spcPct val="80000"/>
              </a:lnSpc>
              <a:buFontTx/>
              <a:buNone/>
            </a:pPr>
            <a:r>
              <a:rPr lang="en-US" sz="2200" dirty="0"/>
              <a:t>Package Output</a:t>
            </a:r>
          </a:p>
        </p:txBody>
      </p:sp>
      <p:pic>
        <p:nvPicPr>
          <p:cNvPr id="3" name="Picture 2" descr="Screen Shot 2015-08-06 at 3.27.31 PM.png"/>
          <p:cNvPicPr>
            <a:picLocks noChangeAspect="1"/>
          </p:cNvPicPr>
          <p:nvPr/>
        </p:nvPicPr>
        <p:blipFill rotWithShape="1">
          <a:blip r:embed="rId2">
            <a:extLst>
              <a:ext uri="{28A0092B-C50C-407E-A947-70E740481C1C}">
                <a14:useLocalDpi xmlns:a14="http://schemas.microsoft.com/office/drawing/2010/main" val="0"/>
              </a:ext>
            </a:extLst>
          </a:blip>
          <a:srcRect r="6319"/>
          <a:stretch/>
        </p:blipFill>
        <p:spPr>
          <a:xfrm>
            <a:off x="3089290" y="1152143"/>
            <a:ext cx="6054710" cy="4240316"/>
          </a:xfrm>
          <a:prstGeom prst="rect">
            <a:avLst/>
          </a:prstGeom>
        </p:spPr>
      </p:pic>
      <p:pic>
        <p:nvPicPr>
          <p:cNvPr id="4" name="Picture 3" descr="Screen Shot 2015-08-06 at 3.28.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4997" y="506838"/>
            <a:ext cx="5220869" cy="5310743"/>
          </a:xfrm>
          <a:prstGeom prst="rect">
            <a:avLst/>
          </a:prstGeom>
        </p:spPr>
      </p:pic>
      <p:pic>
        <p:nvPicPr>
          <p:cNvPr id="2" name="Picture 1" descr="Screen Shot 2015-07-27 at 3.57.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4332" y="510662"/>
            <a:ext cx="6179667" cy="5379099"/>
          </a:xfrm>
          <a:prstGeom prst="rect">
            <a:avLst/>
          </a:prstGeom>
        </p:spPr>
      </p:pic>
      <p:sp>
        <p:nvSpPr>
          <p:cNvPr id="8" name="TextBox 7">
            <a:extLst>
              <a:ext uri="{FF2B5EF4-FFF2-40B4-BE49-F238E27FC236}">
                <a16:creationId xmlns="" xmlns:a16="http://schemas.microsoft.com/office/drawing/2014/main" id="{13FE87F0-7B6F-7040-93A5-FE47315993CC}"/>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131548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3"/>
                                        </p:tgtEl>
                                      </p:cBhvr>
                                    </p:animEffect>
                                    <p:set>
                                      <p:cBhvr>
                                        <p:cTn id="15" dur="1" fill="hold">
                                          <p:stCondLst>
                                            <p:cond delay="999"/>
                                          </p:stCondLst>
                                        </p:cTn>
                                        <p:tgtEl>
                                          <p:spTgt spid="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79906" y="100049"/>
            <a:ext cx="7352442"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Climate Variability Diagnostic Package</a:t>
            </a:r>
          </a:p>
        </p:txBody>
      </p:sp>
      <p:sp>
        <p:nvSpPr>
          <p:cNvPr id="10" name="Rectangle 9"/>
          <p:cNvSpPr/>
          <p:nvPr/>
        </p:nvSpPr>
        <p:spPr>
          <a:xfrm>
            <a:off x="228600" y="696268"/>
            <a:ext cx="4606294" cy="5275290"/>
          </a:xfrm>
          <a:prstGeom prst="rect">
            <a:avLst/>
          </a:prstGeom>
        </p:spPr>
        <p:txBody>
          <a:bodyPr wrap="square">
            <a:spAutoFit/>
          </a:bodyPr>
          <a:lstStyle/>
          <a:p>
            <a:pPr>
              <a:lnSpc>
                <a:spcPct val="80000"/>
              </a:lnSpc>
            </a:pPr>
            <a:r>
              <a:rPr lang="en-US" sz="2200" dirty="0"/>
              <a:t>The Climate Variability Diagnostics Package (CVDP) is the newest of the diagnostics packages. The CVDP calculates the major modes of </a:t>
            </a:r>
          </a:p>
          <a:p>
            <a:pPr>
              <a:lnSpc>
                <a:spcPct val="80000"/>
              </a:lnSpc>
            </a:pPr>
            <a:r>
              <a:rPr lang="en-US" sz="2200" dirty="0"/>
              <a:t>variability (AMO, PDO, NAM, etc.), AMOC metrics, and trends amongst other calculations. </a:t>
            </a:r>
          </a:p>
          <a:p>
            <a:pPr>
              <a:lnSpc>
                <a:spcPct val="80000"/>
              </a:lnSpc>
            </a:pPr>
            <a:endParaRPr lang="en-US" sz="2200" dirty="0"/>
          </a:p>
          <a:p>
            <a:pPr>
              <a:lnSpc>
                <a:spcPct val="80000"/>
              </a:lnSpc>
            </a:pPr>
            <a:r>
              <a:rPr lang="en-US" sz="2200" dirty="0"/>
              <a:t>Unlike the other diagnostics packages, this package is run over decades/centuries and allows multiple simulations to be input at once. Data from the CMIP3/5/6 archives are also allowed, allowing </a:t>
            </a:r>
            <a:r>
              <a:rPr lang="en-US" sz="2200" dirty="0" err="1"/>
              <a:t>intercomparisons</a:t>
            </a:r>
            <a:r>
              <a:rPr lang="en-US" sz="2200" dirty="0"/>
              <a:t> between CESM and other models. Calculations can be output to </a:t>
            </a:r>
            <a:r>
              <a:rPr lang="en-US" sz="2200" dirty="0" err="1"/>
              <a:t>netCDF</a:t>
            </a:r>
            <a:r>
              <a:rPr lang="en-US" sz="2200" dirty="0"/>
              <a:t> files for future use.</a:t>
            </a:r>
          </a:p>
          <a:p>
            <a:pPr>
              <a:lnSpc>
                <a:spcPct val="80000"/>
              </a:lnSpc>
            </a:pPr>
            <a:endParaRPr lang="en-US" sz="1100" dirty="0"/>
          </a:p>
          <a:p>
            <a:pPr>
              <a:lnSpc>
                <a:spcPct val="80000"/>
              </a:lnSpc>
            </a:pPr>
            <a:r>
              <a:rPr lang="en-US" dirty="0"/>
              <a:t>The CVDP is a component of the Earth System Model Validation Tool (</a:t>
            </a:r>
            <a:r>
              <a:rPr lang="en-US" dirty="0" err="1"/>
              <a:t>ESMValTool</a:t>
            </a:r>
            <a:r>
              <a:rPr lang="en-US" dirty="0"/>
              <a:t>).</a:t>
            </a:r>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4834893" y="800486"/>
            <a:ext cx="4282150" cy="2043116"/>
          </a:xfrm>
          <a:prstGeom prst="rect">
            <a:avLst/>
          </a:prstGeom>
        </p:spPr>
      </p:pic>
      <p:pic>
        <p:nvPicPr>
          <p:cNvPr id="3" name="Picture 2"/>
          <p:cNvPicPr>
            <a:picLocks noChangeAspect="1"/>
          </p:cNvPicPr>
          <p:nvPr/>
        </p:nvPicPr>
        <p:blipFill>
          <a:blip r:embed="rId3"/>
          <a:stretch>
            <a:fillRect/>
          </a:stretch>
        </p:blipFill>
        <p:spPr>
          <a:xfrm>
            <a:off x="4834893" y="696268"/>
            <a:ext cx="4309107" cy="3779110"/>
          </a:xfrm>
          <a:prstGeom prst="rect">
            <a:avLst/>
          </a:prstGeom>
        </p:spPr>
      </p:pic>
      <p:pic>
        <p:nvPicPr>
          <p:cNvPr id="4" name="Picture 3"/>
          <p:cNvPicPr>
            <a:picLocks noChangeAspect="1"/>
          </p:cNvPicPr>
          <p:nvPr/>
        </p:nvPicPr>
        <p:blipFill>
          <a:blip r:embed="rId4"/>
          <a:stretch>
            <a:fillRect/>
          </a:stretch>
        </p:blipFill>
        <p:spPr>
          <a:xfrm>
            <a:off x="5212129" y="662942"/>
            <a:ext cx="3648368" cy="5096697"/>
          </a:xfrm>
          <a:prstGeom prst="rect">
            <a:avLst/>
          </a:prstGeom>
        </p:spPr>
      </p:pic>
      <p:pic>
        <p:nvPicPr>
          <p:cNvPr id="6" name="Picture 5"/>
          <p:cNvPicPr>
            <a:picLocks noChangeAspect="1"/>
          </p:cNvPicPr>
          <p:nvPr/>
        </p:nvPicPr>
        <p:blipFill>
          <a:blip r:embed="rId5"/>
          <a:stretch>
            <a:fillRect/>
          </a:stretch>
        </p:blipFill>
        <p:spPr>
          <a:xfrm>
            <a:off x="4901396" y="666692"/>
            <a:ext cx="4254583" cy="3698587"/>
          </a:xfrm>
          <a:prstGeom prst="rect">
            <a:avLst/>
          </a:prstGeom>
        </p:spPr>
      </p:pic>
      <p:sp>
        <p:nvSpPr>
          <p:cNvPr id="9" name="TextBox 8">
            <a:extLst>
              <a:ext uri="{FF2B5EF4-FFF2-40B4-BE49-F238E27FC236}">
                <a16:creationId xmlns="" xmlns:a16="http://schemas.microsoft.com/office/drawing/2014/main" id="{FF325B0B-CDE8-0540-A187-148B429FD113}"/>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265303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3"/>
                                        </p:tgtEl>
                                      </p:cBhvr>
                                    </p:animEffect>
                                    <p:set>
                                      <p:cBhvr>
                                        <p:cTn id="15" dur="1" fill="hold">
                                          <p:stCondLst>
                                            <p:cond delay="999"/>
                                          </p:stCondLst>
                                        </p:cTn>
                                        <p:tgtEl>
                                          <p:spTgt spid="3"/>
                                        </p:tgtEl>
                                        <p:attrNameLst>
                                          <p:attrName>style.visibility</p:attrName>
                                        </p:attrNameLst>
                                      </p:cBhvr>
                                      <p:to>
                                        <p:strVal val="hidden"/>
                                      </p:to>
                                    </p:se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4"/>
                                        </p:tgtEl>
                                      </p:cBhvr>
                                    </p:animEffect>
                                    <p:set>
                                      <p:cBhvr>
                                        <p:cTn id="24" dur="1" fill="hold">
                                          <p:stCondLst>
                                            <p:cond delay="999"/>
                                          </p:stCondLst>
                                        </p:cTn>
                                        <p:tgtEl>
                                          <p:spTgt spid="4"/>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79906" y="9737"/>
            <a:ext cx="7352442"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Climate Variability Diagnostic Package</a:t>
            </a:r>
          </a:p>
        </p:txBody>
      </p:sp>
      <p:sp>
        <p:nvSpPr>
          <p:cNvPr id="10" name="Rectangle 9"/>
          <p:cNvSpPr/>
          <p:nvPr/>
        </p:nvSpPr>
        <p:spPr>
          <a:xfrm>
            <a:off x="226807" y="775289"/>
            <a:ext cx="3458027" cy="1988237"/>
          </a:xfrm>
          <a:prstGeom prst="rect">
            <a:avLst/>
          </a:prstGeom>
        </p:spPr>
        <p:txBody>
          <a:bodyPr wrap="square">
            <a:spAutoFit/>
          </a:bodyPr>
          <a:lstStyle/>
          <a:p>
            <a:pPr>
              <a:lnSpc>
                <a:spcPct val="80000"/>
              </a:lnSpc>
            </a:pPr>
            <a:r>
              <a:rPr lang="en-US" sz="2200" dirty="0"/>
              <a:t>The CVDP website also contains a Data Repository where we provide CVDP output for many of the CMIP3, CMIP5 and CMIP6 simulations, as well as for general CESM simulations.</a:t>
            </a:r>
          </a:p>
        </p:txBody>
      </p:sp>
      <p:sp>
        <p:nvSpPr>
          <p:cNvPr id="2" name="TextBox 1"/>
          <p:cNvSpPr txBox="1"/>
          <p:nvPr/>
        </p:nvSpPr>
        <p:spPr>
          <a:xfrm>
            <a:off x="226807" y="5743003"/>
            <a:ext cx="8633690" cy="400110"/>
          </a:xfrm>
          <a:prstGeom prst="rect">
            <a:avLst/>
          </a:prstGeom>
          <a:noFill/>
        </p:spPr>
        <p:txBody>
          <a:bodyPr wrap="square" rtlCol="0">
            <a:spAutoFit/>
          </a:bodyPr>
          <a:lstStyle/>
          <a:p>
            <a:r>
              <a:rPr lang="en-US" sz="2000" dirty="0">
                <a:solidFill>
                  <a:srgbClr val="00B0F0"/>
                </a:solidFill>
                <a:hlinkClick r:id="rId2"/>
              </a:rPr>
              <a:t>http://www.cesm.ucar.edu/working_groups/CVC/</a:t>
            </a:r>
            <a:r>
              <a:rPr lang="en-US" sz="2000" dirty="0" err="1">
                <a:solidFill>
                  <a:srgbClr val="00B0F0"/>
                </a:solidFill>
                <a:hlinkClick r:id="rId2"/>
              </a:rPr>
              <a:t>cvdp</a:t>
            </a:r>
            <a:r>
              <a:rPr lang="en-US" sz="2000" dirty="0">
                <a:solidFill>
                  <a:srgbClr val="00B0F0"/>
                </a:solidFill>
                <a:hlinkClick r:id="rId2"/>
              </a:rPr>
              <a:t>/</a:t>
            </a:r>
            <a:endParaRPr lang="en-US" sz="2000" dirty="0">
              <a:solidFill>
                <a:srgbClr val="00B0F0"/>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568" r="7883"/>
          <a:stretch/>
        </p:blipFill>
        <p:spPr>
          <a:xfrm>
            <a:off x="3686626" y="609624"/>
            <a:ext cx="5319011" cy="5053914"/>
          </a:xfrm>
          <a:prstGeom prst="rect">
            <a:avLst/>
          </a:prstGeom>
        </p:spPr>
      </p:pic>
      <p:sp>
        <p:nvSpPr>
          <p:cNvPr id="8" name="TextBox 7">
            <a:extLst>
              <a:ext uri="{FF2B5EF4-FFF2-40B4-BE49-F238E27FC236}">
                <a16:creationId xmlns="" xmlns:a16="http://schemas.microsoft.com/office/drawing/2014/main" id="{7CD4F1F2-CAD0-4240-AA0E-A92B2D235608}"/>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26305290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79906" y="9737"/>
            <a:ext cx="7352442"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AMWG Diagnostics Framework (ADF)</a:t>
            </a:r>
          </a:p>
        </p:txBody>
      </p:sp>
      <p:sp>
        <p:nvSpPr>
          <p:cNvPr id="10" name="Rectangle 9"/>
          <p:cNvSpPr/>
          <p:nvPr/>
        </p:nvSpPr>
        <p:spPr>
          <a:xfrm>
            <a:off x="226807" y="775289"/>
            <a:ext cx="3458027" cy="4425827"/>
          </a:xfrm>
          <a:prstGeom prst="rect">
            <a:avLst/>
          </a:prstGeom>
        </p:spPr>
        <p:txBody>
          <a:bodyPr wrap="square">
            <a:spAutoFit/>
          </a:bodyPr>
          <a:lstStyle/>
          <a:p>
            <a:pPr>
              <a:lnSpc>
                <a:spcPct val="80000"/>
              </a:lnSpc>
            </a:pPr>
            <a:r>
              <a:rPr lang="en-US" sz="2200" dirty="0"/>
              <a:t>The ADF is the start of a </a:t>
            </a:r>
            <a:r>
              <a:rPr lang="en-US" sz="2200" dirty="0" smtClean="0"/>
              <a:t>new crop </a:t>
            </a:r>
            <a:r>
              <a:rPr lang="en-US" sz="2200" dirty="0"/>
              <a:t>of diagnostics packages which are almost</a:t>
            </a:r>
          </a:p>
          <a:p>
            <a:pPr>
              <a:lnSpc>
                <a:spcPct val="80000"/>
              </a:lnSpc>
            </a:pPr>
            <a:r>
              <a:rPr lang="en-US" sz="2200" dirty="0"/>
              <a:t>entirely python-based, and designed to be easily portable to other institutions, as well as take advantage of new development work at UCAR and elsewhere.  </a:t>
            </a:r>
          </a:p>
          <a:p>
            <a:pPr>
              <a:lnSpc>
                <a:spcPct val="80000"/>
              </a:lnSpc>
            </a:pPr>
            <a:endParaRPr lang="en-US" sz="2200" dirty="0"/>
          </a:p>
          <a:p>
            <a:pPr>
              <a:lnSpc>
                <a:spcPct val="80000"/>
              </a:lnSpc>
            </a:pPr>
            <a:r>
              <a:rPr lang="en-US" sz="2200" dirty="0"/>
              <a:t>The ADF will currently only work for CAM data, although it can also automatically run the CVDP as well. </a:t>
            </a:r>
          </a:p>
        </p:txBody>
      </p:sp>
      <p:sp>
        <p:nvSpPr>
          <p:cNvPr id="2" name="TextBox 1"/>
          <p:cNvSpPr txBox="1"/>
          <p:nvPr/>
        </p:nvSpPr>
        <p:spPr>
          <a:xfrm>
            <a:off x="226807" y="5743003"/>
            <a:ext cx="8633690" cy="400110"/>
          </a:xfrm>
          <a:prstGeom prst="rect">
            <a:avLst/>
          </a:prstGeom>
          <a:noFill/>
        </p:spPr>
        <p:txBody>
          <a:bodyPr wrap="square" rtlCol="0">
            <a:spAutoFit/>
          </a:bodyPr>
          <a:lstStyle/>
          <a:p>
            <a:r>
              <a:rPr lang="en-US" sz="2000" dirty="0">
                <a:solidFill>
                  <a:srgbClr val="00B0F0"/>
                </a:solidFill>
                <a:hlinkClick r:id="rId2"/>
              </a:rPr>
              <a:t>https://github.com/NCAR/ADF</a:t>
            </a:r>
            <a:endParaRPr lang="en-US" sz="2000" dirty="0">
              <a:solidFill>
                <a:srgbClr val="00B0F0"/>
              </a:solidFill>
            </a:endParaRPr>
          </a:p>
        </p:txBody>
      </p:sp>
      <p:sp>
        <p:nvSpPr>
          <p:cNvPr id="8" name="TextBox 7">
            <a:extLst>
              <a:ext uri="{FF2B5EF4-FFF2-40B4-BE49-F238E27FC236}">
                <a16:creationId xmlns="" xmlns:a16="http://schemas.microsoft.com/office/drawing/2014/main" id="{7CD4F1F2-CAD0-4240-AA0E-A92B2D235608}"/>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301" y="1016142"/>
            <a:ext cx="5442711" cy="3865562"/>
          </a:xfrm>
          <a:prstGeom prst="rect">
            <a:avLst/>
          </a:prstGeom>
        </p:spPr>
      </p:pic>
    </p:spTree>
    <p:extLst>
      <p:ext uri="{BB962C8B-B14F-4D97-AF65-F5344CB8AC3E}">
        <p14:creationId xmlns:p14="http://schemas.microsoft.com/office/powerpoint/2010/main" val="41876305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00866" y="341866"/>
            <a:ext cx="5949677"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Diagnostics Packages</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
        <p:nvSpPr>
          <p:cNvPr id="6" name="Rectangle 5"/>
          <p:cNvSpPr/>
          <p:nvPr/>
        </p:nvSpPr>
        <p:spPr>
          <a:xfrm>
            <a:off x="392285" y="1020299"/>
            <a:ext cx="8556542" cy="1175706"/>
          </a:xfrm>
          <a:prstGeom prst="rect">
            <a:avLst/>
          </a:prstGeom>
        </p:spPr>
        <p:txBody>
          <a:bodyPr wrap="square">
            <a:spAutoFit/>
          </a:bodyPr>
          <a:lstStyle/>
          <a:p>
            <a:pPr>
              <a:lnSpc>
                <a:spcPct val="80000"/>
              </a:lnSpc>
            </a:pPr>
            <a:r>
              <a:rPr lang="en-US" sz="2200" dirty="0"/>
              <a:t>Many different types of comparisons are possible using the options provided.</a:t>
            </a:r>
            <a:r>
              <a:rPr lang="en-US" sz="2200" dirty="0">
                <a:solidFill>
                  <a:srgbClr val="008000"/>
                </a:solidFill>
              </a:rPr>
              <a:t> </a:t>
            </a:r>
            <a:r>
              <a:rPr lang="en-US" sz="2200" dirty="0"/>
              <a:t>Here, we have you set a few options to compare observations to your model run. You can also use the diagnostics to compare model runs to one another, regardless of model version. </a:t>
            </a:r>
            <a:endParaRPr lang="en-US" sz="2200" dirty="0">
              <a:solidFill>
                <a:srgbClr val="008000"/>
              </a:solidFill>
            </a:endParaRPr>
          </a:p>
        </p:txBody>
      </p:sp>
      <p:sp>
        <p:nvSpPr>
          <p:cNvPr id="9" name="Rectangle 8"/>
          <p:cNvSpPr/>
          <p:nvPr/>
        </p:nvSpPr>
        <p:spPr>
          <a:xfrm>
            <a:off x="392285" y="2324081"/>
            <a:ext cx="8556542" cy="3884140"/>
          </a:xfrm>
          <a:prstGeom prst="rect">
            <a:avLst/>
          </a:prstGeom>
        </p:spPr>
        <p:txBody>
          <a:bodyPr wrap="square">
            <a:spAutoFit/>
          </a:bodyPr>
          <a:lstStyle/>
          <a:p>
            <a:pPr>
              <a:lnSpc>
                <a:spcPct val="80000"/>
              </a:lnSpc>
              <a:buFontTx/>
              <a:buNone/>
            </a:pPr>
            <a:r>
              <a:rPr lang="en-US" sz="2200" dirty="0"/>
              <a:t>Typically, 10-25 year time slices of data are analyzed using the component diagnostics. (Exception: The ocean </a:t>
            </a:r>
            <a:r>
              <a:rPr lang="en-US" sz="2200" dirty="0" err="1"/>
              <a:t>timeseries</a:t>
            </a:r>
            <a:r>
              <a:rPr lang="en-US" sz="2200" dirty="0"/>
              <a:t> diagnostics are usually run on the entire simulation.)  Here, you only have ~3 years of data, so that’s what we will use. </a:t>
            </a:r>
          </a:p>
          <a:p>
            <a:pPr>
              <a:lnSpc>
                <a:spcPct val="80000"/>
              </a:lnSpc>
              <a:buFontTx/>
              <a:buNone/>
            </a:pPr>
            <a:endParaRPr lang="en-US" sz="2200" dirty="0"/>
          </a:p>
          <a:p>
            <a:pPr>
              <a:lnSpc>
                <a:spcPct val="80000"/>
              </a:lnSpc>
            </a:pPr>
            <a:r>
              <a:rPr lang="en-US" sz="2200" dirty="0"/>
              <a:t>The diagnostics packages are all available off of </a:t>
            </a:r>
            <a:r>
              <a:rPr lang="en-US" sz="2200" dirty="0" err="1"/>
              <a:t>github</a:t>
            </a:r>
            <a:r>
              <a:rPr lang="en-US" sz="2200" dirty="0"/>
              <a:t>. If you wish to take these diagnostics packages back with you to your home institution, you will need to have the </a:t>
            </a:r>
            <a:r>
              <a:rPr lang="en-US" sz="2200" dirty="0" err="1"/>
              <a:t>netCDF</a:t>
            </a:r>
            <a:r>
              <a:rPr lang="en-US" sz="2200" dirty="0"/>
              <a:t> operators and NCL installed, as well as Image </a:t>
            </a:r>
            <a:r>
              <a:rPr lang="en-US" sz="2200" dirty="0" err="1"/>
              <a:t>Magick</a:t>
            </a:r>
            <a:r>
              <a:rPr lang="en-US" sz="2200" dirty="0"/>
              <a:t>.</a:t>
            </a:r>
          </a:p>
          <a:p>
            <a:pPr>
              <a:lnSpc>
                <a:spcPct val="80000"/>
              </a:lnSpc>
            </a:pPr>
            <a:endParaRPr lang="en-US" sz="2200" dirty="0"/>
          </a:p>
          <a:p>
            <a:pPr>
              <a:lnSpc>
                <a:spcPct val="80000"/>
              </a:lnSpc>
            </a:pPr>
            <a:r>
              <a:rPr lang="en-US" sz="2200" dirty="0"/>
              <a:t>After running a diagnostics package, it is suggested you open up Firefox on </a:t>
            </a:r>
            <a:r>
              <a:rPr lang="en-US" sz="2200" dirty="0" err="1"/>
              <a:t>cheyenne</a:t>
            </a:r>
            <a:r>
              <a:rPr lang="en-US" sz="2200" dirty="0"/>
              <a:t>/</a:t>
            </a:r>
            <a:r>
              <a:rPr lang="en-US" sz="2200" dirty="0" err="1"/>
              <a:t>casper</a:t>
            </a:r>
            <a:r>
              <a:rPr lang="en-US" sz="2200" dirty="0"/>
              <a:t> as the created images are linked using a webpage. If Firefox gives you any trouble, you can always tar up the diagnostic results and </a:t>
            </a:r>
            <a:r>
              <a:rPr lang="en-US" sz="2200" dirty="0" err="1"/>
              <a:t>scp</a:t>
            </a:r>
            <a:r>
              <a:rPr lang="en-US" sz="2200" dirty="0"/>
              <a:t> them to a machine of your choosing.</a:t>
            </a:r>
          </a:p>
        </p:txBody>
      </p:sp>
      <p:sp>
        <p:nvSpPr>
          <p:cNvPr id="7" name="TextBox 6">
            <a:extLst>
              <a:ext uri="{FF2B5EF4-FFF2-40B4-BE49-F238E27FC236}">
                <a16:creationId xmlns="" xmlns:a16="http://schemas.microsoft.com/office/drawing/2014/main" id="{55BAB30E-83D7-E14F-A860-6F42706A56AE}"/>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340831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10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 xmlns:a16="http://schemas.microsoft.com/office/drawing/2014/main" id="{634634C3-827A-3F46-BE1D-12275875744E}"/>
              </a:ext>
            </a:extLst>
          </p:cNvPr>
          <p:cNvSpPr>
            <a:spLocks noChangeArrowheads="1"/>
          </p:cNvSpPr>
          <p:nvPr/>
        </p:nvSpPr>
        <p:spPr bwMode="auto">
          <a:xfrm>
            <a:off x="3581400" y="1335013"/>
            <a:ext cx="304800" cy="76200"/>
          </a:xfrm>
          <a:prstGeom prst="roundRect">
            <a:avLst>
              <a:gd name="adj" fmla="val 16667"/>
            </a:avLst>
          </a:prstGeom>
          <a:noFill/>
          <a:ln w="9525">
            <a:noFill/>
            <a:round/>
            <a:headEnd/>
            <a:tailEnd/>
          </a:ln>
          <a:effectLst/>
        </p:spPr>
        <p:txBody>
          <a:bodyPr wrap="none" anchor="ctr">
            <a:prstTxWarp prst="textNoShape">
              <a:avLst/>
            </a:prstTxWarp>
          </a:bodyPr>
          <a:lstStyle/>
          <a:p>
            <a:endParaRPr lang="en-US"/>
          </a:p>
        </p:txBody>
      </p:sp>
      <p:sp>
        <p:nvSpPr>
          <p:cNvPr id="4" name="AutoShape 5">
            <a:extLst>
              <a:ext uri="{FF2B5EF4-FFF2-40B4-BE49-F238E27FC236}">
                <a16:creationId xmlns="" xmlns:a16="http://schemas.microsoft.com/office/drawing/2014/main" id="{69041E26-C1CE-6D4C-B53F-50A407BB6F8E}"/>
              </a:ext>
            </a:extLst>
          </p:cNvPr>
          <p:cNvSpPr>
            <a:spLocks noChangeArrowheads="1"/>
          </p:cNvSpPr>
          <p:nvPr/>
        </p:nvSpPr>
        <p:spPr bwMode="auto">
          <a:xfrm>
            <a:off x="2743200" y="801613"/>
            <a:ext cx="3352800" cy="685800"/>
          </a:xfrm>
          <a:prstGeom prst="flowChartAlternateProcess">
            <a:avLst/>
          </a:prstGeom>
          <a:solidFill>
            <a:schemeClr val="tx2">
              <a:lumMod val="40000"/>
              <a:lumOff val="60000"/>
            </a:schemeClr>
          </a:solidFill>
          <a:ln w="9525">
            <a:solidFill>
              <a:schemeClr val="tx1"/>
            </a:solidFill>
            <a:miter lim="800000"/>
            <a:headEnd/>
            <a:tailEnd/>
          </a:ln>
          <a:effectLst/>
        </p:spPr>
        <p:txBody>
          <a:bodyPr wrap="none" anchor="ctr">
            <a:prstTxWarp prst="textNoShape">
              <a:avLst/>
            </a:prstTxWarp>
          </a:bodyPr>
          <a:lstStyle/>
          <a:p>
            <a:pPr marL="342900" indent="-342900" algn="ctr"/>
            <a:r>
              <a:rPr lang="en-US" dirty="0"/>
              <a:t>/glade/scratch/&lt;username&gt;</a:t>
            </a:r>
          </a:p>
        </p:txBody>
      </p:sp>
      <p:sp>
        <p:nvSpPr>
          <p:cNvPr id="6" name="AutoShape 8">
            <a:extLst>
              <a:ext uri="{FF2B5EF4-FFF2-40B4-BE49-F238E27FC236}">
                <a16:creationId xmlns="" xmlns:a16="http://schemas.microsoft.com/office/drawing/2014/main" id="{BAF14E3B-AD48-E342-9471-95327C54D5D7}"/>
              </a:ext>
            </a:extLst>
          </p:cNvPr>
          <p:cNvSpPr>
            <a:spLocks noChangeArrowheads="1"/>
          </p:cNvSpPr>
          <p:nvPr/>
        </p:nvSpPr>
        <p:spPr bwMode="auto">
          <a:xfrm>
            <a:off x="1995318" y="1958725"/>
            <a:ext cx="2209800" cy="762000"/>
          </a:xfrm>
          <a:prstGeom prst="flowChartAlternateProcess">
            <a:avLst/>
          </a:prstGeom>
          <a:solidFill>
            <a:schemeClr val="tx2">
              <a:lumMod val="40000"/>
              <a:lumOff val="60000"/>
            </a:schemeClr>
          </a:solidFill>
          <a:ln w="9525">
            <a:solidFill>
              <a:schemeClr val="tx1"/>
            </a:solidFill>
            <a:miter lim="800000"/>
            <a:headEnd/>
            <a:tailEnd/>
          </a:ln>
          <a:effectLst/>
        </p:spPr>
        <p:txBody>
          <a:bodyPr wrap="none" anchor="ctr">
            <a:prstTxWarp prst="textNoShape">
              <a:avLst/>
            </a:prstTxWarp>
          </a:bodyPr>
          <a:lstStyle/>
          <a:p>
            <a:endParaRPr lang="en-US"/>
          </a:p>
        </p:txBody>
      </p:sp>
      <p:sp>
        <p:nvSpPr>
          <p:cNvPr id="9" name="Text Box 14">
            <a:extLst>
              <a:ext uri="{FF2B5EF4-FFF2-40B4-BE49-F238E27FC236}">
                <a16:creationId xmlns="" xmlns:a16="http://schemas.microsoft.com/office/drawing/2014/main" id="{6E558540-2C44-1446-A782-3910411F983D}"/>
              </a:ext>
            </a:extLst>
          </p:cNvPr>
          <p:cNvSpPr txBox="1">
            <a:spLocks noChangeArrowheads="1"/>
          </p:cNvSpPr>
          <p:nvPr/>
        </p:nvSpPr>
        <p:spPr bwMode="auto">
          <a:xfrm>
            <a:off x="2071518" y="2111125"/>
            <a:ext cx="1978025" cy="396875"/>
          </a:xfrm>
          <a:prstGeom prst="rect">
            <a:avLst/>
          </a:prstGeom>
          <a:noFill/>
          <a:ln w="9525">
            <a:noFill/>
            <a:miter lim="800000"/>
            <a:headEnd/>
            <a:tailEnd/>
          </a:ln>
          <a:effectLst/>
        </p:spPr>
        <p:txBody>
          <a:bodyPr wrap="none">
            <a:prstTxWarp prst="textNoShape">
              <a:avLst/>
            </a:prstTxWarp>
            <a:spAutoFit/>
          </a:bodyPr>
          <a:lstStyle/>
          <a:p>
            <a:pPr marL="342900" indent="-342900"/>
            <a:r>
              <a:rPr lang="en-US" sz="2000" dirty="0"/>
              <a:t>/archive/$CASE</a:t>
            </a:r>
          </a:p>
        </p:txBody>
      </p:sp>
      <p:sp>
        <p:nvSpPr>
          <p:cNvPr id="10" name="Line 16">
            <a:extLst>
              <a:ext uri="{FF2B5EF4-FFF2-40B4-BE49-F238E27FC236}">
                <a16:creationId xmlns="" xmlns:a16="http://schemas.microsoft.com/office/drawing/2014/main" id="{BCB84792-AC3D-E44C-A5AC-8D7D5F8E285E}"/>
              </a:ext>
            </a:extLst>
          </p:cNvPr>
          <p:cNvSpPr>
            <a:spLocks noChangeShapeType="1"/>
          </p:cNvSpPr>
          <p:nvPr/>
        </p:nvSpPr>
        <p:spPr bwMode="auto">
          <a:xfrm>
            <a:off x="3276600" y="1563613"/>
            <a:ext cx="0" cy="228600"/>
          </a:xfrm>
          <a:prstGeom prst="line">
            <a:avLst/>
          </a:prstGeom>
          <a:noFill/>
          <a:ln w="76200">
            <a:solidFill>
              <a:schemeClr val="tx1"/>
            </a:solidFill>
            <a:round/>
            <a:headEnd/>
            <a:tailEnd/>
          </a:ln>
          <a:effectLst/>
        </p:spPr>
        <p:txBody>
          <a:bodyPr>
            <a:prstTxWarp prst="textNoShape">
              <a:avLst/>
            </a:prstTxWarp>
          </a:bodyPr>
          <a:lstStyle/>
          <a:p>
            <a:endParaRPr lang="en-US"/>
          </a:p>
        </p:txBody>
      </p:sp>
      <p:sp>
        <p:nvSpPr>
          <p:cNvPr id="13" name="Line 43">
            <a:extLst>
              <a:ext uri="{FF2B5EF4-FFF2-40B4-BE49-F238E27FC236}">
                <a16:creationId xmlns="" xmlns:a16="http://schemas.microsoft.com/office/drawing/2014/main" id="{3AA294E0-C42E-7641-98EE-D8FBA6F94643}"/>
              </a:ext>
            </a:extLst>
          </p:cNvPr>
          <p:cNvSpPr>
            <a:spLocks noChangeShapeType="1"/>
          </p:cNvSpPr>
          <p:nvPr/>
        </p:nvSpPr>
        <p:spPr bwMode="auto">
          <a:xfrm>
            <a:off x="3276600" y="2859013"/>
            <a:ext cx="0" cy="609600"/>
          </a:xfrm>
          <a:prstGeom prst="line">
            <a:avLst/>
          </a:prstGeom>
          <a:noFill/>
          <a:ln w="57150">
            <a:solidFill>
              <a:schemeClr val="tx1"/>
            </a:solidFill>
            <a:round/>
            <a:headEnd/>
            <a:tailEnd/>
          </a:ln>
          <a:effectLst/>
        </p:spPr>
        <p:txBody>
          <a:bodyPr>
            <a:prstTxWarp prst="textNoShape">
              <a:avLst/>
            </a:prstTxWarp>
          </a:bodyPr>
          <a:lstStyle/>
          <a:p>
            <a:endParaRPr lang="en-US"/>
          </a:p>
        </p:txBody>
      </p:sp>
      <p:sp>
        <p:nvSpPr>
          <p:cNvPr id="14" name="Line 44">
            <a:extLst>
              <a:ext uri="{FF2B5EF4-FFF2-40B4-BE49-F238E27FC236}">
                <a16:creationId xmlns="" xmlns:a16="http://schemas.microsoft.com/office/drawing/2014/main" id="{F05D31ED-C4FB-C84E-B7BF-2401E0F980B4}"/>
              </a:ext>
            </a:extLst>
          </p:cNvPr>
          <p:cNvSpPr>
            <a:spLocks noChangeShapeType="1"/>
          </p:cNvSpPr>
          <p:nvPr/>
        </p:nvSpPr>
        <p:spPr bwMode="auto">
          <a:xfrm>
            <a:off x="685800" y="3697213"/>
            <a:ext cx="3352800" cy="0"/>
          </a:xfrm>
          <a:prstGeom prst="line">
            <a:avLst/>
          </a:prstGeom>
          <a:noFill/>
          <a:ln w="57150">
            <a:solidFill>
              <a:schemeClr val="tx1"/>
            </a:solidFill>
            <a:round/>
            <a:headEnd/>
            <a:tailEnd/>
          </a:ln>
          <a:effectLst/>
        </p:spPr>
        <p:txBody>
          <a:bodyPr>
            <a:prstTxWarp prst="textNoShape">
              <a:avLst/>
            </a:prstTxWarp>
          </a:bodyPr>
          <a:lstStyle/>
          <a:p>
            <a:endParaRPr lang="en-US"/>
          </a:p>
        </p:txBody>
      </p:sp>
      <p:sp>
        <p:nvSpPr>
          <p:cNvPr id="15" name="AutoShape 46">
            <a:extLst>
              <a:ext uri="{FF2B5EF4-FFF2-40B4-BE49-F238E27FC236}">
                <a16:creationId xmlns="" xmlns:a16="http://schemas.microsoft.com/office/drawing/2014/main" id="{77B6AF4E-41C6-C743-AE0F-8885EB8B4675}"/>
              </a:ext>
            </a:extLst>
          </p:cNvPr>
          <p:cNvSpPr>
            <a:spLocks noChangeArrowheads="1"/>
          </p:cNvSpPr>
          <p:nvPr/>
        </p:nvSpPr>
        <p:spPr bwMode="auto">
          <a:xfrm>
            <a:off x="228600" y="4078213"/>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16" name="AutoShape 47">
            <a:extLst>
              <a:ext uri="{FF2B5EF4-FFF2-40B4-BE49-F238E27FC236}">
                <a16:creationId xmlns="" xmlns:a16="http://schemas.microsoft.com/office/drawing/2014/main" id="{0CF74FA1-EC71-BC46-A759-70980BA719E5}"/>
              </a:ext>
            </a:extLst>
          </p:cNvPr>
          <p:cNvSpPr>
            <a:spLocks noChangeArrowheads="1"/>
          </p:cNvSpPr>
          <p:nvPr/>
        </p:nvSpPr>
        <p:spPr bwMode="auto">
          <a:xfrm>
            <a:off x="1066800" y="4078213"/>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17" name="AutoShape 48">
            <a:extLst>
              <a:ext uri="{FF2B5EF4-FFF2-40B4-BE49-F238E27FC236}">
                <a16:creationId xmlns="" xmlns:a16="http://schemas.microsoft.com/office/drawing/2014/main" id="{0FF04118-E01D-EC4B-B68C-DD417B3813FA}"/>
              </a:ext>
            </a:extLst>
          </p:cNvPr>
          <p:cNvSpPr>
            <a:spLocks noChangeArrowheads="1"/>
          </p:cNvSpPr>
          <p:nvPr/>
        </p:nvSpPr>
        <p:spPr bwMode="auto">
          <a:xfrm>
            <a:off x="1905000" y="4078213"/>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18" name="AutoShape 49">
            <a:extLst>
              <a:ext uri="{FF2B5EF4-FFF2-40B4-BE49-F238E27FC236}">
                <a16:creationId xmlns="" xmlns:a16="http://schemas.microsoft.com/office/drawing/2014/main" id="{F3C2EB8F-5CA6-EB44-BBF3-C45588467A25}"/>
              </a:ext>
            </a:extLst>
          </p:cNvPr>
          <p:cNvSpPr>
            <a:spLocks noChangeArrowheads="1"/>
          </p:cNvSpPr>
          <p:nvPr/>
        </p:nvSpPr>
        <p:spPr bwMode="auto">
          <a:xfrm>
            <a:off x="2743200" y="4078213"/>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19" name="AutoShape 50">
            <a:extLst>
              <a:ext uri="{FF2B5EF4-FFF2-40B4-BE49-F238E27FC236}">
                <a16:creationId xmlns="" xmlns:a16="http://schemas.microsoft.com/office/drawing/2014/main" id="{5C1644CA-A7B7-BA4A-AAE4-3F021634DDB1}"/>
              </a:ext>
            </a:extLst>
          </p:cNvPr>
          <p:cNvSpPr>
            <a:spLocks noChangeArrowheads="1"/>
          </p:cNvSpPr>
          <p:nvPr/>
        </p:nvSpPr>
        <p:spPr bwMode="auto">
          <a:xfrm>
            <a:off x="3581400" y="4078213"/>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30" name="Text Box 76">
            <a:extLst>
              <a:ext uri="{FF2B5EF4-FFF2-40B4-BE49-F238E27FC236}">
                <a16:creationId xmlns="" xmlns:a16="http://schemas.microsoft.com/office/drawing/2014/main" id="{D993A1FD-DD99-6C41-A5FC-45B0B3FAD49D}"/>
              </a:ext>
            </a:extLst>
          </p:cNvPr>
          <p:cNvSpPr txBox="1">
            <a:spLocks noChangeArrowheads="1"/>
          </p:cNvSpPr>
          <p:nvPr/>
        </p:nvSpPr>
        <p:spPr bwMode="auto">
          <a:xfrm>
            <a:off x="304800" y="4306813"/>
            <a:ext cx="565150" cy="366713"/>
          </a:xfrm>
          <a:prstGeom prst="rect">
            <a:avLst/>
          </a:prstGeom>
          <a:solidFill>
            <a:schemeClr val="accent6">
              <a:lumMod val="60000"/>
              <a:lumOff val="40000"/>
            </a:schemeClr>
          </a:solidFill>
          <a:ln w="9525">
            <a:noFill/>
            <a:miter lim="800000"/>
            <a:headEnd/>
            <a:tailEnd/>
          </a:ln>
          <a:effectLst/>
        </p:spPr>
        <p:txBody>
          <a:bodyPr wrap="none">
            <a:prstTxWarp prst="textNoShape">
              <a:avLst/>
            </a:prstTxWarp>
            <a:spAutoFit/>
          </a:bodyPr>
          <a:lstStyle/>
          <a:p>
            <a:pPr marL="342900" indent="-342900" algn="ctr"/>
            <a:r>
              <a:rPr lang="en-US" sz="1800" dirty="0" err="1"/>
              <a:t>atm</a:t>
            </a:r>
            <a:endParaRPr lang="en-US" sz="1800" dirty="0"/>
          </a:p>
        </p:txBody>
      </p:sp>
      <p:sp>
        <p:nvSpPr>
          <p:cNvPr id="31" name="Text Box 77">
            <a:extLst>
              <a:ext uri="{FF2B5EF4-FFF2-40B4-BE49-F238E27FC236}">
                <a16:creationId xmlns="" xmlns:a16="http://schemas.microsoft.com/office/drawing/2014/main" id="{56CA645E-CEA0-2C4C-9F02-905F501997AB}"/>
              </a:ext>
            </a:extLst>
          </p:cNvPr>
          <p:cNvSpPr txBox="1">
            <a:spLocks noChangeArrowheads="1"/>
          </p:cNvSpPr>
          <p:nvPr/>
        </p:nvSpPr>
        <p:spPr bwMode="auto">
          <a:xfrm>
            <a:off x="1219200" y="4306813"/>
            <a:ext cx="488950" cy="366713"/>
          </a:xfrm>
          <a:prstGeom prst="rect">
            <a:avLst/>
          </a:prstGeom>
          <a:solidFill>
            <a:schemeClr val="accent6">
              <a:lumMod val="60000"/>
              <a:lumOff val="40000"/>
            </a:schemeClr>
          </a:solidFill>
          <a:ln w="9525">
            <a:noFill/>
            <a:miter lim="800000"/>
            <a:headEnd/>
            <a:tailEnd/>
          </a:ln>
          <a:effectLst/>
        </p:spPr>
        <p:txBody>
          <a:bodyPr wrap="none">
            <a:prstTxWarp prst="textNoShape">
              <a:avLst/>
            </a:prstTxWarp>
            <a:spAutoFit/>
          </a:bodyPr>
          <a:lstStyle/>
          <a:p>
            <a:pPr marL="342900" indent="-342900" algn="ctr"/>
            <a:r>
              <a:rPr lang="en-US" sz="1800" dirty="0" err="1"/>
              <a:t>lnd</a:t>
            </a:r>
            <a:endParaRPr lang="en-US" sz="1800" dirty="0"/>
          </a:p>
        </p:txBody>
      </p:sp>
      <p:sp>
        <p:nvSpPr>
          <p:cNvPr id="32" name="Text Box 78">
            <a:extLst>
              <a:ext uri="{FF2B5EF4-FFF2-40B4-BE49-F238E27FC236}">
                <a16:creationId xmlns="" xmlns:a16="http://schemas.microsoft.com/office/drawing/2014/main" id="{83E97078-7192-784F-826B-C4AAA507973B}"/>
              </a:ext>
            </a:extLst>
          </p:cNvPr>
          <p:cNvSpPr txBox="1">
            <a:spLocks noChangeArrowheads="1"/>
          </p:cNvSpPr>
          <p:nvPr/>
        </p:nvSpPr>
        <p:spPr bwMode="auto">
          <a:xfrm>
            <a:off x="2057400" y="4306813"/>
            <a:ext cx="552450" cy="366713"/>
          </a:xfrm>
          <a:prstGeom prst="rect">
            <a:avLst/>
          </a:prstGeom>
          <a:solidFill>
            <a:schemeClr val="accent6">
              <a:lumMod val="60000"/>
              <a:lumOff val="40000"/>
            </a:schemeClr>
          </a:solidFill>
          <a:ln w="9525">
            <a:noFill/>
            <a:miter lim="800000"/>
            <a:headEnd/>
            <a:tailEnd/>
          </a:ln>
          <a:effectLst/>
        </p:spPr>
        <p:txBody>
          <a:bodyPr wrap="none">
            <a:prstTxWarp prst="textNoShape">
              <a:avLst/>
            </a:prstTxWarp>
            <a:spAutoFit/>
          </a:bodyPr>
          <a:lstStyle/>
          <a:p>
            <a:pPr marL="342900" indent="-342900" algn="ctr"/>
            <a:r>
              <a:rPr lang="en-US" sz="1800"/>
              <a:t>ocn</a:t>
            </a:r>
          </a:p>
        </p:txBody>
      </p:sp>
      <p:sp>
        <p:nvSpPr>
          <p:cNvPr id="33" name="Text Box 79">
            <a:extLst>
              <a:ext uri="{FF2B5EF4-FFF2-40B4-BE49-F238E27FC236}">
                <a16:creationId xmlns="" xmlns:a16="http://schemas.microsoft.com/office/drawing/2014/main" id="{03D9F046-7C71-E04C-8871-88C0D21B97A9}"/>
              </a:ext>
            </a:extLst>
          </p:cNvPr>
          <p:cNvSpPr txBox="1">
            <a:spLocks noChangeArrowheads="1"/>
          </p:cNvSpPr>
          <p:nvPr/>
        </p:nvSpPr>
        <p:spPr bwMode="auto">
          <a:xfrm>
            <a:off x="2895600" y="4306813"/>
            <a:ext cx="476250" cy="366713"/>
          </a:xfrm>
          <a:prstGeom prst="rect">
            <a:avLst/>
          </a:prstGeom>
          <a:solidFill>
            <a:schemeClr val="accent6">
              <a:lumMod val="60000"/>
              <a:lumOff val="40000"/>
            </a:schemeClr>
          </a:solidFill>
          <a:ln w="9525">
            <a:noFill/>
            <a:miter lim="800000"/>
            <a:headEnd/>
            <a:tailEnd/>
          </a:ln>
          <a:effectLst/>
        </p:spPr>
        <p:txBody>
          <a:bodyPr wrap="none">
            <a:prstTxWarp prst="textNoShape">
              <a:avLst/>
            </a:prstTxWarp>
            <a:spAutoFit/>
          </a:bodyPr>
          <a:lstStyle/>
          <a:p>
            <a:pPr marL="342900" indent="-342900" algn="ctr"/>
            <a:r>
              <a:rPr lang="en-US" sz="1800"/>
              <a:t>ice</a:t>
            </a:r>
          </a:p>
        </p:txBody>
      </p:sp>
      <p:sp>
        <p:nvSpPr>
          <p:cNvPr id="34" name="Text Box 80">
            <a:extLst>
              <a:ext uri="{FF2B5EF4-FFF2-40B4-BE49-F238E27FC236}">
                <a16:creationId xmlns="" xmlns:a16="http://schemas.microsoft.com/office/drawing/2014/main" id="{7FDADD89-31D5-214F-926E-61BC31FEAE71}"/>
              </a:ext>
            </a:extLst>
          </p:cNvPr>
          <p:cNvSpPr txBox="1">
            <a:spLocks noChangeArrowheads="1"/>
          </p:cNvSpPr>
          <p:nvPr/>
        </p:nvSpPr>
        <p:spPr bwMode="auto">
          <a:xfrm>
            <a:off x="3733800" y="4306813"/>
            <a:ext cx="476250" cy="366713"/>
          </a:xfrm>
          <a:prstGeom prst="rect">
            <a:avLst/>
          </a:prstGeom>
          <a:solidFill>
            <a:schemeClr val="accent6">
              <a:lumMod val="60000"/>
              <a:lumOff val="40000"/>
            </a:schemeClr>
          </a:solidFill>
          <a:ln w="9525">
            <a:noFill/>
            <a:miter lim="800000"/>
            <a:headEnd/>
            <a:tailEnd/>
          </a:ln>
          <a:effectLst/>
        </p:spPr>
        <p:txBody>
          <a:bodyPr wrap="none">
            <a:prstTxWarp prst="textNoShape">
              <a:avLst/>
            </a:prstTxWarp>
            <a:spAutoFit/>
          </a:bodyPr>
          <a:lstStyle/>
          <a:p>
            <a:pPr marL="342900" indent="-342900" algn="ctr"/>
            <a:r>
              <a:rPr lang="en-US" sz="1800"/>
              <a:t>cpl</a:t>
            </a:r>
          </a:p>
        </p:txBody>
      </p:sp>
      <p:sp>
        <p:nvSpPr>
          <p:cNvPr id="35" name="AutoShape 46">
            <a:extLst>
              <a:ext uri="{FF2B5EF4-FFF2-40B4-BE49-F238E27FC236}">
                <a16:creationId xmlns="" xmlns:a16="http://schemas.microsoft.com/office/drawing/2014/main" id="{6ACB9725-B649-0D4D-9DFC-A055832B1E0D}"/>
              </a:ext>
            </a:extLst>
          </p:cNvPr>
          <p:cNvSpPr>
            <a:spLocks noChangeArrowheads="1"/>
          </p:cNvSpPr>
          <p:nvPr/>
        </p:nvSpPr>
        <p:spPr bwMode="auto">
          <a:xfrm>
            <a:off x="245465" y="5011230"/>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36" name="AutoShape 47">
            <a:extLst>
              <a:ext uri="{FF2B5EF4-FFF2-40B4-BE49-F238E27FC236}">
                <a16:creationId xmlns="" xmlns:a16="http://schemas.microsoft.com/office/drawing/2014/main" id="{710B5B59-9F0F-EE4A-B729-01E2C5F4255D}"/>
              </a:ext>
            </a:extLst>
          </p:cNvPr>
          <p:cNvSpPr>
            <a:spLocks noChangeArrowheads="1"/>
          </p:cNvSpPr>
          <p:nvPr/>
        </p:nvSpPr>
        <p:spPr bwMode="auto">
          <a:xfrm>
            <a:off x="1083665" y="5011230"/>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37" name="AutoShape 48">
            <a:extLst>
              <a:ext uri="{FF2B5EF4-FFF2-40B4-BE49-F238E27FC236}">
                <a16:creationId xmlns="" xmlns:a16="http://schemas.microsoft.com/office/drawing/2014/main" id="{34002EFA-9610-F946-BD37-A899D50A4AD4}"/>
              </a:ext>
            </a:extLst>
          </p:cNvPr>
          <p:cNvSpPr>
            <a:spLocks noChangeArrowheads="1"/>
          </p:cNvSpPr>
          <p:nvPr/>
        </p:nvSpPr>
        <p:spPr bwMode="auto">
          <a:xfrm>
            <a:off x="1921865" y="5011230"/>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38" name="AutoShape 49">
            <a:extLst>
              <a:ext uri="{FF2B5EF4-FFF2-40B4-BE49-F238E27FC236}">
                <a16:creationId xmlns="" xmlns:a16="http://schemas.microsoft.com/office/drawing/2014/main" id="{B39ADD88-35A8-524E-B6D2-5B7A19DD4C7D}"/>
              </a:ext>
            </a:extLst>
          </p:cNvPr>
          <p:cNvSpPr>
            <a:spLocks noChangeArrowheads="1"/>
          </p:cNvSpPr>
          <p:nvPr/>
        </p:nvSpPr>
        <p:spPr bwMode="auto">
          <a:xfrm>
            <a:off x="2760065" y="5011230"/>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39" name="Text Box 76">
            <a:extLst>
              <a:ext uri="{FF2B5EF4-FFF2-40B4-BE49-F238E27FC236}">
                <a16:creationId xmlns="" xmlns:a16="http://schemas.microsoft.com/office/drawing/2014/main" id="{27272CBD-625B-7443-938B-F8813E9CBCF6}"/>
              </a:ext>
            </a:extLst>
          </p:cNvPr>
          <p:cNvSpPr txBox="1">
            <a:spLocks noChangeArrowheads="1"/>
          </p:cNvSpPr>
          <p:nvPr/>
        </p:nvSpPr>
        <p:spPr bwMode="auto">
          <a:xfrm>
            <a:off x="311245" y="5239830"/>
            <a:ext cx="579006" cy="369332"/>
          </a:xfrm>
          <a:prstGeom prst="rect">
            <a:avLst/>
          </a:prstGeom>
          <a:solidFill>
            <a:schemeClr val="accent6">
              <a:lumMod val="60000"/>
              <a:lumOff val="40000"/>
            </a:schemeClr>
          </a:solidFill>
          <a:ln w="9525">
            <a:noFill/>
            <a:miter lim="800000"/>
            <a:headEnd/>
            <a:tailEnd/>
          </a:ln>
          <a:effectLst/>
        </p:spPr>
        <p:txBody>
          <a:bodyPr wrap="none">
            <a:prstTxWarp prst="textNoShape">
              <a:avLst/>
            </a:prstTxWarp>
            <a:spAutoFit/>
          </a:bodyPr>
          <a:lstStyle/>
          <a:p>
            <a:pPr marL="342900" indent="-342900" algn="ctr"/>
            <a:r>
              <a:rPr lang="en-US" dirty="0"/>
              <a:t>logs</a:t>
            </a:r>
            <a:endParaRPr lang="en-US" sz="1800" dirty="0"/>
          </a:p>
        </p:txBody>
      </p:sp>
      <p:sp>
        <p:nvSpPr>
          <p:cNvPr id="40" name="Text Box 77">
            <a:extLst>
              <a:ext uri="{FF2B5EF4-FFF2-40B4-BE49-F238E27FC236}">
                <a16:creationId xmlns="" xmlns:a16="http://schemas.microsoft.com/office/drawing/2014/main" id="{2063A4A2-521A-3244-9789-CFB2C6F90559}"/>
              </a:ext>
            </a:extLst>
          </p:cNvPr>
          <p:cNvSpPr txBox="1">
            <a:spLocks noChangeArrowheads="1"/>
          </p:cNvSpPr>
          <p:nvPr/>
        </p:nvSpPr>
        <p:spPr bwMode="auto">
          <a:xfrm>
            <a:off x="1228626" y="5239830"/>
            <a:ext cx="458780" cy="369332"/>
          </a:xfrm>
          <a:prstGeom prst="rect">
            <a:avLst/>
          </a:prstGeom>
          <a:solidFill>
            <a:schemeClr val="accent6">
              <a:lumMod val="60000"/>
              <a:lumOff val="40000"/>
            </a:schemeClr>
          </a:solidFill>
          <a:ln w="9525">
            <a:noFill/>
            <a:miter lim="800000"/>
            <a:headEnd/>
            <a:tailEnd/>
          </a:ln>
          <a:effectLst/>
        </p:spPr>
        <p:txBody>
          <a:bodyPr wrap="none">
            <a:prstTxWarp prst="textNoShape">
              <a:avLst/>
            </a:prstTxWarp>
            <a:spAutoFit/>
          </a:bodyPr>
          <a:lstStyle/>
          <a:p>
            <a:pPr marL="342900" indent="-342900" algn="ctr"/>
            <a:r>
              <a:rPr lang="en-US" dirty="0" err="1"/>
              <a:t>glc</a:t>
            </a:r>
            <a:endParaRPr lang="en-US" sz="1800" dirty="0"/>
          </a:p>
        </p:txBody>
      </p:sp>
      <p:sp>
        <p:nvSpPr>
          <p:cNvPr id="41" name="Text Box 78">
            <a:extLst>
              <a:ext uri="{FF2B5EF4-FFF2-40B4-BE49-F238E27FC236}">
                <a16:creationId xmlns="" xmlns:a16="http://schemas.microsoft.com/office/drawing/2014/main" id="{CE79860A-9CEB-C443-A8A3-62BD91A2C1DD}"/>
              </a:ext>
            </a:extLst>
          </p:cNvPr>
          <p:cNvSpPr txBox="1">
            <a:spLocks noChangeArrowheads="1"/>
          </p:cNvSpPr>
          <p:nvPr/>
        </p:nvSpPr>
        <p:spPr bwMode="auto">
          <a:xfrm>
            <a:off x="1998065" y="5239830"/>
            <a:ext cx="622764" cy="369332"/>
          </a:xfrm>
          <a:prstGeom prst="rect">
            <a:avLst/>
          </a:prstGeom>
          <a:solidFill>
            <a:schemeClr val="accent6">
              <a:lumMod val="60000"/>
              <a:lumOff val="40000"/>
            </a:schemeClr>
          </a:solidFill>
          <a:ln w="9525">
            <a:noFill/>
            <a:miter lim="800000"/>
            <a:headEnd/>
            <a:tailEnd/>
          </a:ln>
          <a:effectLst/>
        </p:spPr>
        <p:txBody>
          <a:bodyPr wrap="square">
            <a:prstTxWarp prst="textNoShape">
              <a:avLst/>
            </a:prstTxWarp>
            <a:spAutoFit/>
          </a:bodyPr>
          <a:lstStyle/>
          <a:p>
            <a:pPr marL="342900" indent="-342900" algn="ctr"/>
            <a:r>
              <a:rPr lang="en-US" dirty="0"/>
              <a:t>rest</a:t>
            </a:r>
            <a:endParaRPr lang="en-US" sz="1800" dirty="0"/>
          </a:p>
        </p:txBody>
      </p:sp>
      <p:sp>
        <p:nvSpPr>
          <p:cNvPr id="42" name="Text Box 79">
            <a:extLst>
              <a:ext uri="{FF2B5EF4-FFF2-40B4-BE49-F238E27FC236}">
                <a16:creationId xmlns="" xmlns:a16="http://schemas.microsoft.com/office/drawing/2014/main" id="{2815D19B-1607-244A-B0F4-B10EF57E189D}"/>
              </a:ext>
            </a:extLst>
          </p:cNvPr>
          <p:cNvSpPr txBox="1">
            <a:spLocks noChangeArrowheads="1"/>
          </p:cNvSpPr>
          <p:nvPr/>
        </p:nvSpPr>
        <p:spPr bwMode="auto">
          <a:xfrm>
            <a:off x="2778569" y="5239830"/>
            <a:ext cx="714468" cy="369332"/>
          </a:xfrm>
          <a:prstGeom prst="rect">
            <a:avLst/>
          </a:prstGeom>
          <a:solidFill>
            <a:schemeClr val="accent6">
              <a:lumMod val="60000"/>
              <a:lumOff val="40000"/>
            </a:schemeClr>
          </a:solidFill>
          <a:ln w="9525">
            <a:noFill/>
            <a:miter lim="800000"/>
            <a:headEnd/>
            <a:tailEnd/>
          </a:ln>
          <a:effectLst/>
        </p:spPr>
        <p:txBody>
          <a:bodyPr wrap="square">
            <a:prstTxWarp prst="textNoShape">
              <a:avLst/>
            </a:prstTxWarp>
            <a:spAutoFit/>
          </a:bodyPr>
          <a:lstStyle/>
          <a:p>
            <a:pPr marL="342900" indent="-342900" algn="ctr"/>
            <a:r>
              <a:rPr lang="en-US"/>
              <a:t>esp</a:t>
            </a:r>
            <a:endParaRPr lang="en-US" sz="1800" dirty="0"/>
          </a:p>
        </p:txBody>
      </p:sp>
      <p:sp>
        <p:nvSpPr>
          <p:cNvPr id="43" name="AutoShape 50">
            <a:extLst>
              <a:ext uri="{FF2B5EF4-FFF2-40B4-BE49-F238E27FC236}">
                <a16:creationId xmlns="" xmlns:a16="http://schemas.microsoft.com/office/drawing/2014/main" id="{BF6D851E-E6EE-7544-A0CA-5BF728777862}"/>
              </a:ext>
            </a:extLst>
          </p:cNvPr>
          <p:cNvSpPr>
            <a:spLocks noChangeArrowheads="1"/>
          </p:cNvSpPr>
          <p:nvPr/>
        </p:nvSpPr>
        <p:spPr bwMode="auto">
          <a:xfrm>
            <a:off x="3588660" y="5014385"/>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44" name="Text Box 80">
            <a:extLst>
              <a:ext uri="{FF2B5EF4-FFF2-40B4-BE49-F238E27FC236}">
                <a16:creationId xmlns="" xmlns:a16="http://schemas.microsoft.com/office/drawing/2014/main" id="{C521D399-FAAE-7743-A2D7-70862925D98B}"/>
              </a:ext>
            </a:extLst>
          </p:cNvPr>
          <p:cNvSpPr txBox="1">
            <a:spLocks noChangeArrowheads="1"/>
          </p:cNvSpPr>
          <p:nvPr/>
        </p:nvSpPr>
        <p:spPr bwMode="auto">
          <a:xfrm>
            <a:off x="3741060" y="5242985"/>
            <a:ext cx="453457" cy="369332"/>
          </a:xfrm>
          <a:prstGeom prst="rect">
            <a:avLst/>
          </a:prstGeom>
          <a:solidFill>
            <a:schemeClr val="accent6">
              <a:lumMod val="60000"/>
              <a:lumOff val="40000"/>
            </a:schemeClr>
          </a:solidFill>
          <a:ln w="9525">
            <a:noFill/>
            <a:miter lim="800000"/>
            <a:headEnd/>
            <a:tailEnd/>
          </a:ln>
          <a:effectLst/>
        </p:spPr>
        <p:txBody>
          <a:bodyPr wrap="none">
            <a:prstTxWarp prst="textNoShape">
              <a:avLst/>
            </a:prstTxWarp>
            <a:spAutoFit/>
          </a:bodyPr>
          <a:lstStyle/>
          <a:p>
            <a:pPr marL="342900" indent="-342900" algn="ctr"/>
            <a:r>
              <a:rPr lang="en-US" dirty="0" err="1"/>
              <a:t>rof</a:t>
            </a:r>
            <a:endParaRPr lang="en-US" sz="1800" dirty="0"/>
          </a:p>
        </p:txBody>
      </p:sp>
      <p:sp>
        <p:nvSpPr>
          <p:cNvPr id="45" name="AutoShape 50">
            <a:extLst>
              <a:ext uri="{FF2B5EF4-FFF2-40B4-BE49-F238E27FC236}">
                <a16:creationId xmlns="" xmlns:a16="http://schemas.microsoft.com/office/drawing/2014/main" id="{01FADC63-A686-3946-B55C-66A5159CB82B}"/>
              </a:ext>
            </a:extLst>
          </p:cNvPr>
          <p:cNvSpPr>
            <a:spLocks noChangeArrowheads="1"/>
          </p:cNvSpPr>
          <p:nvPr/>
        </p:nvSpPr>
        <p:spPr bwMode="auto">
          <a:xfrm>
            <a:off x="4423229" y="5021639"/>
            <a:ext cx="762000" cy="762000"/>
          </a:xfrm>
          <a:prstGeom prst="roundRect">
            <a:avLst>
              <a:gd name="adj" fmla="val 16667"/>
            </a:avLst>
          </a:pr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algn="ctr"/>
            <a:endParaRPr lang="en-US"/>
          </a:p>
        </p:txBody>
      </p:sp>
      <p:sp>
        <p:nvSpPr>
          <p:cNvPr id="46" name="Text Box 80">
            <a:extLst>
              <a:ext uri="{FF2B5EF4-FFF2-40B4-BE49-F238E27FC236}">
                <a16:creationId xmlns="" xmlns:a16="http://schemas.microsoft.com/office/drawing/2014/main" id="{D552B1D1-29A0-1449-A6AF-21484AF1732D}"/>
              </a:ext>
            </a:extLst>
          </p:cNvPr>
          <p:cNvSpPr txBox="1">
            <a:spLocks noChangeArrowheads="1"/>
          </p:cNvSpPr>
          <p:nvPr/>
        </p:nvSpPr>
        <p:spPr bwMode="auto">
          <a:xfrm>
            <a:off x="4488545" y="5250239"/>
            <a:ext cx="671659" cy="369332"/>
          </a:xfrm>
          <a:prstGeom prst="rect">
            <a:avLst/>
          </a:prstGeom>
          <a:solidFill>
            <a:schemeClr val="accent6">
              <a:lumMod val="60000"/>
              <a:lumOff val="40000"/>
            </a:schemeClr>
          </a:solidFill>
          <a:ln w="9525">
            <a:noFill/>
            <a:miter lim="800000"/>
            <a:headEnd/>
            <a:tailEnd/>
          </a:ln>
          <a:effectLst/>
        </p:spPr>
        <p:txBody>
          <a:bodyPr wrap="none">
            <a:prstTxWarp prst="textNoShape">
              <a:avLst/>
            </a:prstTxWarp>
            <a:spAutoFit/>
          </a:bodyPr>
          <a:lstStyle/>
          <a:p>
            <a:pPr marL="342900" indent="-342900" algn="ctr"/>
            <a:r>
              <a:rPr lang="en-US"/>
              <a:t>wave</a:t>
            </a:r>
            <a:endParaRPr lang="en-US" sz="1800" dirty="0"/>
          </a:p>
        </p:txBody>
      </p:sp>
      <p:sp>
        <p:nvSpPr>
          <p:cNvPr id="47" name="TextBox 46">
            <a:extLst>
              <a:ext uri="{FF2B5EF4-FFF2-40B4-BE49-F238E27FC236}">
                <a16:creationId xmlns="" xmlns:a16="http://schemas.microsoft.com/office/drawing/2014/main" id="{04709F4D-9CB2-394C-9BD4-82D31F7DCC73}"/>
              </a:ext>
            </a:extLst>
          </p:cNvPr>
          <p:cNvSpPr txBox="1"/>
          <p:nvPr/>
        </p:nvSpPr>
        <p:spPr>
          <a:xfrm>
            <a:off x="100165" y="155282"/>
            <a:ext cx="4243235" cy="492443"/>
          </a:xfrm>
          <a:prstGeom prst="rect">
            <a:avLst/>
          </a:prstGeom>
          <a:noFill/>
        </p:spPr>
        <p:txBody>
          <a:bodyPr wrap="square" rtlCol="0">
            <a:spAutoFit/>
          </a:bodyPr>
          <a:lstStyle/>
          <a:p>
            <a:r>
              <a:rPr lang="en-US" sz="2600" b="1" dirty="0">
                <a:solidFill>
                  <a:schemeClr val="tx2"/>
                </a:solidFill>
              </a:rPr>
              <a:t>Short-term Archive Directory</a:t>
            </a:r>
          </a:p>
        </p:txBody>
      </p:sp>
      <p:sp>
        <p:nvSpPr>
          <p:cNvPr id="49" name="TextBox 48">
            <a:extLst>
              <a:ext uri="{FF2B5EF4-FFF2-40B4-BE49-F238E27FC236}">
                <a16:creationId xmlns="" xmlns:a16="http://schemas.microsoft.com/office/drawing/2014/main" id="{7CA19063-F7EB-114C-9237-325A568DFEF2}"/>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 CESM2 output data and experiments</a:t>
            </a:r>
          </a:p>
        </p:txBody>
      </p:sp>
      <p:sp>
        <p:nvSpPr>
          <p:cNvPr id="50" name="TextBox 49">
            <a:extLst>
              <a:ext uri="{FF2B5EF4-FFF2-40B4-BE49-F238E27FC236}">
                <a16:creationId xmlns="" xmlns:a16="http://schemas.microsoft.com/office/drawing/2014/main" id="{74A049FC-ECB4-5548-B252-DE883D09D9E7}"/>
              </a:ext>
            </a:extLst>
          </p:cNvPr>
          <p:cNvSpPr txBox="1"/>
          <p:nvPr/>
        </p:nvSpPr>
        <p:spPr>
          <a:xfrm>
            <a:off x="4114800" y="2777259"/>
            <a:ext cx="5029200" cy="1323439"/>
          </a:xfrm>
          <a:prstGeom prst="rect">
            <a:avLst/>
          </a:prstGeom>
          <a:noFill/>
        </p:spPr>
        <p:txBody>
          <a:bodyPr wrap="square" rtlCol="0">
            <a:spAutoFit/>
          </a:bodyPr>
          <a:lstStyle/>
          <a:p>
            <a:pPr>
              <a:buFontTx/>
              <a:buChar char="-"/>
            </a:pPr>
            <a:r>
              <a:rPr lang="en-US" sz="2000" dirty="0"/>
              <a:t> By default, short term </a:t>
            </a:r>
            <a:r>
              <a:rPr lang="en-US" sz="2000" dirty="0" err="1"/>
              <a:t>archiver</a:t>
            </a:r>
            <a:r>
              <a:rPr lang="en-US" sz="2000" dirty="0"/>
              <a:t> writes to </a:t>
            </a:r>
          </a:p>
          <a:p>
            <a:r>
              <a:rPr lang="en-US" sz="2000" dirty="0"/>
              <a:t>/glade/scratch/&lt;username&gt;/archive/$CASE on </a:t>
            </a:r>
            <a:r>
              <a:rPr lang="en-US" sz="2000" dirty="0" err="1"/>
              <a:t>cheyenne</a:t>
            </a:r>
            <a:r>
              <a:rPr lang="en-US" sz="2000" dirty="0"/>
              <a:t>. To modify this path set DOUT</a:t>
            </a:r>
            <a:r>
              <a:rPr lang="en-US" sz="2000"/>
              <a:t>_S_ROOT </a:t>
            </a:r>
            <a:r>
              <a:rPr lang="en-US" sz="2000" dirty="0"/>
              <a:t>in </a:t>
            </a:r>
            <a:r>
              <a:rPr lang="en-US" sz="2000" dirty="0" err="1"/>
              <a:t>env_run.xml</a:t>
            </a:r>
            <a:r>
              <a:rPr lang="en-US" sz="2000" dirty="0"/>
              <a:t>.</a:t>
            </a:r>
          </a:p>
        </p:txBody>
      </p:sp>
      <p:sp>
        <p:nvSpPr>
          <p:cNvPr id="51" name="TextBox 50">
            <a:extLst>
              <a:ext uri="{FF2B5EF4-FFF2-40B4-BE49-F238E27FC236}">
                <a16:creationId xmlns="" xmlns:a16="http://schemas.microsoft.com/office/drawing/2014/main" id="{3704211B-CCF2-2F4E-9B73-6462DC14A8CC}"/>
              </a:ext>
            </a:extLst>
          </p:cNvPr>
          <p:cNvSpPr txBox="1"/>
          <p:nvPr/>
        </p:nvSpPr>
        <p:spPr>
          <a:xfrm>
            <a:off x="4835405" y="4257219"/>
            <a:ext cx="4308595" cy="707886"/>
          </a:xfrm>
          <a:prstGeom prst="rect">
            <a:avLst/>
          </a:prstGeom>
          <a:noFill/>
        </p:spPr>
        <p:txBody>
          <a:bodyPr wrap="square" rtlCol="0">
            <a:spAutoFit/>
          </a:bodyPr>
          <a:lstStyle/>
          <a:p>
            <a:pPr>
              <a:buFontTx/>
              <a:buChar char="-"/>
            </a:pPr>
            <a:r>
              <a:rPr lang="en-US" sz="2000" dirty="0"/>
              <a:t> As of CESM2 long term archiving can no longer be used.</a:t>
            </a:r>
          </a:p>
        </p:txBody>
      </p:sp>
    </p:spTree>
    <p:extLst>
      <p:ext uri="{BB962C8B-B14F-4D97-AF65-F5344CB8AC3E}">
        <p14:creationId xmlns:p14="http://schemas.microsoft.com/office/powerpoint/2010/main" val="78343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00866" y="336263"/>
            <a:ext cx="7450884"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Diagnostics Packages </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
        <p:nvSpPr>
          <p:cNvPr id="9" name="Rectangle 8"/>
          <p:cNvSpPr/>
          <p:nvPr/>
        </p:nvSpPr>
        <p:spPr>
          <a:xfrm>
            <a:off x="392283" y="980222"/>
            <a:ext cx="8750845" cy="5096780"/>
          </a:xfrm>
          <a:prstGeom prst="rect">
            <a:avLst/>
          </a:prstGeom>
        </p:spPr>
        <p:txBody>
          <a:bodyPr wrap="square">
            <a:spAutoFit/>
          </a:bodyPr>
          <a:lstStyle/>
          <a:p>
            <a:pPr>
              <a:lnSpc>
                <a:spcPct val="80000"/>
              </a:lnSpc>
              <a:buFontTx/>
              <a:buNone/>
            </a:pPr>
            <a:r>
              <a:rPr lang="en-US" sz="2000" dirty="0"/>
              <a:t>Each component diagnostics package has different requirements in terms of the minimum amount of data required for them to run. (Ocean: 12 months, Atmosphere, Land: 14 months, Ice: 24 months) </a:t>
            </a:r>
          </a:p>
          <a:p>
            <a:pPr>
              <a:lnSpc>
                <a:spcPct val="80000"/>
              </a:lnSpc>
              <a:buFontTx/>
              <a:buNone/>
            </a:pPr>
            <a:endParaRPr lang="en-US" sz="1200" dirty="0"/>
          </a:p>
          <a:p>
            <a:pPr>
              <a:lnSpc>
                <a:spcPct val="80000"/>
              </a:lnSpc>
              <a:buFontTx/>
              <a:buNone/>
            </a:pPr>
            <a:r>
              <a:rPr lang="en-US" sz="2000" dirty="0"/>
              <a:t>If you do not have the amount of data needed to run a specific diagnostics package, there is a directory set up with 3 years of a Day 2 case here:  /glade/scratch/</a:t>
            </a:r>
            <a:r>
              <a:rPr lang="en-US" sz="2000" dirty="0" err="1"/>
              <a:t>asphilli</a:t>
            </a:r>
            <a:r>
              <a:rPr lang="en-US" sz="2000" dirty="0"/>
              <a:t>/archive/b.day2.1</a:t>
            </a:r>
          </a:p>
          <a:p>
            <a:pPr>
              <a:lnSpc>
                <a:spcPct val="90000"/>
              </a:lnSpc>
              <a:buFontTx/>
              <a:buNone/>
            </a:pPr>
            <a:r>
              <a:rPr lang="en-US" sz="2000" dirty="0"/>
              <a:t>	(Path also given in </a:t>
            </a:r>
            <a:r>
              <a:rPr lang="en-US" sz="2000" b="1" dirty="0" err="1">
                <a:solidFill>
                  <a:schemeClr val="accent1"/>
                </a:solidFill>
              </a:rPr>
              <a:t>test_data_location.txt</a:t>
            </a:r>
            <a:r>
              <a:rPr lang="en-US" sz="2000" dirty="0"/>
              <a:t>  file found in scripts/ directory.)</a:t>
            </a:r>
          </a:p>
          <a:p>
            <a:pPr>
              <a:lnSpc>
                <a:spcPct val="90000"/>
              </a:lnSpc>
              <a:buFontTx/>
              <a:buNone/>
            </a:pPr>
            <a:endParaRPr lang="en-US" sz="1200" dirty="0"/>
          </a:p>
          <a:p>
            <a:pPr>
              <a:lnSpc>
                <a:spcPct val="90000"/>
              </a:lnSpc>
            </a:pPr>
            <a:r>
              <a:rPr lang="en-US" sz="2000" dirty="0"/>
              <a:t>Only complete years can be analyzed by the packages, and there has to be an additional December before the 1</a:t>
            </a:r>
            <a:r>
              <a:rPr lang="en-US" sz="2000" baseline="30000" dirty="0"/>
              <a:t>st</a:t>
            </a:r>
            <a:r>
              <a:rPr lang="en-US" sz="2000" dirty="0"/>
              <a:t> analyzed year or an additional January and February the year after the last analyzed year. If you have 14 complete years of data you </a:t>
            </a:r>
            <a:r>
              <a:rPr lang="en-US" sz="2000" i="1" dirty="0"/>
              <a:t>cannot </a:t>
            </a:r>
            <a:r>
              <a:rPr lang="en-US" sz="2000" dirty="0"/>
              <a:t>set the first analyzed year to 1 and the last analyzed year to 14. Either set the first analyzed year to 2 or the last analyzed year to 13.</a:t>
            </a:r>
          </a:p>
          <a:p>
            <a:pPr>
              <a:lnSpc>
                <a:spcPct val="90000"/>
              </a:lnSpc>
            </a:pPr>
            <a:endParaRPr lang="en-US" sz="1200" dirty="0"/>
          </a:p>
          <a:p>
            <a:pPr>
              <a:lnSpc>
                <a:spcPct val="90000"/>
              </a:lnSpc>
            </a:pPr>
            <a:r>
              <a:rPr lang="en-US" sz="2000" b="1" dirty="0"/>
              <a:t>Do not enter leading 0’s</a:t>
            </a:r>
            <a:r>
              <a:rPr lang="en-US" sz="2000" dirty="0"/>
              <a:t>. example: “12” not “0012”</a:t>
            </a:r>
          </a:p>
          <a:p>
            <a:pPr>
              <a:lnSpc>
                <a:spcPct val="90000"/>
              </a:lnSpc>
            </a:pPr>
            <a:endParaRPr lang="en-US" sz="1200" dirty="0"/>
          </a:p>
          <a:p>
            <a:pPr>
              <a:lnSpc>
                <a:spcPct val="90000"/>
              </a:lnSpc>
            </a:pPr>
            <a:r>
              <a:rPr lang="en-US" sz="2000" dirty="0"/>
              <a:t>You can usually ignore the various NCL/convert warning messages within the log files, as frequently there are model variables missing that the packages expect. You will know when it is an error message you should address.</a:t>
            </a:r>
          </a:p>
        </p:txBody>
      </p:sp>
      <p:sp>
        <p:nvSpPr>
          <p:cNvPr id="6" name="TextBox 5">
            <a:extLst>
              <a:ext uri="{FF2B5EF4-FFF2-40B4-BE49-F238E27FC236}">
                <a16:creationId xmlns="" xmlns:a16="http://schemas.microsoft.com/office/drawing/2014/main" id="{A589EDF4-6CB6-F64E-94B7-ACBE9E722F73}"/>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138081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animEffect transition="in" filter="fade">
                                      <p:cBhvr>
                                        <p:cTn id="7" dur="1000"/>
                                        <p:tgtEl>
                                          <p:spTgt spid="9">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7" end="7"/>
                                            </p:txEl>
                                          </p:spTgt>
                                        </p:tgtEl>
                                        <p:attrNameLst>
                                          <p:attrName>style.visibility</p:attrName>
                                        </p:attrNameLst>
                                      </p:cBhvr>
                                      <p:to>
                                        <p:strVal val="visible"/>
                                      </p:to>
                                    </p:set>
                                    <p:animEffect transition="in" filter="fade">
                                      <p:cBhvr>
                                        <p:cTn id="12" dur="1000"/>
                                        <p:tgtEl>
                                          <p:spTgt spid="9">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9" end="9"/>
                                            </p:txEl>
                                          </p:spTgt>
                                        </p:tgtEl>
                                        <p:attrNameLst>
                                          <p:attrName>style.visibility</p:attrName>
                                        </p:attrNameLst>
                                      </p:cBhvr>
                                      <p:to>
                                        <p:strVal val="visible"/>
                                      </p:to>
                                    </p:set>
                                    <p:animEffect transition="in" filter="fade">
                                      <p:cBhvr>
                                        <p:cTn id="17" dur="10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00866" y="-4390"/>
            <a:ext cx="3411291"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Practical Lab #3</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
        <p:nvSpPr>
          <p:cNvPr id="7" name="Rectangle 6"/>
          <p:cNvSpPr/>
          <p:nvPr/>
        </p:nvSpPr>
        <p:spPr>
          <a:xfrm>
            <a:off x="392285" y="591829"/>
            <a:ext cx="8556542" cy="1457835"/>
          </a:xfrm>
          <a:prstGeom prst="rect">
            <a:avLst/>
          </a:prstGeom>
        </p:spPr>
        <p:txBody>
          <a:bodyPr wrap="square">
            <a:spAutoFit/>
          </a:bodyPr>
          <a:lstStyle/>
          <a:p>
            <a:pPr>
              <a:lnSpc>
                <a:spcPct val="80000"/>
              </a:lnSpc>
              <a:buFontTx/>
              <a:buNone/>
            </a:pPr>
            <a:r>
              <a:rPr lang="en-US" sz="2200" dirty="0"/>
              <a:t>Within the lab, you will have the opportunity to play with the CESM history files that you created. There are 6 sets of diagnostics scripts, 4 NCL post-processing scripts, </a:t>
            </a:r>
            <a:r>
              <a:rPr lang="en-US" sz="2200" dirty="0" smtClean="0"/>
              <a:t>and 7 </a:t>
            </a:r>
            <a:r>
              <a:rPr lang="en-US" sz="2200" dirty="0"/>
              <a:t>NCL graphics creating </a:t>
            </a:r>
            <a:r>
              <a:rPr lang="en-US" sz="2200" dirty="0" smtClean="0"/>
              <a:t>scripts. </a:t>
            </a:r>
            <a:r>
              <a:rPr lang="en-US" sz="2200" dirty="0"/>
              <a:t>You will also be able to try out the various software packages discussed earlier (</a:t>
            </a:r>
            <a:r>
              <a:rPr lang="en-US" sz="2200" dirty="0" err="1"/>
              <a:t>ncview</a:t>
            </a:r>
            <a:r>
              <a:rPr lang="en-US" sz="2200" dirty="0" smtClean="0"/>
              <a:t>, NCO, </a:t>
            </a:r>
            <a:r>
              <a:rPr lang="en-US" sz="2200" dirty="0"/>
              <a:t>etc.).</a:t>
            </a:r>
          </a:p>
        </p:txBody>
      </p:sp>
      <p:sp>
        <p:nvSpPr>
          <p:cNvPr id="8" name="Rectangle 7"/>
          <p:cNvSpPr/>
          <p:nvPr/>
        </p:nvSpPr>
        <p:spPr>
          <a:xfrm>
            <a:off x="392285" y="4019734"/>
            <a:ext cx="8556542" cy="1446550"/>
          </a:xfrm>
          <a:prstGeom prst="rect">
            <a:avLst/>
          </a:prstGeom>
        </p:spPr>
        <p:txBody>
          <a:bodyPr wrap="square">
            <a:spAutoFit/>
          </a:bodyPr>
          <a:lstStyle/>
          <a:p>
            <a:pPr>
              <a:lnSpc>
                <a:spcPct val="80000"/>
              </a:lnSpc>
            </a:pPr>
            <a:r>
              <a:rPr lang="en-US" sz="2200" dirty="0"/>
              <a:t>Once you’ve completed running one of the diagnostics packages, take a run at one of the other packages, or try the exercises/challenges on the last two slides. </a:t>
            </a:r>
          </a:p>
          <a:p>
            <a:pPr>
              <a:lnSpc>
                <a:spcPct val="80000"/>
              </a:lnSpc>
            </a:pPr>
            <a:endParaRPr lang="en-US" sz="2200" dirty="0"/>
          </a:p>
          <a:p>
            <a:pPr>
              <a:lnSpc>
                <a:spcPct val="80000"/>
              </a:lnSpc>
              <a:buFontTx/>
              <a:buNone/>
            </a:pPr>
            <a:r>
              <a:rPr lang="en-US" sz="2200" i="1" dirty="0"/>
              <a:t>You are not expected to run every diagnostics package and exercise.</a:t>
            </a:r>
          </a:p>
        </p:txBody>
      </p:sp>
      <p:sp>
        <p:nvSpPr>
          <p:cNvPr id="2" name="Rectangle 1"/>
          <p:cNvSpPr/>
          <p:nvPr/>
        </p:nvSpPr>
        <p:spPr>
          <a:xfrm>
            <a:off x="392285" y="2170303"/>
            <a:ext cx="8790691" cy="1728678"/>
          </a:xfrm>
          <a:prstGeom prst="rect">
            <a:avLst/>
          </a:prstGeom>
        </p:spPr>
        <p:txBody>
          <a:bodyPr wrap="square">
            <a:spAutoFit/>
          </a:bodyPr>
          <a:lstStyle/>
          <a:p>
            <a:pPr>
              <a:lnSpc>
                <a:spcPct val="80000"/>
              </a:lnSpc>
            </a:pPr>
            <a:r>
              <a:rPr lang="en-US" sz="2200" dirty="0"/>
              <a:t>The following slides contain information about how to run the various scripts on </a:t>
            </a:r>
            <a:r>
              <a:rPr lang="en-US" sz="2200" dirty="0" err="1"/>
              <a:t>cheyenne</a:t>
            </a:r>
            <a:r>
              <a:rPr lang="en-US" sz="2200" dirty="0"/>
              <a:t>, along with exercises that you can try. It is suggested that you first focus on running those scripts written for the model component that you’re most interested in. For instance, if you’re an oceanographer, try running the ocean diagnostics script, along with the ocean post-processing script and ocean graphics NCL scripts.  </a:t>
            </a:r>
          </a:p>
        </p:txBody>
      </p:sp>
      <p:sp>
        <p:nvSpPr>
          <p:cNvPr id="9" name="TextBox 8">
            <a:extLst>
              <a:ext uri="{FF2B5EF4-FFF2-40B4-BE49-F238E27FC236}">
                <a16:creationId xmlns="" xmlns:a16="http://schemas.microsoft.com/office/drawing/2014/main" id="{ED675A57-A742-624E-89F3-9118131B2571}"/>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319149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2285" y="583263"/>
            <a:ext cx="8751715" cy="5386090"/>
          </a:xfrm>
          <a:prstGeom prst="rect">
            <a:avLst/>
          </a:prstGeom>
        </p:spPr>
        <p:txBody>
          <a:bodyPr wrap="square">
            <a:spAutoFit/>
          </a:bodyPr>
          <a:lstStyle/>
          <a:p>
            <a:pPr>
              <a:lnSpc>
                <a:spcPct val="80000"/>
              </a:lnSpc>
            </a:pPr>
            <a:r>
              <a:rPr lang="en-US" sz="2400" b="1" dirty="0">
                <a:solidFill>
                  <a:srgbClr val="000000"/>
                </a:solidFill>
              </a:rPr>
              <a:t>For the 4 component packages, review slides </a:t>
            </a:r>
            <a:r>
              <a:rPr lang="en-US" sz="2400" b="1" dirty="0" smtClean="0">
                <a:solidFill>
                  <a:srgbClr val="000000"/>
                </a:solidFill>
              </a:rPr>
              <a:t>39-43, </a:t>
            </a:r>
            <a:r>
              <a:rPr lang="en-US" sz="2400" b="1" dirty="0">
                <a:solidFill>
                  <a:srgbClr val="000000"/>
                </a:solidFill>
              </a:rPr>
              <a:t>run through slides 43-48 for a general setup, then if you are running…</a:t>
            </a:r>
          </a:p>
          <a:p>
            <a:pPr>
              <a:lnSpc>
                <a:spcPct val="80000"/>
              </a:lnSpc>
            </a:pPr>
            <a:endParaRPr lang="en-US" sz="2200" dirty="0">
              <a:solidFill>
                <a:srgbClr val="000000"/>
              </a:solidFill>
            </a:endParaRPr>
          </a:p>
          <a:p>
            <a:pPr>
              <a:lnSpc>
                <a:spcPct val="80000"/>
              </a:lnSpc>
            </a:pPr>
            <a:r>
              <a:rPr lang="en-US" sz="2000" dirty="0">
                <a:solidFill>
                  <a:srgbClr val="000000"/>
                </a:solidFill>
              </a:rPr>
              <a:t>The </a:t>
            </a:r>
            <a:r>
              <a:rPr lang="en-US" sz="2000" b="1" dirty="0">
                <a:solidFill>
                  <a:srgbClr val="000000"/>
                </a:solidFill>
              </a:rPr>
              <a:t>Atmospheric Model WG diagnostics</a:t>
            </a:r>
            <a:r>
              <a:rPr lang="en-US" sz="2000" dirty="0">
                <a:solidFill>
                  <a:srgbClr val="000000"/>
                </a:solidFill>
              </a:rPr>
              <a:t>: Run through slides 49-50 to submit, run and view the diagnostics. </a:t>
            </a:r>
          </a:p>
          <a:p>
            <a:pPr>
              <a:lnSpc>
                <a:spcPct val="80000"/>
              </a:lnSpc>
            </a:pPr>
            <a:endParaRPr lang="en-US" sz="2000" dirty="0">
              <a:solidFill>
                <a:srgbClr val="000000"/>
              </a:solidFill>
            </a:endParaRPr>
          </a:p>
          <a:p>
            <a:pPr>
              <a:lnSpc>
                <a:spcPct val="80000"/>
              </a:lnSpc>
            </a:pPr>
            <a:r>
              <a:rPr lang="en-US" sz="2000" dirty="0">
                <a:solidFill>
                  <a:srgbClr val="000000"/>
                </a:solidFill>
              </a:rPr>
              <a:t>The </a:t>
            </a:r>
            <a:r>
              <a:rPr lang="en-US" sz="2000" b="1" dirty="0">
                <a:solidFill>
                  <a:srgbClr val="000000"/>
                </a:solidFill>
              </a:rPr>
              <a:t>Land Model WG diagnostics</a:t>
            </a:r>
            <a:r>
              <a:rPr lang="en-US" sz="2000" dirty="0">
                <a:solidFill>
                  <a:srgbClr val="000000"/>
                </a:solidFill>
              </a:rPr>
              <a:t>: Run through slides 51-52 to submit, run and view the diagnostics. </a:t>
            </a:r>
          </a:p>
          <a:p>
            <a:pPr>
              <a:lnSpc>
                <a:spcPct val="80000"/>
              </a:lnSpc>
            </a:pPr>
            <a:endParaRPr lang="en-US" sz="2000" dirty="0">
              <a:solidFill>
                <a:srgbClr val="000000"/>
              </a:solidFill>
            </a:endParaRPr>
          </a:p>
          <a:p>
            <a:pPr>
              <a:lnSpc>
                <a:spcPct val="80000"/>
              </a:lnSpc>
            </a:pPr>
            <a:r>
              <a:rPr lang="en-US" sz="2000" dirty="0">
                <a:solidFill>
                  <a:srgbClr val="000000"/>
                </a:solidFill>
              </a:rPr>
              <a:t>The </a:t>
            </a:r>
            <a:r>
              <a:rPr lang="en-US" sz="2000" b="1" dirty="0">
                <a:solidFill>
                  <a:srgbClr val="000000"/>
                </a:solidFill>
              </a:rPr>
              <a:t>Ocean Model WG diagnostics</a:t>
            </a:r>
            <a:r>
              <a:rPr lang="en-US" sz="2000" dirty="0">
                <a:solidFill>
                  <a:srgbClr val="000000"/>
                </a:solidFill>
              </a:rPr>
              <a:t>: Run through slides 53-55 to submit, run and view the diagnostics. </a:t>
            </a:r>
          </a:p>
          <a:p>
            <a:pPr>
              <a:lnSpc>
                <a:spcPct val="80000"/>
              </a:lnSpc>
            </a:pPr>
            <a:endParaRPr lang="en-US" sz="2000" dirty="0">
              <a:solidFill>
                <a:srgbClr val="000000"/>
              </a:solidFill>
            </a:endParaRPr>
          </a:p>
          <a:p>
            <a:pPr>
              <a:lnSpc>
                <a:spcPct val="80000"/>
              </a:lnSpc>
            </a:pPr>
            <a:r>
              <a:rPr lang="en-US" sz="2000" dirty="0">
                <a:solidFill>
                  <a:srgbClr val="000000"/>
                </a:solidFill>
              </a:rPr>
              <a:t>The </a:t>
            </a:r>
            <a:r>
              <a:rPr lang="en-US" sz="2000" b="1" dirty="0">
                <a:solidFill>
                  <a:srgbClr val="000000"/>
                </a:solidFill>
              </a:rPr>
              <a:t>Ice Model WG diagnostics</a:t>
            </a:r>
            <a:r>
              <a:rPr lang="en-US" sz="2000" dirty="0">
                <a:solidFill>
                  <a:srgbClr val="000000"/>
                </a:solidFill>
              </a:rPr>
              <a:t>: Run through slides 56-58 to submit, run and view the diagnostics. </a:t>
            </a:r>
          </a:p>
          <a:p>
            <a:pPr>
              <a:lnSpc>
                <a:spcPct val="80000"/>
              </a:lnSpc>
            </a:pPr>
            <a:endParaRPr lang="en-US" sz="2000" dirty="0">
              <a:solidFill>
                <a:srgbClr val="000000"/>
              </a:solidFill>
            </a:endParaRPr>
          </a:p>
          <a:p>
            <a:pPr>
              <a:lnSpc>
                <a:spcPct val="80000"/>
              </a:lnSpc>
            </a:pPr>
            <a:endParaRPr lang="en-US" sz="2000" dirty="0">
              <a:solidFill>
                <a:srgbClr val="000000"/>
              </a:solidFill>
            </a:endParaRPr>
          </a:p>
          <a:p>
            <a:pPr>
              <a:lnSpc>
                <a:spcPct val="80000"/>
              </a:lnSpc>
            </a:pPr>
            <a:r>
              <a:rPr lang="en-US" sz="2000" dirty="0">
                <a:solidFill>
                  <a:srgbClr val="000000"/>
                </a:solidFill>
              </a:rPr>
              <a:t>For the stand alone </a:t>
            </a:r>
            <a:r>
              <a:rPr lang="en-US" sz="2000" b="1" dirty="0">
                <a:solidFill>
                  <a:srgbClr val="000000"/>
                </a:solidFill>
              </a:rPr>
              <a:t>Climate Variability Diagnostics Package (CVDP)</a:t>
            </a:r>
            <a:r>
              <a:rPr lang="en-US" sz="2000" dirty="0">
                <a:solidFill>
                  <a:srgbClr val="000000"/>
                </a:solidFill>
              </a:rPr>
              <a:t>: Review slides </a:t>
            </a:r>
            <a:r>
              <a:rPr lang="en-US" sz="2000" dirty="0" smtClean="0">
                <a:solidFill>
                  <a:srgbClr val="000000"/>
                </a:solidFill>
              </a:rPr>
              <a:t>39-43, </a:t>
            </a:r>
            <a:r>
              <a:rPr lang="en-US" sz="2000" dirty="0">
                <a:solidFill>
                  <a:srgbClr val="000000"/>
                </a:solidFill>
              </a:rPr>
              <a:t>then run through slides 59-62.</a:t>
            </a:r>
          </a:p>
          <a:p>
            <a:pPr>
              <a:lnSpc>
                <a:spcPct val="80000"/>
              </a:lnSpc>
            </a:pPr>
            <a:endParaRPr lang="en-US" sz="2000" dirty="0">
              <a:solidFill>
                <a:srgbClr val="000000"/>
              </a:solidFill>
            </a:endParaRPr>
          </a:p>
          <a:p>
            <a:pPr>
              <a:lnSpc>
                <a:spcPct val="80000"/>
              </a:lnSpc>
            </a:pPr>
            <a:endParaRPr lang="en-US" sz="2000" dirty="0">
              <a:solidFill>
                <a:srgbClr val="000000"/>
              </a:solidFill>
            </a:endParaRPr>
          </a:p>
          <a:p>
            <a:pPr>
              <a:lnSpc>
                <a:spcPct val="80000"/>
              </a:lnSpc>
            </a:pPr>
            <a:r>
              <a:rPr lang="en-US" sz="2000" dirty="0">
                <a:solidFill>
                  <a:srgbClr val="000000"/>
                </a:solidFill>
              </a:rPr>
              <a:t>For the </a:t>
            </a:r>
            <a:r>
              <a:rPr lang="en-US" sz="2000" b="1" dirty="0">
                <a:solidFill>
                  <a:srgbClr val="000000"/>
                </a:solidFill>
              </a:rPr>
              <a:t>ADF</a:t>
            </a:r>
            <a:r>
              <a:rPr lang="en-US" sz="2000" dirty="0">
                <a:solidFill>
                  <a:srgbClr val="000000"/>
                </a:solidFill>
              </a:rPr>
              <a:t>: Review slides </a:t>
            </a:r>
            <a:r>
              <a:rPr lang="en-US" sz="2000" dirty="0" smtClean="0">
                <a:solidFill>
                  <a:srgbClr val="000000"/>
                </a:solidFill>
              </a:rPr>
              <a:t>39-43, </a:t>
            </a:r>
            <a:r>
              <a:rPr lang="en-US" sz="2000" dirty="0">
                <a:solidFill>
                  <a:srgbClr val="000000"/>
                </a:solidFill>
              </a:rPr>
              <a:t>then run through slides 65-66.</a:t>
            </a:r>
            <a:endParaRPr lang="en-US" sz="2000" b="1" dirty="0">
              <a:solidFill>
                <a:srgbClr val="000000"/>
              </a:solidFill>
            </a:endParaRPr>
          </a:p>
        </p:txBody>
      </p:sp>
      <p:sp>
        <p:nvSpPr>
          <p:cNvPr id="5" name="TextBox 4">
            <a:extLst>
              <a:ext uri="{FF2B5EF4-FFF2-40B4-BE49-F238E27FC236}">
                <a16:creationId xmlns="" xmlns:a16="http://schemas.microsoft.com/office/drawing/2014/main" id="{DB5EB469-8768-6A45-9044-8D3B04234499}"/>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
        <p:nvSpPr>
          <p:cNvPr id="6" name="Rectangle 2">
            <a:extLst>
              <a:ext uri="{FF2B5EF4-FFF2-40B4-BE49-F238E27FC236}">
                <a16:creationId xmlns="" xmlns:a16="http://schemas.microsoft.com/office/drawing/2014/main" id="{5C8B38B3-8ADE-A944-9A70-3010AD919241}"/>
              </a:ext>
            </a:extLst>
          </p:cNvPr>
          <p:cNvSpPr txBox="1">
            <a:spLocks noChangeArrowheads="1"/>
          </p:cNvSpPr>
          <p:nvPr/>
        </p:nvSpPr>
        <p:spPr bwMode="auto">
          <a:xfrm>
            <a:off x="200866" y="1"/>
            <a:ext cx="4043143" cy="428978"/>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kern="0" dirty="0">
                <a:solidFill>
                  <a:schemeClr val="tx2"/>
                </a:solidFill>
                <a:latin typeface="+mj-lt"/>
                <a:ea typeface="+mj-ea"/>
                <a:cs typeface="+mj-cs"/>
              </a:rPr>
              <a:t>Diagnostics reference slide</a:t>
            </a:r>
            <a:endParaRPr kumimoji="0" lang="en-US" sz="2600" i="0" u="none" strike="noStrike" kern="0" cap="none" spc="0" normalizeH="0" baseline="0" noProof="0" dirty="0">
              <a:ln>
                <a:noFill/>
              </a:ln>
              <a:solidFill>
                <a:schemeClr val="tx2"/>
              </a:solidFill>
              <a:effectLst/>
              <a:uLnTx/>
              <a:uFillTx/>
              <a:latin typeface="+mj-lt"/>
              <a:ea typeface="+mj-ea"/>
              <a:cs typeface="+mj-cs"/>
            </a:endParaRPr>
          </a:p>
        </p:txBody>
      </p:sp>
      <p:cxnSp>
        <p:nvCxnSpPr>
          <p:cNvPr id="4" name="Straight Connector 3">
            <a:extLst>
              <a:ext uri="{FF2B5EF4-FFF2-40B4-BE49-F238E27FC236}">
                <a16:creationId xmlns="" xmlns:a16="http://schemas.microsoft.com/office/drawing/2014/main" id="{9FCBEAD9-7630-F043-A6EC-AD09D5353C51}"/>
              </a:ext>
            </a:extLst>
          </p:cNvPr>
          <p:cNvCxnSpPr/>
          <p:nvPr/>
        </p:nvCxnSpPr>
        <p:spPr>
          <a:xfrm>
            <a:off x="742264" y="4420241"/>
            <a:ext cx="746931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 xmlns:a16="http://schemas.microsoft.com/office/drawing/2014/main" id="{D4CBA90B-67CE-CD14-18C7-5D3FF8FEB8B0}"/>
              </a:ext>
            </a:extLst>
          </p:cNvPr>
          <p:cNvCxnSpPr/>
          <p:nvPr/>
        </p:nvCxnSpPr>
        <p:spPr>
          <a:xfrm>
            <a:off x="742264" y="5332058"/>
            <a:ext cx="746931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225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00866" y="-15675"/>
            <a:ext cx="7346563"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3200" dirty="0">
                <a:solidFill>
                  <a:schemeClr val="tx2"/>
                </a:solidFill>
              </a:rPr>
              <a:t>Getting Started</a:t>
            </a:r>
            <a:endParaRPr kumimoji="0" lang="en-US" sz="2400" b="0" i="0" u="none" strike="noStrike" kern="0" cap="none" spc="0" normalizeH="0" baseline="0" noProof="0" dirty="0">
              <a:ln>
                <a:noFill/>
              </a:ln>
              <a:solidFill>
                <a:schemeClr val="accent1"/>
              </a:solidFill>
              <a:effectLst/>
              <a:uLnTx/>
              <a:uFillTx/>
              <a:latin typeface="+mj-lt"/>
              <a:ea typeface="+mj-ea"/>
              <a:cs typeface="+mj-cs"/>
            </a:endParaRPr>
          </a:p>
        </p:txBody>
      </p:sp>
      <p:sp>
        <p:nvSpPr>
          <p:cNvPr id="7" name="Rectangle 6"/>
          <p:cNvSpPr/>
          <p:nvPr/>
        </p:nvSpPr>
        <p:spPr>
          <a:xfrm>
            <a:off x="392285" y="1067224"/>
            <a:ext cx="8751715" cy="4142673"/>
          </a:xfrm>
          <a:prstGeom prst="rect">
            <a:avLst/>
          </a:prstGeom>
        </p:spPr>
        <p:txBody>
          <a:bodyPr wrap="square">
            <a:spAutoFit/>
          </a:bodyPr>
          <a:lstStyle/>
          <a:p>
            <a:pPr>
              <a:lnSpc>
                <a:spcPct val="80000"/>
              </a:lnSpc>
              <a:buFontTx/>
              <a:buNone/>
            </a:pPr>
            <a:r>
              <a:rPr lang="en-US" sz="2400" dirty="0">
                <a:solidFill>
                  <a:srgbClr val="FF0000"/>
                </a:solidFill>
              </a:rPr>
              <a:t>Reminder: Do not copy and paste, as hidden characters </a:t>
            </a:r>
          </a:p>
          <a:p>
            <a:pPr>
              <a:lnSpc>
                <a:spcPct val="80000"/>
              </a:lnSpc>
              <a:buFontTx/>
              <a:buNone/>
            </a:pPr>
            <a:r>
              <a:rPr lang="en-US" sz="2400" dirty="0">
                <a:solidFill>
                  <a:srgbClr val="FF0000"/>
                </a:solidFill>
              </a:rPr>
              <a:t>can mistakenly get copied.</a:t>
            </a:r>
          </a:p>
          <a:p>
            <a:pPr>
              <a:lnSpc>
                <a:spcPct val="80000"/>
              </a:lnSpc>
              <a:buFontTx/>
              <a:buNone/>
            </a:pPr>
            <a:endParaRPr lang="en-US" sz="2200" dirty="0"/>
          </a:p>
          <a:p>
            <a:pPr>
              <a:lnSpc>
                <a:spcPct val="80000"/>
              </a:lnSpc>
              <a:buFontTx/>
              <a:buNone/>
            </a:pPr>
            <a:endParaRPr lang="en-US" sz="2200" dirty="0"/>
          </a:p>
          <a:p>
            <a:pPr>
              <a:lnSpc>
                <a:spcPct val="80000"/>
              </a:lnSpc>
              <a:buFontTx/>
              <a:buNone/>
            </a:pPr>
            <a:r>
              <a:rPr lang="en-US" sz="2200" dirty="0"/>
              <a:t>To set up your environment for today’s lab:</a:t>
            </a:r>
          </a:p>
          <a:p>
            <a:pPr>
              <a:lnSpc>
                <a:spcPct val="80000"/>
              </a:lnSpc>
              <a:buFontTx/>
              <a:buNone/>
            </a:pPr>
            <a:endParaRPr lang="en-US" sz="1100" dirty="0"/>
          </a:p>
          <a:p>
            <a:pPr marL="457200" indent="-457200">
              <a:lnSpc>
                <a:spcPct val="80000"/>
              </a:lnSpc>
              <a:buFontTx/>
              <a:buAutoNum type="arabicParenR"/>
            </a:pPr>
            <a:r>
              <a:rPr lang="en-US" sz="2200" dirty="0"/>
              <a:t>Login to </a:t>
            </a:r>
            <a:r>
              <a:rPr lang="en-US" sz="2200" dirty="0" err="1"/>
              <a:t>cheyenne</a:t>
            </a:r>
            <a:r>
              <a:rPr lang="en-US" sz="2200" dirty="0"/>
              <a:t> by issuing this command: </a:t>
            </a:r>
          </a:p>
          <a:p>
            <a:pPr>
              <a:lnSpc>
                <a:spcPct val="80000"/>
              </a:lnSpc>
            </a:pPr>
            <a:endParaRPr lang="en-US" sz="1400" dirty="0">
              <a:solidFill>
                <a:srgbClr val="008000"/>
              </a:solidFill>
            </a:endParaRPr>
          </a:p>
          <a:p>
            <a:pPr>
              <a:lnSpc>
                <a:spcPct val="80000"/>
              </a:lnSpc>
            </a:pPr>
            <a:r>
              <a:rPr lang="en-US" sz="2200" dirty="0">
                <a:solidFill>
                  <a:srgbClr val="008000"/>
                </a:solidFill>
              </a:rPr>
              <a:t>	</a:t>
            </a:r>
            <a:r>
              <a:rPr lang="en-US" sz="2200" dirty="0" err="1">
                <a:solidFill>
                  <a:srgbClr val="008000"/>
                </a:solidFill>
              </a:rPr>
              <a:t>ssh</a:t>
            </a:r>
            <a:r>
              <a:rPr lang="en-US" sz="2200" dirty="0">
                <a:solidFill>
                  <a:srgbClr val="008000"/>
                </a:solidFill>
              </a:rPr>
              <a:t> </a:t>
            </a:r>
            <a:r>
              <a:rPr lang="mr-IN" sz="2200" dirty="0">
                <a:solidFill>
                  <a:srgbClr val="008000"/>
                </a:solidFill>
              </a:rPr>
              <a:t>–</a:t>
            </a:r>
            <a:r>
              <a:rPr lang="en-US" sz="2200" dirty="0">
                <a:solidFill>
                  <a:srgbClr val="008000"/>
                </a:solidFill>
              </a:rPr>
              <a:t>Y </a:t>
            </a:r>
            <a:r>
              <a:rPr lang="en-US" sz="2200" dirty="0" err="1">
                <a:solidFill>
                  <a:srgbClr val="008000"/>
                </a:solidFill>
              </a:rPr>
              <a:t>cheyenne.ucar.edu</a:t>
            </a:r>
            <a:r>
              <a:rPr lang="en-US" sz="2200" dirty="0">
                <a:solidFill>
                  <a:srgbClr val="008000"/>
                </a:solidFill>
              </a:rPr>
              <a:t>    </a:t>
            </a:r>
          </a:p>
          <a:p>
            <a:pPr>
              <a:lnSpc>
                <a:spcPct val="80000"/>
              </a:lnSpc>
            </a:pPr>
            <a:endParaRPr lang="en-US" sz="2200" dirty="0">
              <a:solidFill>
                <a:srgbClr val="008000"/>
              </a:solidFill>
            </a:endParaRPr>
          </a:p>
          <a:p>
            <a:pPr>
              <a:lnSpc>
                <a:spcPct val="80000"/>
              </a:lnSpc>
            </a:pPr>
            <a:r>
              <a:rPr lang="en-US" sz="2200" dirty="0">
                <a:solidFill>
                  <a:srgbClr val="008000"/>
                </a:solidFill>
              </a:rPr>
              <a:t>	</a:t>
            </a:r>
            <a:r>
              <a:rPr lang="en-US" sz="2200" dirty="0"/>
              <a:t>alternatively one can use</a:t>
            </a:r>
          </a:p>
          <a:p>
            <a:pPr>
              <a:lnSpc>
                <a:spcPct val="80000"/>
              </a:lnSpc>
            </a:pPr>
            <a:endParaRPr lang="en-US" sz="1400" dirty="0">
              <a:solidFill>
                <a:srgbClr val="008000"/>
              </a:solidFill>
            </a:endParaRPr>
          </a:p>
          <a:p>
            <a:pPr>
              <a:lnSpc>
                <a:spcPct val="80000"/>
              </a:lnSpc>
            </a:pPr>
            <a:r>
              <a:rPr lang="en-US" sz="2200" dirty="0">
                <a:solidFill>
                  <a:srgbClr val="008000"/>
                </a:solidFill>
              </a:rPr>
              <a:t>	</a:t>
            </a:r>
            <a:r>
              <a:rPr lang="en-US" sz="2200" dirty="0" err="1">
                <a:solidFill>
                  <a:srgbClr val="008000"/>
                </a:solidFill>
              </a:rPr>
              <a:t>ssh</a:t>
            </a:r>
            <a:r>
              <a:rPr lang="en-US" sz="2200" dirty="0">
                <a:solidFill>
                  <a:srgbClr val="008000"/>
                </a:solidFill>
              </a:rPr>
              <a:t> –Y &lt;username&gt;@</a:t>
            </a:r>
            <a:r>
              <a:rPr lang="en-US" sz="2200" dirty="0" err="1">
                <a:solidFill>
                  <a:srgbClr val="008000"/>
                </a:solidFill>
              </a:rPr>
              <a:t>cheyenne.ucar.edu</a:t>
            </a:r>
            <a:endParaRPr lang="en-US" sz="2200" dirty="0">
              <a:solidFill>
                <a:srgbClr val="92D050"/>
              </a:solidFill>
            </a:endParaRPr>
          </a:p>
          <a:p>
            <a:pPr>
              <a:lnSpc>
                <a:spcPct val="80000"/>
              </a:lnSpc>
              <a:buFontTx/>
              <a:buNone/>
            </a:pPr>
            <a:endParaRPr lang="en-US" sz="2200" dirty="0"/>
          </a:p>
          <a:p>
            <a:pPr>
              <a:lnSpc>
                <a:spcPct val="80000"/>
              </a:lnSpc>
              <a:buFontTx/>
              <a:buNone/>
            </a:pPr>
            <a:r>
              <a:rPr lang="en-US" sz="2200" dirty="0"/>
              <a:t>2)  If you want to try the </a:t>
            </a:r>
            <a:r>
              <a:rPr lang="en-US" sz="2200" dirty="0" smtClean="0"/>
              <a:t>ADF or </a:t>
            </a:r>
            <a:r>
              <a:rPr lang="en-US" sz="2200" dirty="0"/>
              <a:t>the CVDP via the ADF, then skip</a:t>
            </a:r>
          </a:p>
          <a:p>
            <a:pPr>
              <a:lnSpc>
                <a:spcPct val="80000"/>
              </a:lnSpc>
              <a:buFontTx/>
              <a:buNone/>
            </a:pPr>
            <a:r>
              <a:rPr lang="en-US" sz="2200" dirty="0"/>
              <a:t>     directly to slide 65.  Otherwise just continue to the next slide.</a:t>
            </a:r>
          </a:p>
        </p:txBody>
      </p:sp>
      <p:sp>
        <p:nvSpPr>
          <p:cNvPr id="6" name="TextBox 5">
            <a:extLst>
              <a:ext uri="{FF2B5EF4-FFF2-40B4-BE49-F238E27FC236}">
                <a16:creationId xmlns="" xmlns:a16="http://schemas.microsoft.com/office/drawing/2014/main" id="{4D2C5611-0EAA-C840-B201-114E0523612C}"/>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3335755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00866" y="-2008"/>
            <a:ext cx="3411291"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Getting Started</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
        <p:nvSpPr>
          <p:cNvPr id="7" name="Rectangle 6"/>
          <p:cNvSpPr/>
          <p:nvPr/>
        </p:nvSpPr>
        <p:spPr>
          <a:xfrm>
            <a:off x="392285" y="504142"/>
            <a:ext cx="8751715" cy="5780044"/>
          </a:xfrm>
          <a:prstGeom prst="rect">
            <a:avLst/>
          </a:prstGeom>
        </p:spPr>
        <p:txBody>
          <a:bodyPr wrap="square">
            <a:spAutoFit/>
          </a:bodyPr>
          <a:lstStyle/>
          <a:p>
            <a:pPr marL="457200" indent="-457200">
              <a:lnSpc>
                <a:spcPct val="80000"/>
              </a:lnSpc>
              <a:buFontTx/>
              <a:buAutoNum type="arabicParenR" startAt="2"/>
            </a:pPr>
            <a:r>
              <a:rPr lang="en-US" sz="2200" b="1" dirty="0"/>
              <a:t>For </a:t>
            </a:r>
            <a:r>
              <a:rPr lang="en-US" sz="2200" b="1" dirty="0" err="1">
                <a:solidFill>
                  <a:schemeClr val="accent1"/>
                </a:solidFill>
              </a:rPr>
              <a:t>tcsh</a:t>
            </a:r>
            <a:r>
              <a:rPr lang="en-US" sz="2200" b="1" dirty="0">
                <a:solidFill>
                  <a:schemeClr val="accent1"/>
                </a:solidFill>
              </a:rPr>
              <a:t> users</a:t>
            </a:r>
            <a:r>
              <a:rPr lang="en-US" sz="2200" b="1" dirty="0"/>
              <a:t>: </a:t>
            </a:r>
            <a:r>
              <a:rPr lang="en-US" sz="2200" dirty="0"/>
              <a:t>You should have a .</a:t>
            </a:r>
            <a:r>
              <a:rPr lang="en-US" sz="2200" dirty="0" err="1"/>
              <a:t>tcshrc</a:t>
            </a:r>
            <a:r>
              <a:rPr lang="en-US" sz="2200" dirty="0"/>
              <a:t> file already present in your home directory. If you do not, please copy over the following file:</a:t>
            </a:r>
          </a:p>
          <a:p>
            <a:pPr>
              <a:lnSpc>
                <a:spcPct val="80000"/>
              </a:lnSpc>
              <a:buFontTx/>
              <a:buNone/>
            </a:pPr>
            <a:r>
              <a:rPr lang="en-US" sz="2200" dirty="0"/>
              <a:t> 	</a:t>
            </a:r>
            <a:r>
              <a:rPr lang="en-US" sz="2200" dirty="0" err="1">
                <a:solidFill>
                  <a:srgbClr val="008000"/>
                </a:solidFill>
              </a:rPr>
              <a:t>cp</a:t>
            </a:r>
            <a:r>
              <a:rPr lang="en-US" sz="2200" dirty="0">
                <a:solidFill>
                  <a:srgbClr val="008000"/>
                </a:solidFill>
              </a:rPr>
              <a:t> /glade/p/</a:t>
            </a:r>
            <a:r>
              <a:rPr lang="en-US" sz="2200" dirty="0" err="1">
                <a:solidFill>
                  <a:srgbClr val="008000"/>
                </a:solidFill>
              </a:rPr>
              <a:t>cesm</a:t>
            </a:r>
            <a:r>
              <a:rPr lang="en-US" sz="2200" dirty="0">
                <a:solidFill>
                  <a:srgbClr val="008000"/>
                </a:solidFill>
              </a:rPr>
              <a:t>/tutorial/</a:t>
            </a:r>
            <a:r>
              <a:rPr lang="en-US" sz="2200" dirty="0" err="1">
                <a:solidFill>
                  <a:srgbClr val="008000"/>
                </a:solidFill>
              </a:rPr>
              <a:t>tcshrc</a:t>
            </a:r>
            <a:r>
              <a:rPr lang="en-US" sz="2200" dirty="0">
                <a:solidFill>
                  <a:srgbClr val="008000"/>
                </a:solidFill>
              </a:rPr>
              <a:t>  ~/.</a:t>
            </a:r>
            <a:r>
              <a:rPr lang="en-US" sz="2200" dirty="0" err="1">
                <a:solidFill>
                  <a:srgbClr val="008000"/>
                </a:solidFill>
              </a:rPr>
              <a:t>tcshrc</a:t>
            </a:r>
            <a:endParaRPr lang="en-US" sz="2200" dirty="0">
              <a:solidFill>
                <a:srgbClr val="008000"/>
              </a:solidFill>
            </a:endParaRPr>
          </a:p>
          <a:p>
            <a:pPr>
              <a:lnSpc>
                <a:spcPct val="80000"/>
              </a:lnSpc>
              <a:buFontTx/>
              <a:buNone/>
            </a:pPr>
            <a:r>
              <a:rPr lang="en-US" sz="2200" dirty="0">
                <a:solidFill>
                  <a:srgbClr val="008000"/>
                </a:solidFill>
              </a:rPr>
              <a:t>       </a:t>
            </a:r>
          </a:p>
          <a:p>
            <a:pPr>
              <a:lnSpc>
                <a:spcPct val="80000"/>
              </a:lnSpc>
              <a:buFontTx/>
              <a:buNone/>
            </a:pPr>
            <a:r>
              <a:rPr lang="en-US" sz="2200" dirty="0">
                <a:solidFill>
                  <a:srgbClr val="008000"/>
                </a:solidFill>
              </a:rPr>
              <a:t>	</a:t>
            </a:r>
            <a:r>
              <a:rPr lang="en-US" sz="2200" dirty="0"/>
              <a:t>Then, change to your home directory and source the file: </a:t>
            </a:r>
          </a:p>
          <a:p>
            <a:pPr>
              <a:lnSpc>
                <a:spcPct val="80000"/>
              </a:lnSpc>
              <a:buFontTx/>
              <a:buNone/>
            </a:pPr>
            <a:r>
              <a:rPr lang="en-US" sz="2200" dirty="0">
                <a:solidFill>
                  <a:srgbClr val="008000"/>
                </a:solidFill>
              </a:rPr>
              <a:t>	cd; source .</a:t>
            </a:r>
            <a:r>
              <a:rPr lang="en-US" sz="2200" dirty="0" err="1">
                <a:solidFill>
                  <a:srgbClr val="008000"/>
                </a:solidFill>
              </a:rPr>
              <a:t>tcshrc</a:t>
            </a:r>
            <a:endParaRPr lang="en-US" sz="2200" dirty="0">
              <a:solidFill>
                <a:srgbClr val="008000"/>
              </a:solidFill>
            </a:endParaRPr>
          </a:p>
          <a:p>
            <a:pPr>
              <a:lnSpc>
                <a:spcPct val="80000"/>
              </a:lnSpc>
              <a:buFontTx/>
              <a:buNone/>
            </a:pPr>
            <a:r>
              <a:rPr lang="en-US" sz="2200" dirty="0"/>
              <a:t>	</a:t>
            </a:r>
          </a:p>
          <a:p>
            <a:pPr>
              <a:lnSpc>
                <a:spcPct val="80000"/>
              </a:lnSpc>
              <a:buFontTx/>
              <a:buNone/>
            </a:pPr>
            <a:r>
              <a:rPr lang="en-US" sz="2200" dirty="0"/>
              <a:t>	If you have an existing .</a:t>
            </a:r>
            <a:r>
              <a:rPr lang="en-US" sz="2200" dirty="0" err="1"/>
              <a:t>tcshrc</a:t>
            </a:r>
            <a:r>
              <a:rPr lang="en-US" sz="2200" dirty="0"/>
              <a:t> file and do not wish to overwrite it 	please copy the contents of the /glade/p/</a:t>
            </a:r>
            <a:r>
              <a:rPr lang="en-US" sz="2200" dirty="0" err="1"/>
              <a:t>cesm</a:t>
            </a:r>
            <a:r>
              <a:rPr lang="en-US" sz="2200" dirty="0"/>
              <a:t>/tutorial/</a:t>
            </a:r>
            <a:r>
              <a:rPr lang="en-US" sz="2200" dirty="0" err="1"/>
              <a:t>tcshrc</a:t>
            </a:r>
            <a:r>
              <a:rPr lang="en-US" sz="2200" dirty="0"/>
              <a:t> file to 	your .</a:t>
            </a:r>
            <a:r>
              <a:rPr lang="en-US" sz="2200" dirty="0" err="1"/>
              <a:t>tcshrc</a:t>
            </a:r>
            <a:r>
              <a:rPr lang="en-US" sz="2200" dirty="0"/>
              <a:t> file. </a:t>
            </a:r>
          </a:p>
          <a:p>
            <a:pPr>
              <a:lnSpc>
                <a:spcPct val="80000"/>
              </a:lnSpc>
            </a:pPr>
            <a:endParaRPr lang="en-US" sz="2200" dirty="0"/>
          </a:p>
          <a:p>
            <a:pPr>
              <a:lnSpc>
                <a:spcPct val="80000"/>
              </a:lnSpc>
            </a:pPr>
            <a:r>
              <a:rPr lang="en-US" sz="2200" b="1" dirty="0"/>
              <a:t>	For </a:t>
            </a:r>
            <a:r>
              <a:rPr lang="en-US" sz="2200" b="1" dirty="0">
                <a:solidFill>
                  <a:schemeClr val="accent1"/>
                </a:solidFill>
              </a:rPr>
              <a:t>bash users</a:t>
            </a:r>
            <a:r>
              <a:rPr lang="en-US" sz="2200" b="1" dirty="0"/>
              <a:t>: </a:t>
            </a:r>
            <a:r>
              <a:rPr lang="en-US" sz="2200" dirty="0"/>
              <a:t>You may have a .profile file already present in your 	home directory. If you do not, please copy over the following file:</a:t>
            </a:r>
          </a:p>
          <a:p>
            <a:pPr>
              <a:lnSpc>
                <a:spcPct val="80000"/>
              </a:lnSpc>
              <a:buFontTx/>
              <a:buNone/>
            </a:pPr>
            <a:r>
              <a:rPr lang="en-US" sz="2200" dirty="0"/>
              <a:t> 	</a:t>
            </a:r>
            <a:r>
              <a:rPr lang="en-US" sz="2200" dirty="0" err="1">
                <a:solidFill>
                  <a:srgbClr val="008000"/>
                </a:solidFill>
              </a:rPr>
              <a:t>cp</a:t>
            </a:r>
            <a:r>
              <a:rPr lang="en-US" sz="2200" dirty="0">
                <a:solidFill>
                  <a:srgbClr val="008000"/>
                </a:solidFill>
              </a:rPr>
              <a:t> /glade/p/</a:t>
            </a:r>
            <a:r>
              <a:rPr lang="en-US" sz="2200" dirty="0" err="1">
                <a:solidFill>
                  <a:srgbClr val="008000"/>
                </a:solidFill>
              </a:rPr>
              <a:t>cesm</a:t>
            </a:r>
            <a:r>
              <a:rPr lang="en-US" sz="2200" dirty="0">
                <a:solidFill>
                  <a:srgbClr val="008000"/>
                </a:solidFill>
              </a:rPr>
              <a:t>/tutorial/profile  ~/.profile</a:t>
            </a:r>
          </a:p>
          <a:p>
            <a:pPr>
              <a:lnSpc>
                <a:spcPct val="80000"/>
              </a:lnSpc>
              <a:buFontTx/>
              <a:buNone/>
            </a:pPr>
            <a:r>
              <a:rPr lang="en-US" sz="2200" dirty="0">
                <a:solidFill>
                  <a:srgbClr val="008000"/>
                </a:solidFill>
              </a:rPr>
              <a:t>       </a:t>
            </a:r>
          </a:p>
          <a:p>
            <a:pPr>
              <a:lnSpc>
                <a:spcPct val="80000"/>
              </a:lnSpc>
              <a:buFontTx/>
              <a:buNone/>
            </a:pPr>
            <a:r>
              <a:rPr lang="en-US" sz="2200" dirty="0">
                <a:solidFill>
                  <a:srgbClr val="008000"/>
                </a:solidFill>
              </a:rPr>
              <a:t>	</a:t>
            </a:r>
            <a:r>
              <a:rPr lang="en-US" sz="2200" dirty="0"/>
              <a:t>Then, change to your home directory and source the file: </a:t>
            </a:r>
          </a:p>
          <a:p>
            <a:pPr>
              <a:lnSpc>
                <a:spcPct val="80000"/>
              </a:lnSpc>
              <a:buFontTx/>
              <a:buNone/>
            </a:pPr>
            <a:r>
              <a:rPr lang="en-US" sz="2200" dirty="0">
                <a:solidFill>
                  <a:srgbClr val="008000"/>
                </a:solidFill>
              </a:rPr>
              <a:t>	cd; source .profile</a:t>
            </a:r>
          </a:p>
          <a:p>
            <a:pPr>
              <a:lnSpc>
                <a:spcPct val="80000"/>
              </a:lnSpc>
              <a:buFontTx/>
              <a:buNone/>
            </a:pPr>
            <a:r>
              <a:rPr lang="en-US" sz="2200" dirty="0"/>
              <a:t>	</a:t>
            </a:r>
          </a:p>
          <a:p>
            <a:pPr>
              <a:lnSpc>
                <a:spcPct val="80000"/>
              </a:lnSpc>
              <a:buFontTx/>
              <a:buNone/>
            </a:pPr>
            <a:r>
              <a:rPr lang="en-US" sz="2200" dirty="0"/>
              <a:t>	If you have an existing .profile file and do not wish to overwrite it 	please copy the contents of the /glade/p/</a:t>
            </a:r>
            <a:r>
              <a:rPr lang="en-US" sz="2200" dirty="0" err="1"/>
              <a:t>cesm</a:t>
            </a:r>
            <a:r>
              <a:rPr lang="en-US" sz="2200" dirty="0"/>
              <a:t>/tutorial/profile file to 	your .profile file. </a:t>
            </a:r>
          </a:p>
        </p:txBody>
      </p:sp>
      <p:sp>
        <p:nvSpPr>
          <p:cNvPr id="6" name="TextBox 5">
            <a:extLst>
              <a:ext uri="{FF2B5EF4-FFF2-40B4-BE49-F238E27FC236}">
                <a16:creationId xmlns="" xmlns:a16="http://schemas.microsoft.com/office/drawing/2014/main" id="{D821110E-8B65-F341-9BD8-EFECF8E487DC}"/>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cxnSp>
        <p:nvCxnSpPr>
          <p:cNvPr id="3" name="Straight Connector 2">
            <a:extLst>
              <a:ext uri="{FF2B5EF4-FFF2-40B4-BE49-F238E27FC236}">
                <a16:creationId xmlns="" xmlns:a16="http://schemas.microsoft.com/office/drawing/2014/main" id="{4EE6A09A-DE79-5C4B-8444-1063898CC861}"/>
              </a:ext>
            </a:extLst>
          </p:cNvPr>
          <p:cNvCxnSpPr/>
          <p:nvPr/>
        </p:nvCxnSpPr>
        <p:spPr>
          <a:xfrm>
            <a:off x="1280160" y="3339966"/>
            <a:ext cx="6814686"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307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00866" y="3221"/>
            <a:ext cx="3411291"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Getting Started</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
        <p:nvSpPr>
          <p:cNvPr id="7" name="Rectangle 6"/>
          <p:cNvSpPr/>
          <p:nvPr/>
        </p:nvSpPr>
        <p:spPr>
          <a:xfrm>
            <a:off x="392284" y="676626"/>
            <a:ext cx="8751715" cy="3071610"/>
          </a:xfrm>
          <a:prstGeom prst="rect">
            <a:avLst/>
          </a:prstGeom>
        </p:spPr>
        <p:txBody>
          <a:bodyPr wrap="square">
            <a:spAutoFit/>
          </a:bodyPr>
          <a:lstStyle/>
          <a:p>
            <a:pPr>
              <a:lnSpc>
                <a:spcPct val="80000"/>
              </a:lnSpc>
            </a:pPr>
            <a:r>
              <a:rPr lang="en-US" sz="2200" dirty="0"/>
              <a:t>3)	cd to your home directory, then create a new directory named 	scripts, and cd into it:</a:t>
            </a:r>
          </a:p>
          <a:p>
            <a:pPr marL="1371600" lvl="2" indent="-457200">
              <a:lnSpc>
                <a:spcPct val="80000"/>
              </a:lnSpc>
            </a:pPr>
            <a:r>
              <a:rPr lang="en-US" sz="2200" dirty="0">
                <a:solidFill>
                  <a:srgbClr val="008000"/>
                </a:solidFill>
              </a:rPr>
              <a:t>	cd</a:t>
            </a:r>
          </a:p>
          <a:p>
            <a:pPr marL="1371600" lvl="2" indent="-457200">
              <a:lnSpc>
                <a:spcPct val="80000"/>
              </a:lnSpc>
            </a:pPr>
            <a:r>
              <a:rPr lang="en-US" sz="2200" dirty="0">
                <a:solidFill>
                  <a:srgbClr val="008000"/>
                </a:solidFill>
              </a:rPr>
              <a:t>	</a:t>
            </a:r>
            <a:r>
              <a:rPr lang="en-US" sz="2200" dirty="0" err="1">
                <a:solidFill>
                  <a:srgbClr val="008000"/>
                </a:solidFill>
              </a:rPr>
              <a:t>mkdir</a:t>
            </a:r>
            <a:r>
              <a:rPr lang="en-US" sz="2200" dirty="0">
                <a:solidFill>
                  <a:srgbClr val="008000"/>
                </a:solidFill>
              </a:rPr>
              <a:t> scripts</a:t>
            </a:r>
          </a:p>
          <a:p>
            <a:pPr marL="1371600" lvl="2" indent="-457200">
              <a:lnSpc>
                <a:spcPct val="80000"/>
              </a:lnSpc>
            </a:pPr>
            <a:r>
              <a:rPr lang="en-US" sz="2200" dirty="0">
                <a:solidFill>
                  <a:srgbClr val="008000"/>
                </a:solidFill>
              </a:rPr>
              <a:t>  	cd scripts</a:t>
            </a:r>
          </a:p>
          <a:p>
            <a:pPr marL="1371600" lvl="2" indent="-457200">
              <a:lnSpc>
                <a:spcPct val="80000"/>
              </a:lnSpc>
            </a:pPr>
            <a:endParaRPr lang="en-US" sz="2200" dirty="0">
              <a:solidFill>
                <a:srgbClr val="008000"/>
              </a:solidFill>
            </a:endParaRPr>
          </a:p>
          <a:p>
            <a:pPr marL="468313" lvl="2">
              <a:lnSpc>
                <a:spcPct val="80000"/>
              </a:lnSpc>
            </a:pPr>
            <a:r>
              <a:rPr lang="en-US" sz="2200" dirty="0">
                <a:solidFill>
                  <a:srgbClr val="000000"/>
                </a:solidFill>
              </a:rPr>
              <a:t>Copy all files from my </a:t>
            </a:r>
            <a:r>
              <a:rPr lang="en-US" sz="2200" dirty="0" err="1">
                <a:solidFill>
                  <a:srgbClr val="000000"/>
                </a:solidFill>
              </a:rPr>
              <a:t>CESM_tutorial</a:t>
            </a:r>
            <a:r>
              <a:rPr lang="en-US" sz="2200" dirty="0">
                <a:solidFill>
                  <a:srgbClr val="000000"/>
                </a:solidFill>
              </a:rPr>
              <a:t> directory over to your scripts directory, and rename </a:t>
            </a:r>
            <a:r>
              <a:rPr lang="en-US" sz="2200" dirty="0" err="1">
                <a:solidFill>
                  <a:srgbClr val="000000"/>
                </a:solidFill>
              </a:rPr>
              <a:t>hluresfile</a:t>
            </a:r>
            <a:r>
              <a:rPr lang="en-US" sz="2200" dirty="0">
                <a:solidFill>
                  <a:srgbClr val="000000"/>
                </a:solidFill>
              </a:rPr>
              <a:t> (sets NCL defaults) to .</a:t>
            </a:r>
            <a:r>
              <a:rPr lang="en-US" sz="2200" dirty="0" err="1">
                <a:solidFill>
                  <a:srgbClr val="000000"/>
                </a:solidFill>
              </a:rPr>
              <a:t>hluresfile</a:t>
            </a:r>
            <a:r>
              <a:rPr lang="en-US" sz="2200" dirty="0">
                <a:solidFill>
                  <a:srgbClr val="000000"/>
                </a:solidFill>
              </a:rPr>
              <a:t>:</a:t>
            </a:r>
          </a:p>
          <a:p>
            <a:pPr marL="457200" indent="-457200">
              <a:lnSpc>
                <a:spcPct val="80000"/>
              </a:lnSpc>
            </a:pPr>
            <a:r>
              <a:rPr lang="en-US" sz="2200" dirty="0">
                <a:solidFill>
                  <a:srgbClr val="008000"/>
                </a:solidFill>
              </a:rPr>
              <a:t> 			</a:t>
            </a:r>
            <a:r>
              <a:rPr lang="en-US" sz="2200" dirty="0" err="1">
                <a:solidFill>
                  <a:srgbClr val="008000"/>
                </a:solidFill>
              </a:rPr>
              <a:t>cp</a:t>
            </a:r>
            <a:r>
              <a:rPr lang="en-US" sz="2200" dirty="0">
                <a:solidFill>
                  <a:srgbClr val="008000"/>
                </a:solidFill>
              </a:rPr>
              <a:t> –R /glade/u/home/</a:t>
            </a:r>
            <a:r>
              <a:rPr lang="en-US" sz="2200" dirty="0" err="1">
                <a:solidFill>
                  <a:srgbClr val="008000"/>
                </a:solidFill>
              </a:rPr>
              <a:t>asphilli</a:t>
            </a:r>
            <a:r>
              <a:rPr lang="en-US" sz="2200" dirty="0">
                <a:solidFill>
                  <a:srgbClr val="008000"/>
                </a:solidFill>
              </a:rPr>
              <a:t>/</a:t>
            </a:r>
            <a:r>
              <a:rPr lang="en-US" sz="2200" dirty="0" err="1">
                <a:solidFill>
                  <a:srgbClr val="008000"/>
                </a:solidFill>
              </a:rPr>
              <a:t>CESM_tutorial</a:t>
            </a:r>
            <a:r>
              <a:rPr lang="en-US" sz="2200" dirty="0">
                <a:solidFill>
                  <a:srgbClr val="008000"/>
                </a:solidFill>
              </a:rPr>
              <a:t>/* .</a:t>
            </a:r>
          </a:p>
          <a:p>
            <a:pPr marL="457200" indent="-457200">
              <a:lnSpc>
                <a:spcPct val="80000"/>
              </a:lnSpc>
            </a:pPr>
            <a:r>
              <a:rPr lang="en-US" sz="2200" dirty="0">
                <a:solidFill>
                  <a:srgbClr val="008000"/>
                </a:solidFill>
              </a:rPr>
              <a:t>			mv </a:t>
            </a:r>
            <a:r>
              <a:rPr lang="en-US" sz="2200" dirty="0" err="1">
                <a:solidFill>
                  <a:srgbClr val="008000"/>
                </a:solidFill>
              </a:rPr>
              <a:t>hluresfile</a:t>
            </a:r>
            <a:r>
              <a:rPr lang="en-US" sz="2200" dirty="0">
                <a:solidFill>
                  <a:srgbClr val="008000"/>
                </a:solidFill>
              </a:rPr>
              <a:t> ../.</a:t>
            </a:r>
            <a:r>
              <a:rPr lang="en-US" sz="2200" dirty="0" err="1">
                <a:solidFill>
                  <a:srgbClr val="008000"/>
                </a:solidFill>
              </a:rPr>
              <a:t>hluresfile</a:t>
            </a:r>
            <a:endParaRPr lang="en-US" sz="2200" dirty="0">
              <a:solidFill>
                <a:srgbClr val="008000"/>
              </a:solidFill>
            </a:endParaRPr>
          </a:p>
          <a:p>
            <a:pPr marL="457200" indent="-457200">
              <a:lnSpc>
                <a:spcPct val="80000"/>
              </a:lnSpc>
            </a:pPr>
            <a:endParaRPr lang="en-US" sz="2200" dirty="0">
              <a:solidFill>
                <a:srgbClr val="008000"/>
              </a:solidFill>
            </a:endParaRPr>
          </a:p>
        </p:txBody>
      </p:sp>
      <p:sp>
        <p:nvSpPr>
          <p:cNvPr id="6" name="TextBox 5">
            <a:extLst>
              <a:ext uri="{FF2B5EF4-FFF2-40B4-BE49-F238E27FC236}">
                <a16:creationId xmlns="" xmlns:a16="http://schemas.microsoft.com/office/drawing/2014/main" id="{D821110E-8B65-F341-9BD8-EFECF8E487DC}"/>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2640942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00865" y="-15680"/>
            <a:ext cx="7757801"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Running the Component Diagnostics</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
        <p:nvSpPr>
          <p:cNvPr id="7" name="Rectangle 6"/>
          <p:cNvSpPr/>
          <p:nvPr/>
        </p:nvSpPr>
        <p:spPr>
          <a:xfrm>
            <a:off x="392284" y="654047"/>
            <a:ext cx="8751715" cy="4819781"/>
          </a:xfrm>
          <a:prstGeom prst="rect">
            <a:avLst/>
          </a:prstGeom>
        </p:spPr>
        <p:txBody>
          <a:bodyPr wrap="square">
            <a:spAutoFit/>
          </a:bodyPr>
          <a:lstStyle/>
          <a:p>
            <a:pPr>
              <a:lnSpc>
                <a:spcPct val="80000"/>
              </a:lnSpc>
            </a:pPr>
            <a:r>
              <a:rPr lang="en-US" sz="2200" dirty="0"/>
              <a:t>The following pages contain instructions on how to run each of the four  component diagnostics packages. Each </a:t>
            </a:r>
            <a:r>
              <a:rPr lang="en-US" sz="2200" dirty="0" err="1"/>
              <a:t>qsub</a:t>
            </a:r>
            <a:r>
              <a:rPr lang="en-US" sz="2200" dirty="0"/>
              <a:t> submission you make should take on the order of ~5 minutes. </a:t>
            </a:r>
          </a:p>
          <a:p>
            <a:pPr>
              <a:lnSpc>
                <a:spcPct val="80000"/>
              </a:lnSpc>
            </a:pPr>
            <a:endParaRPr lang="en-US" sz="2200" dirty="0"/>
          </a:p>
          <a:p>
            <a:pPr>
              <a:lnSpc>
                <a:spcPct val="80000"/>
              </a:lnSpc>
            </a:pPr>
            <a:r>
              <a:rPr lang="en-US" sz="2200" dirty="0"/>
              <a:t>Note that the general CESM (component) diagnostics instructions are located here: </a:t>
            </a:r>
          </a:p>
          <a:p>
            <a:pPr>
              <a:lnSpc>
                <a:spcPct val="80000"/>
              </a:lnSpc>
            </a:pPr>
            <a:r>
              <a:rPr lang="en-US" sz="2000" dirty="0">
                <a:solidFill>
                  <a:srgbClr val="00B0F0"/>
                </a:solidFill>
                <a:hlinkClick r:id="rId2">
                  <a:extLst>
                    <a:ext uri="{A12FA001-AC4F-418D-AE19-62706E023703}">
                      <ahyp:hlinkClr xmlns="" xmlns:ahyp="http://schemas.microsoft.com/office/drawing/2018/hyperlinkcolor" val="tx"/>
                    </a:ext>
                  </a:extLst>
                </a:hlinkClick>
              </a:rPr>
              <a:t>https://github.com/NCAR/CESM_postprocessing/wiki/cheyenne-and-DAV-quick-start-guide</a:t>
            </a:r>
            <a:endParaRPr lang="en-US" sz="2000" dirty="0">
              <a:solidFill>
                <a:srgbClr val="00B0F0"/>
              </a:solidFill>
            </a:endParaRPr>
          </a:p>
          <a:p>
            <a:pPr>
              <a:lnSpc>
                <a:spcPct val="80000"/>
              </a:lnSpc>
            </a:pPr>
            <a:endParaRPr lang="en-US" sz="2200" dirty="0"/>
          </a:p>
          <a:p>
            <a:pPr>
              <a:lnSpc>
                <a:spcPct val="80000"/>
              </a:lnSpc>
            </a:pPr>
            <a:r>
              <a:rPr lang="en-US" sz="2200" dirty="0"/>
              <a:t>Customized instructions for the tutorial are given over the next few slides. You will need to change all settings that are encased in &lt; &gt;.</a:t>
            </a:r>
          </a:p>
          <a:p>
            <a:pPr>
              <a:lnSpc>
                <a:spcPct val="80000"/>
              </a:lnSpc>
            </a:pPr>
            <a:endParaRPr lang="en-US" sz="2200" dirty="0"/>
          </a:p>
          <a:p>
            <a:pPr>
              <a:lnSpc>
                <a:spcPct val="80000"/>
              </a:lnSpc>
              <a:buFontTx/>
              <a:buNone/>
            </a:pPr>
            <a:r>
              <a:rPr lang="en-US" sz="2200" dirty="0"/>
              <a:t>1)	Set up your python environment:</a:t>
            </a:r>
          </a:p>
          <a:p>
            <a:pPr>
              <a:lnSpc>
                <a:spcPct val="80000"/>
              </a:lnSpc>
              <a:buFontTx/>
              <a:buNone/>
            </a:pPr>
            <a:r>
              <a:rPr lang="en-US" sz="2200" dirty="0">
                <a:solidFill>
                  <a:srgbClr val="008000"/>
                </a:solidFill>
              </a:rPr>
              <a:t>   	</a:t>
            </a:r>
            <a:r>
              <a:rPr lang="en-US" sz="2200" dirty="0" err="1">
                <a:solidFill>
                  <a:srgbClr val="008000"/>
                </a:solidFill>
              </a:rPr>
              <a:t>cesm_pp_activate</a:t>
            </a:r>
            <a:endParaRPr lang="en-US" sz="2200" dirty="0">
              <a:solidFill>
                <a:srgbClr val="008000"/>
              </a:solidFill>
            </a:endParaRPr>
          </a:p>
          <a:p>
            <a:pPr>
              <a:lnSpc>
                <a:spcPct val="80000"/>
              </a:lnSpc>
              <a:buFontTx/>
              <a:buNone/>
            </a:pPr>
            <a:endParaRPr lang="en-US" sz="2200" dirty="0">
              <a:solidFill>
                <a:srgbClr val="008000"/>
              </a:solidFill>
            </a:endParaRPr>
          </a:p>
          <a:p>
            <a:pPr>
              <a:lnSpc>
                <a:spcPct val="80000"/>
              </a:lnSpc>
              <a:buFontTx/>
              <a:buNone/>
            </a:pPr>
            <a:r>
              <a:rPr lang="en-US" sz="2200" dirty="0"/>
              <a:t>2)</a:t>
            </a:r>
            <a:r>
              <a:rPr lang="en-US" sz="2200" dirty="0">
                <a:solidFill>
                  <a:srgbClr val="008000"/>
                </a:solidFill>
              </a:rPr>
              <a:t>	</a:t>
            </a:r>
            <a:r>
              <a:rPr lang="en-US" sz="2200" dirty="0"/>
              <a:t>Create a directory to house the CESM </a:t>
            </a:r>
            <a:r>
              <a:rPr lang="en-US" sz="2200" dirty="0" err="1"/>
              <a:t>postprocessing</a:t>
            </a:r>
            <a:r>
              <a:rPr lang="en-US" sz="2200" dirty="0"/>
              <a:t> code:</a:t>
            </a:r>
          </a:p>
          <a:p>
            <a:pPr>
              <a:lnSpc>
                <a:spcPct val="80000"/>
              </a:lnSpc>
            </a:pPr>
            <a:r>
              <a:rPr lang="en-US" sz="2800" dirty="0">
                <a:solidFill>
                  <a:srgbClr val="008000"/>
                </a:solidFill>
              </a:rPr>
              <a:t>	</a:t>
            </a:r>
            <a:r>
              <a:rPr lang="en-US" sz="2400" dirty="0" err="1">
                <a:solidFill>
                  <a:srgbClr val="008000"/>
                </a:solidFill>
              </a:rPr>
              <a:t>mkdir</a:t>
            </a:r>
            <a:r>
              <a:rPr lang="en-US" sz="2400" dirty="0">
                <a:solidFill>
                  <a:srgbClr val="008000"/>
                </a:solidFill>
              </a:rPr>
              <a:t> /glade/scratch/&lt;username&gt;/</a:t>
            </a:r>
            <a:r>
              <a:rPr lang="en-US" sz="2400" dirty="0" err="1">
                <a:solidFill>
                  <a:srgbClr val="008000"/>
                </a:solidFill>
              </a:rPr>
              <a:t>cesm</a:t>
            </a:r>
            <a:r>
              <a:rPr lang="en-US" sz="2400" dirty="0">
                <a:solidFill>
                  <a:srgbClr val="008000"/>
                </a:solidFill>
              </a:rPr>
              <a:t>-postprocess</a:t>
            </a:r>
            <a:r>
              <a:rPr lang="en-US" sz="2200" dirty="0">
                <a:solidFill>
                  <a:schemeClr val="tx1">
                    <a:lumMod val="75000"/>
                    <a:lumOff val="25000"/>
                  </a:schemeClr>
                </a:solidFill>
              </a:rPr>
              <a:t>  </a:t>
            </a:r>
          </a:p>
        </p:txBody>
      </p:sp>
      <p:sp>
        <p:nvSpPr>
          <p:cNvPr id="6" name="TextBox 5">
            <a:extLst>
              <a:ext uri="{FF2B5EF4-FFF2-40B4-BE49-F238E27FC236}">
                <a16:creationId xmlns="" xmlns:a16="http://schemas.microsoft.com/office/drawing/2014/main" id="{1AC3C978-193D-6546-8EC7-F160C0283385}"/>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3527880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00866" y="-15676"/>
            <a:ext cx="7151404"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Running the Component Diagnostics</a:t>
            </a:r>
            <a:endParaRPr lang="en-US" sz="2600" b="1" kern="0" dirty="0">
              <a:solidFill>
                <a:schemeClr val="tx2"/>
              </a:solidFill>
            </a:endParaRPr>
          </a:p>
        </p:txBody>
      </p:sp>
      <p:sp>
        <p:nvSpPr>
          <p:cNvPr id="7" name="Rectangle 6"/>
          <p:cNvSpPr/>
          <p:nvPr/>
        </p:nvSpPr>
        <p:spPr>
          <a:xfrm>
            <a:off x="112890" y="572533"/>
            <a:ext cx="9031110" cy="4167295"/>
          </a:xfrm>
          <a:prstGeom prst="rect">
            <a:avLst/>
          </a:prstGeom>
        </p:spPr>
        <p:txBody>
          <a:bodyPr wrap="square">
            <a:spAutoFit/>
          </a:bodyPr>
          <a:lstStyle/>
          <a:p>
            <a:pPr>
              <a:lnSpc>
                <a:spcPct val="80000"/>
              </a:lnSpc>
            </a:pPr>
            <a:endParaRPr lang="en-US" sz="2200" dirty="0">
              <a:solidFill>
                <a:schemeClr val="tx1">
                  <a:lumMod val="75000"/>
                  <a:lumOff val="25000"/>
                </a:schemeClr>
              </a:solidFill>
            </a:endParaRPr>
          </a:p>
          <a:p>
            <a:pPr marL="457200" indent="-457200">
              <a:lnSpc>
                <a:spcPct val="80000"/>
              </a:lnSpc>
              <a:buAutoNum type="arabicParenR" startAt="3"/>
            </a:pPr>
            <a:r>
              <a:rPr lang="en-US" sz="2200" dirty="0"/>
              <a:t>Decide which simulation you will run the diagnostics on, either your run or the test case specified in ~/scripts/</a:t>
            </a:r>
            <a:r>
              <a:rPr lang="en-US" sz="2200" dirty="0" err="1"/>
              <a:t>test_data_location.txt</a:t>
            </a:r>
            <a:r>
              <a:rPr lang="en-US" sz="2200" dirty="0"/>
              <a:t>. Then run </a:t>
            </a:r>
            <a:r>
              <a:rPr lang="en-US" sz="2200" dirty="0" err="1"/>
              <a:t>create_postprocess</a:t>
            </a:r>
            <a:r>
              <a:rPr lang="en-US" sz="2200" dirty="0"/>
              <a:t> to set up your post-processing directory, and cd to that directory as follows:</a:t>
            </a:r>
          </a:p>
          <a:p>
            <a:pPr>
              <a:lnSpc>
                <a:spcPct val="80000"/>
              </a:lnSpc>
            </a:pPr>
            <a:endParaRPr lang="en-US" sz="1000" dirty="0">
              <a:solidFill>
                <a:srgbClr val="008000"/>
              </a:solidFill>
            </a:endParaRPr>
          </a:p>
          <a:p>
            <a:pPr>
              <a:lnSpc>
                <a:spcPct val="80000"/>
              </a:lnSpc>
            </a:pPr>
            <a:r>
              <a:rPr lang="en-US" sz="1700" dirty="0" err="1">
                <a:solidFill>
                  <a:srgbClr val="008000"/>
                </a:solidFill>
              </a:rPr>
              <a:t>create_postprocess</a:t>
            </a:r>
            <a:r>
              <a:rPr lang="en-US" sz="1700" dirty="0">
                <a:solidFill>
                  <a:srgbClr val="008000"/>
                </a:solidFill>
              </a:rPr>
              <a:t> </a:t>
            </a:r>
            <a:r>
              <a:rPr lang="en-US" sz="1700" dirty="0">
                <a:solidFill>
                  <a:srgbClr val="008000"/>
                </a:solidFill>
                <a:latin typeface="Arial" panose="020B0604020202020204" pitchFamily="34" charset="0"/>
                <a:cs typeface="Arial" panose="020B0604020202020204" pitchFamily="34" charset="0"/>
              </a:rPr>
              <a:t>--</a:t>
            </a:r>
            <a:r>
              <a:rPr lang="en-US" sz="1700" dirty="0" err="1">
                <a:solidFill>
                  <a:srgbClr val="008000"/>
                </a:solidFill>
              </a:rPr>
              <a:t>caseroot</a:t>
            </a:r>
            <a:r>
              <a:rPr lang="en-US" sz="1700" dirty="0">
                <a:solidFill>
                  <a:srgbClr val="008000"/>
                </a:solidFill>
              </a:rPr>
              <a:t> /glade/scratch/&lt;username&gt;/</a:t>
            </a:r>
            <a:r>
              <a:rPr lang="en-US" sz="1700" dirty="0" err="1">
                <a:solidFill>
                  <a:srgbClr val="008000"/>
                </a:solidFill>
              </a:rPr>
              <a:t>cesm</a:t>
            </a:r>
            <a:r>
              <a:rPr lang="en-US" sz="1700" dirty="0">
                <a:solidFill>
                  <a:srgbClr val="008000"/>
                </a:solidFill>
              </a:rPr>
              <a:t>-postprocess/&lt;model-run&gt;</a:t>
            </a:r>
          </a:p>
          <a:p>
            <a:pPr>
              <a:lnSpc>
                <a:spcPct val="80000"/>
              </a:lnSpc>
            </a:pPr>
            <a:endParaRPr lang="en-US" dirty="0"/>
          </a:p>
          <a:p>
            <a:pPr>
              <a:lnSpc>
                <a:spcPct val="80000"/>
              </a:lnSpc>
              <a:buFontTx/>
              <a:buNone/>
            </a:pPr>
            <a:r>
              <a:rPr lang="en-US" sz="1700" dirty="0">
                <a:solidFill>
                  <a:srgbClr val="008000"/>
                </a:solidFill>
              </a:rPr>
              <a:t>cd /glade/scratch/&lt;username&gt;/</a:t>
            </a:r>
            <a:r>
              <a:rPr lang="en-US" sz="1700" dirty="0" err="1">
                <a:solidFill>
                  <a:srgbClr val="008000"/>
                </a:solidFill>
              </a:rPr>
              <a:t>cesm</a:t>
            </a:r>
            <a:r>
              <a:rPr lang="en-US" sz="1700" dirty="0">
                <a:solidFill>
                  <a:srgbClr val="008000"/>
                </a:solidFill>
              </a:rPr>
              <a:t>-postprocess /&lt;model-run&gt;</a:t>
            </a:r>
          </a:p>
          <a:p>
            <a:pPr>
              <a:lnSpc>
                <a:spcPct val="80000"/>
              </a:lnSpc>
              <a:buFontTx/>
              <a:buNone/>
            </a:pPr>
            <a:endParaRPr lang="en-US" sz="1200" dirty="0">
              <a:solidFill>
                <a:srgbClr val="008000"/>
              </a:solidFill>
            </a:endParaRPr>
          </a:p>
          <a:p>
            <a:pPr>
              <a:lnSpc>
                <a:spcPct val="80000"/>
              </a:lnSpc>
              <a:buFontTx/>
              <a:buNone/>
            </a:pPr>
            <a:r>
              <a:rPr lang="en-US" sz="2000" dirty="0">
                <a:solidFill>
                  <a:srgbClr val="008000"/>
                </a:solidFill>
              </a:rPr>
              <a:t>	</a:t>
            </a:r>
            <a:r>
              <a:rPr lang="en-US" sz="2000" dirty="0"/>
              <a:t>For instance, if you are running on your b.day2.1 simulation:</a:t>
            </a:r>
          </a:p>
          <a:p>
            <a:pPr>
              <a:lnSpc>
                <a:spcPct val="80000"/>
              </a:lnSpc>
            </a:pPr>
            <a:endParaRPr lang="en-US" sz="1000" dirty="0">
              <a:solidFill>
                <a:srgbClr val="008000"/>
              </a:solidFill>
            </a:endParaRPr>
          </a:p>
          <a:p>
            <a:pPr>
              <a:lnSpc>
                <a:spcPct val="80000"/>
              </a:lnSpc>
            </a:pPr>
            <a:r>
              <a:rPr lang="en-US" sz="1700" dirty="0" err="1">
                <a:solidFill>
                  <a:srgbClr val="008000"/>
                </a:solidFill>
              </a:rPr>
              <a:t>create_postprocess</a:t>
            </a:r>
            <a:r>
              <a:rPr lang="en-US" sz="1700" dirty="0">
                <a:solidFill>
                  <a:srgbClr val="008000"/>
                </a:solidFill>
              </a:rPr>
              <a:t> </a:t>
            </a:r>
            <a:r>
              <a:rPr lang="en-US" sz="1700" dirty="0">
                <a:solidFill>
                  <a:srgbClr val="008000"/>
                </a:solidFill>
                <a:latin typeface="Arial" panose="020B0604020202020204" pitchFamily="34" charset="0"/>
                <a:cs typeface="Arial" panose="020B0604020202020204" pitchFamily="34" charset="0"/>
              </a:rPr>
              <a:t>--</a:t>
            </a:r>
            <a:r>
              <a:rPr lang="en-US" sz="1700" dirty="0" err="1">
                <a:solidFill>
                  <a:srgbClr val="008000"/>
                </a:solidFill>
              </a:rPr>
              <a:t>caseroot</a:t>
            </a:r>
            <a:r>
              <a:rPr lang="en-US" sz="1700" dirty="0">
                <a:solidFill>
                  <a:srgbClr val="008000"/>
                </a:solidFill>
              </a:rPr>
              <a:t> /glade/scratch/&lt;username&gt;/</a:t>
            </a:r>
            <a:r>
              <a:rPr lang="en-US" sz="1700" dirty="0" err="1">
                <a:solidFill>
                  <a:srgbClr val="008000"/>
                </a:solidFill>
              </a:rPr>
              <a:t>cesm</a:t>
            </a:r>
            <a:r>
              <a:rPr lang="en-US" sz="1700" dirty="0">
                <a:solidFill>
                  <a:srgbClr val="008000"/>
                </a:solidFill>
              </a:rPr>
              <a:t>-postprocess/b.day2.1</a:t>
            </a:r>
            <a:endParaRPr lang="en-US" sz="1700" dirty="0"/>
          </a:p>
          <a:p>
            <a:pPr>
              <a:lnSpc>
                <a:spcPct val="80000"/>
              </a:lnSpc>
              <a:buFontTx/>
              <a:buNone/>
            </a:pPr>
            <a:endParaRPr lang="en-US" sz="1700" dirty="0">
              <a:solidFill>
                <a:srgbClr val="008000"/>
              </a:solidFill>
            </a:endParaRPr>
          </a:p>
          <a:p>
            <a:pPr>
              <a:lnSpc>
                <a:spcPct val="80000"/>
              </a:lnSpc>
              <a:buFontTx/>
              <a:buNone/>
            </a:pPr>
            <a:r>
              <a:rPr lang="en-US" sz="1700" dirty="0">
                <a:solidFill>
                  <a:srgbClr val="008000"/>
                </a:solidFill>
              </a:rPr>
              <a:t>cd /glade/scratch/&lt;username&gt;/</a:t>
            </a:r>
            <a:r>
              <a:rPr lang="en-US" sz="1700" dirty="0" err="1">
                <a:solidFill>
                  <a:srgbClr val="008000"/>
                </a:solidFill>
              </a:rPr>
              <a:t>cesm</a:t>
            </a:r>
            <a:r>
              <a:rPr lang="en-US" sz="1700" dirty="0">
                <a:solidFill>
                  <a:srgbClr val="008000"/>
                </a:solidFill>
              </a:rPr>
              <a:t>-postprocess /b.day2.1</a:t>
            </a:r>
          </a:p>
          <a:p>
            <a:pPr>
              <a:lnSpc>
                <a:spcPct val="80000"/>
              </a:lnSpc>
            </a:pPr>
            <a:endParaRPr lang="en-US" sz="800" dirty="0"/>
          </a:p>
          <a:p>
            <a:pPr>
              <a:lnSpc>
                <a:spcPct val="80000"/>
              </a:lnSpc>
            </a:pPr>
            <a:endParaRPr lang="en-US" sz="2000" dirty="0"/>
          </a:p>
          <a:p>
            <a:pPr>
              <a:lnSpc>
                <a:spcPct val="80000"/>
              </a:lnSpc>
            </a:pPr>
            <a:r>
              <a:rPr lang="en-US" sz="2000" dirty="0"/>
              <a:t>Reminder: Your model data location: </a:t>
            </a:r>
          </a:p>
          <a:p>
            <a:pPr>
              <a:lnSpc>
                <a:spcPct val="80000"/>
              </a:lnSpc>
            </a:pPr>
            <a:r>
              <a:rPr lang="en-US" sz="2000" b="1" dirty="0"/>
              <a:t>		</a:t>
            </a:r>
            <a:r>
              <a:rPr lang="en-US" b="1" dirty="0"/>
              <a:t>/glade/scratch/&lt;username&gt;/archive/&lt;model-run&gt;</a:t>
            </a:r>
          </a:p>
        </p:txBody>
      </p:sp>
      <p:sp>
        <p:nvSpPr>
          <p:cNvPr id="6" name="TextBox 5">
            <a:extLst>
              <a:ext uri="{FF2B5EF4-FFF2-40B4-BE49-F238E27FC236}">
                <a16:creationId xmlns="" xmlns:a16="http://schemas.microsoft.com/office/drawing/2014/main" id="{4801B2CF-B2B3-EC43-8EBA-6F402FD3F1F2}"/>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
        <p:nvSpPr>
          <p:cNvPr id="2" name="TextBox 1">
            <a:extLst>
              <a:ext uri="{FF2B5EF4-FFF2-40B4-BE49-F238E27FC236}">
                <a16:creationId xmlns="" xmlns:a16="http://schemas.microsoft.com/office/drawing/2014/main" id="{464AD075-717F-0A46-896F-37EC4D8DCAAF}"/>
              </a:ext>
            </a:extLst>
          </p:cNvPr>
          <p:cNvSpPr txBox="1"/>
          <p:nvPr/>
        </p:nvSpPr>
        <p:spPr>
          <a:xfrm>
            <a:off x="2141561" y="5005306"/>
            <a:ext cx="6164636" cy="461665"/>
          </a:xfrm>
          <a:prstGeom prst="rect">
            <a:avLst/>
          </a:prstGeom>
          <a:noFill/>
        </p:spPr>
        <p:txBody>
          <a:bodyPr wrap="none" rtlCol="0">
            <a:spAutoFit/>
          </a:bodyPr>
          <a:lstStyle/>
          <a:p>
            <a:r>
              <a:rPr lang="en-US" sz="2400" b="1" dirty="0"/>
              <a:t>Note the - - syntax (</a:t>
            </a:r>
            <a:r>
              <a:rPr lang="en-US" sz="2400" b="1" i="1" dirty="0"/>
              <a:t>not</a:t>
            </a:r>
            <a:r>
              <a:rPr lang="en-US" sz="2400" b="1" dirty="0"/>
              <a:t> separated by a space) </a:t>
            </a:r>
          </a:p>
        </p:txBody>
      </p:sp>
    </p:spTree>
    <p:extLst>
      <p:ext uri="{BB962C8B-B14F-4D97-AF65-F5344CB8AC3E}">
        <p14:creationId xmlns:p14="http://schemas.microsoft.com/office/powerpoint/2010/main" val="90516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178289" y="0"/>
            <a:ext cx="7151404" cy="422497"/>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Running the Component Diagnostics</a:t>
            </a:r>
            <a:endParaRPr lang="en-US" sz="2600" b="1" kern="0" dirty="0">
              <a:solidFill>
                <a:schemeClr val="tx2"/>
              </a:solidFill>
            </a:endParaRPr>
          </a:p>
        </p:txBody>
      </p:sp>
      <p:sp>
        <p:nvSpPr>
          <p:cNvPr id="7" name="Rectangle 6"/>
          <p:cNvSpPr/>
          <p:nvPr/>
        </p:nvSpPr>
        <p:spPr>
          <a:xfrm>
            <a:off x="178290" y="403201"/>
            <a:ext cx="8965710" cy="5792355"/>
          </a:xfrm>
          <a:prstGeom prst="rect">
            <a:avLst/>
          </a:prstGeom>
        </p:spPr>
        <p:txBody>
          <a:bodyPr wrap="square">
            <a:spAutoFit/>
          </a:bodyPr>
          <a:lstStyle/>
          <a:p>
            <a:pPr marL="457200" indent="-457200">
              <a:lnSpc>
                <a:spcPct val="80000"/>
              </a:lnSpc>
              <a:buFontTx/>
              <a:buAutoNum type="arabicParenR" startAt="4"/>
            </a:pPr>
            <a:r>
              <a:rPr lang="en-US" sz="2200" dirty="0"/>
              <a:t>You will now set options in various .xml files in preparation for running. You can do the modifications by hand, or you can do them by using the </a:t>
            </a:r>
            <a:r>
              <a:rPr lang="en-US" sz="2200" dirty="0" err="1"/>
              <a:t>pp_config</a:t>
            </a:r>
            <a:r>
              <a:rPr lang="en-US" sz="2200" dirty="0"/>
              <a:t> command. It is </a:t>
            </a:r>
            <a:r>
              <a:rPr lang="en-US" sz="2200" i="1" dirty="0"/>
              <a:t>highly recommended </a:t>
            </a:r>
            <a:r>
              <a:rPr lang="en-US" sz="2200" dirty="0"/>
              <a:t>that you use the </a:t>
            </a:r>
            <a:r>
              <a:rPr lang="en-US" sz="2200" dirty="0" err="1"/>
              <a:t>pp_config</a:t>
            </a:r>
            <a:r>
              <a:rPr lang="en-US" sz="2200" dirty="0"/>
              <a:t> command as that will check that your changed settings are valid. </a:t>
            </a:r>
          </a:p>
          <a:p>
            <a:pPr>
              <a:lnSpc>
                <a:spcPct val="80000"/>
              </a:lnSpc>
            </a:pPr>
            <a:endParaRPr lang="en-US" sz="2000" dirty="0"/>
          </a:p>
          <a:p>
            <a:pPr>
              <a:lnSpc>
                <a:spcPct val="80000"/>
              </a:lnSpc>
            </a:pPr>
            <a:r>
              <a:rPr lang="en-US" sz="2200" dirty="0"/>
              <a:t>	The first file that needs modification is </a:t>
            </a:r>
            <a:r>
              <a:rPr lang="en-US" sz="2200" dirty="0" err="1"/>
              <a:t>env_postprocess.xml</a:t>
            </a:r>
            <a:r>
              <a:rPr lang="en-US" sz="2200" dirty="0"/>
              <a:t>. (Note 	that if you alternatively set up your </a:t>
            </a:r>
            <a:r>
              <a:rPr lang="en-US" sz="2200" dirty="0" err="1"/>
              <a:t>cesm</a:t>
            </a:r>
            <a:r>
              <a:rPr lang="en-US" sz="2200" dirty="0"/>
              <a:t>-processing directory (step 	3) within the archive directory of your model run, you can skip this 	step as everything should be set automatically.)</a:t>
            </a:r>
          </a:p>
          <a:p>
            <a:pPr>
              <a:lnSpc>
                <a:spcPct val="80000"/>
              </a:lnSpc>
            </a:pPr>
            <a:r>
              <a:rPr lang="en-US" sz="800" dirty="0"/>
              <a:t> </a:t>
            </a:r>
          </a:p>
          <a:p>
            <a:pPr>
              <a:lnSpc>
                <a:spcPct val="80000"/>
              </a:lnSpc>
            </a:pPr>
            <a:r>
              <a:rPr lang="en-US" dirty="0"/>
              <a:t>Set the location of the model data: </a:t>
            </a:r>
          </a:p>
          <a:p>
            <a:pPr>
              <a:lnSpc>
                <a:spcPct val="80000"/>
              </a:lnSpc>
            </a:pPr>
            <a:r>
              <a:rPr lang="en-US" dirty="0">
                <a:solidFill>
                  <a:srgbClr val="008000"/>
                </a:solidFill>
              </a:rPr>
              <a:t>./</a:t>
            </a:r>
            <a:r>
              <a:rPr lang="en-US" dirty="0" err="1">
                <a:solidFill>
                  <a:srgbClr val="008000"/>
                </a:solidFill>
              </a:rPr>
              <a:t>pp_config</a:t>
            </a:r>
            <a:r>
              <a:rPr lang="en-US" dirty="0">
                <a:solidFill>
                  <a:srgbClr val="008000"/>
                </a:solidFill>
              </a:rPr>
              <a:t> </a:t>
            </a:r>
            <a:r>
              <a:rPr lang="en-US" dirty="0">
                <a:solidFill>
                  <a:srgbClr val="008000"/>
                </a:solidFill>
                <a:latin typeface="Arial" panose="020B0604020202020204" pitchFamily="34" charset="0"/>
                <a:cs typeface="Arial" panose="020B0604020202020204" pitchFamily="34" charset="0"/>
              </a:rPr>
              <a:t>--</a:t>
            </a:r>
            <a:r>
              <a:rPr lang="en-US" dirty="0">
                <a:solidFill>
                  <a:srgbClr val="008000"/>
                </a:solidFill>
              </a:rPr>
              <a:t>set DOUT_S_ROOT=&lt;full path of model run archive path to be analyzed&gt; (Example: ./</a:t>
            </a:r>
            <a:r>
              <a:rPr lang="en-US" dirty="0" err="1">
                <a:solidFill>
                  <a:srgbClr val="008000"/>
                </a:solidFill>
              </a:rPr>
              <a:t>pp_config</a:t>
            </a:r>
            <a:r>
              <a:rPr lang="en-US" dirty="0">
                <a:solidFill>
                  <a:srgbClr val="008000"/>
                </a:solidFill>
              </a:rPr>
              <a:t> --set DOUT_S_ROOT=/glade/scratch/&lt;username&gt;/archive/b.day2.1)</a:t>
            </a:r>
          </a:p>
          <a:p>
            <a:pPr>
              <a:lnSpc>
                <a:spcPct val="80000"/>
              </a:lnSpc>
            </a:pPr>
            <a:endParaRPr lang="en-US" sz="800" dirty="0">
              <a:solidFill>
                <a:srgbClr val="008000"/>
              </a:solidFill>
            </a:endParaRPr>
          </a:p>
          <a:p>
            <a:pPr>
              <a:lnSpc>
                <a:spcPct val="80000"/>
              </a:lnSpc>
            </a:pPr>
            <a:r>
              <a:rPr lang="en-US" dirty="0"/>
              <a:t>Tell the diagnostics what kind of grids to expect. Our tutorial simulations use 1.9x2.5_gx1v7:</a:t>
            </a:r>
          </a:p>
          <a:p>
            <a:pPr>
              <a:lnSpc>
                <a:spcPct val="80000"/>
              </a:lnSpc>
            </a:pPr>
            <a:r>
              <a:rPr lang="en-US" sz="2200" dirty="0">
                <a:solidFill>
                  <a:srgbClr val="008000"/>
                </a:solidFill>
              </a:rPr>
              <a:t>./</a:t>
            </a:r>
            <a:r>
              <a:rPr lang="en-US" sz="2200" dirty="0" err="1">
                <a:solidFill>
                  <a:srgbClr val="008000"/>
                </a:solidFill>
              </a:rPr>
              <a:t>pp_config</a:t>
            </a:r>
            <a:r>
              <a:rPr lang="en-US" sz="2200" dirty="0">
                <a:solidFill>
                  <a:srgbClr val="008000"/>
                </a:solidFill>
              </a:rPr>
              <a:t> --set ATM_GRID=1.9x2.5</a:t>
            </a:r>
          </a:p>
          <a:p>
            <a:pPr>
              <a:lnSpc>
                <a:spcPct val="80000"/>
              </a:lnSpc>
            </a:pPr>
            <a:r>
              <a:rPr lang="en-US" sz="2200" dirty="0">
                <a:solidFill>
                  <a:srgbClr val="008000"/>
                </a:solidFill>
              </a:rPr>
              <a:t>./</a:t>
            </a:r>
            <a:r>
              <a:rPr lang="en-US" sz="2200" dirty="0" err="1">
                <a:solidFill>
                  <a:srgbClr val="008000"/>
                </a:solidFill>
              </a:rPr>
              <a:t>pp_config</a:t>
            </a:r>
            <a:r>
              <a:rPr lang="en-US" sz="2200" dirty="0">
                <a:solidFill>
                  <a:srgbClr val="008000"/>
                </a:solidFill>
              </a:rPr>
              <a:t> --set LND_GRID=1.9x2.5</a:t>
            </a:r>
          </a:p>
          <a:p>
            <a:pPr>
              <a:lnSpc>
                <a:spcPct val="80000"/>
              </a:lnSpc>
            </a:pPr>
            <a:r>
              <a:rPr lang="en-US" sz="2200" dirty="0">
                <a:solidFill>
                  <a:srgbClr val="008000"/>
                </a:solidFill>
              </a:rPr>
              <a:t>./</a:t>
            </a:r>
            <a:r>
              <a:rPr lang="en-US" sz="2200" dirty="0" err="1">
                <a:solidFill>
                  <a:srgbClr val="008000"/>
                </a:solidFill>
              </a:rPr>
              <a:t>pp_config</a:t>
            </a:r>
            <a:r>
              <a:rPr lang="en-US" sz="2200" dirty="0">
                <a:solidFill>
                  <a:srgbClr val="008000"/>
                </a:solidFill>
              </a:rPr>
              <a:t> --set ICE_GRID=gx1v7</a:t>
            </a:r>
          </a:p>
          <a:p>
            <a:pPr>
              <a:lnSpc>
                <a:spcPct val="80000"/>
              </a:lnSpc>
            </a:pPr>
            <a:r>
              <a:rPr lang="en-US" sz="2200" dirty="0">
                <a:solidFill>
                  <a:srgbClr val="008000"/>
                </a:solidFill>
              </a:rPr>
              <a:t>./</a:t>
            </a:r>
            <a:r>
              <a:rPr lang="en-US" sz="2200" dirty="0" err="1">
                <a:solidFill>
                  <a:srgbClr val="008000"/>
                </a:solidFill>
              </a:rPr>
              <a:t>pp_config</a:t>
            </a:r>
            <a:r>
              <a:rPr lang="en-US" sz="2200" dirty="0">
                <a:solidFill>
                  <a:srgbClr val="008000"/>
                </a:solidFill>
              </a:rPr>
              <a:t> --set OCN_GRID=gx1v7</a:t>
            </a:r>
          </a:p>
          <a:p>
            <a:pPr>
              <a:lnSpc>
                <a:spcPct val="80000"/>
              </a:lnSpc>
            </a:pPr>
            <a:r>
              <a:rPr lang="en-US" sz="2200" dirty="0">
                <a:solidFill>
                  <a:srgbClr val="008000"/>
                </a:solidFill>
              </a:rPr>
              <a:t>./</a:t>
            </a:r>
            <a:r>
              <a:rPr lang="en-US" sz="2200" dirty="0" err="1">
                <a:solidFill>
                  <a:srgbClr val="008000"/>
                </a:solidFill>
              </a:rPr>
              <a:t>pp_config</a:t>
            </a:r>
            <a:r>
              <a:rPr lang="en-US" sz="2200" dirty="0">
                <a:solidFill>
                  <a:srgbClr val="008000"/>
                </a:solidFill>
              </a:rPr>
              <a:t> --set ICE_NX=320</a:t>
            </a:r>
          </a:p>
          <a:p>
            <a:pPr>
              <a:lnSpc>
                <a:spcPct val="80000"/>
              </a:lnSpc>
            </a:pPr>
            <a:r>
              <a:rPr lang="en-US" sz="2200" dirty="0">
                <a:solidFill>
                  <a:srgbClr val="008000"/>
                </a:solidFill>
              </a:rPr>
              <a:t>./</a:t>
            </a:r>
            <a:r>
              <a:rPr lang="en-US" sz="2200" dirty="0" err="1">
                <a:solidFill>
                  <a:srgbClr val="008000"/>
                </a:solidFill>
              </a:rPr>
              <a:t>pp_config</a:t>
            </a:r>
            <a:r>
              <a:rPr lang="en-US" sz="2200" dirty="0">
                <a:solidFill>
                  <a:srgbClr val="008000"/>
                </a:solidFill>
              </a:rPr>
              <a:t> --set ICE_NY=384</a:t>
            </a:r>
          </a:p>
        </p:txBody>
      </p:sp>
      <p:sp>
        <p:nvSpPr>
          <p:cNvPr id="6" name="TextBox 5">
            <a:extLst>
              <a:ext uri="{FF2B5EF4-FFF2-40B4-BE49-F238E27FC236}">
                <a16:creationId xmlns="" xmlns:a16="http://schemas.microsoft.com/office/drawing/2014/main" id="{673C7752-B2EF-F54D-809E-43862C75680C}"/>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2657020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155710" y="0"/>
            <a:ext cx="8770139"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Running the Atmospheric Diagnostics Package</a:t>
            </a:r>
            <a:endParaRPr lang="en-US" sz="2600" b="1" kern="0" dirty="0">
              <a:solidFill>
                <a:schemeClr val="tx2"/>
              </a:solidFill>
            </a:endParaRPr>
          </a:p>
        </p:txBody>
      </p:sp>
      <p:sp>
        <p:nvSpPr>
          <p:cNvPr id="7" name="Rectangle 6"/>
          <p:cNvSpPr/>
          <p:nvPr/>
        </p:nvSpPr>
        <p:spPr>
          <a:xfrm>
            <a:off x="327378" y="565056"/>
            <a:ext cx="8816621" cy="5189113"/>
          </a:xfrm>
          <a:prstGeom prst="rect">
            <a:avLst/>
          </a:prstGeom>
        </p:spPr>
        <p:txBody>
          <a:bodyPr wrap="square">
            <a:spAutoFit/>
          </a:bodyPr>
          <a:lstStyle/>
          <a:p>
            <a:pPr>
              <a:lnSpc>
                <a:spcPct val="80000"/>
              </a:lnSpc>
            </a:pPr>
            <a:r>
              <a:rPr lang="en-US" sz="2200" dirty="0"/>
              <a:t>Remember that the atmospheric diagnostics need at least 14 months to run, and that you can only specify complete years. The steps to run the atmospheric diagnostics are as follows:</a:t>
            </a:r>
          </a:p>
          <a:p>
            <a:pPr>
              <a:lnSpc>
                <a:spcPct val="80000"/>
              </a:lnSpc>
            </a:pPr>
            <a:endParaRPr lang="en-US" sz="2200" dirty="0"/>
          </a:p>
          <a:p>
            <a:pPr>
              <a:lnSpc>
                <a:spcPct val="80000"/>
              </a:lnSpc>
            </a:pPr>
            <a:r>
              <a:rPr lang="en-US" sz="2200" dirty="0"/>
              <a:t>1)	The following commands edit settings in </a:t>
            </a:r>
            <a:r>
              <a:rPr lang="en-US" sz="2200" dirty="0" err="1"/>
              <a:t>env_diags_atm.xml</a:t>
            </a:r>
            <a:r>
              <a:rPr lang="en-US" sz="2200" dirty="0"/>
              <a:t>. </a:t>
            </a:r>
          </a:p>
          <a:p>
            <a:pPr>
              <a:lnSpc>
                <a:spcPct val="80000"/>
              </a:lnSpc>
            </a:pPr>
            <a:endParaRPr lang="en-US" sz="1200" dirty="0">
              <a:solidFill>
                <a:srgbClr val="008000"/>
              </a:solidFill>
            </a:endParaRPr>
          </a:p>
          <a:p>
            <a:pPr>
              <a:lnSpc>
                <a:spcPct val="80000"/>
              </a:lnSpc>
            </a:pPr>
            <a:r>
              <a:rPr lang="en-US" sz="1700" dirty="0">
                <a:solidFill>
                  <a:srgbClr val="008000"/>
                </a:solidFill>
              </a:rPr>
              <a:t>./</a:t>
            </a:r>
            <a:r>
              <a:rPr lang="en-US" sz="1700" dirty="0" err="1">
                <a:solidFill>
                  <a:srgbClr val="008000"/>
                </a:solidFill>
              </a:rPr>
              <a:t>pp_config</a:t>
            </a:r>
            <a:r>
              <a:rPr lang="en-US" sz="1700" dirty="0">
                <a:solidFill>
                  <a:srgbClr val="008000"/>
                </a:solidFill>
              </a:rPr>
              <a:t> </a:t>
            </a:r>
            <a:r>
              <a:rPr lang="en-US" sz="1700" dirty="0">
                <a:solidFill>
                  <a:srgbClr val="008000"/>
                </a:solidFill>
                <a:latin typeface="Arial" panose="020B0604020202020204" pitchFamily="34" charset="0"/>
                <a:cs typeface="Arial" panose="020B0604020202020204" pitchFamily="34" charset="0"/>
              </a:rPr>
              <a:t>--</a:t>
            </a:r>
            <a:r>
              <a:rPr lang="en-US" sz="1700" dirty="0">
                <a:solidFill>
                  <a:srgbClr val="008000"/>
                </a:solidFill>
              </a:rPr>
              <a:t>set </a:t>
            </a:r>
          </a:p>
          <a:p>
            <a:pPr>
              <a:lnSpc>
                <a:spcPct val="80000"/>
              </a:lnSpc>
            </a:pPr>
            <a:r>
              <a:rPr lang="en-US" sz="1700" dirty="0">
                <a:solidFill>
                  <a:srgbClr val="008000"/>
                </a:solidFill>
              </a:rPr>
              <a:t>ATMDIAG_OUTPUT_ROOT_PATH=/glade/scratch/&lt;username&gt;/diagnostics-output/</a:t>
            </a:r>
            <a:r>
              <a:rPr lang="en-US" sz="1700" dirty="0" err="1">
                <a:solidFill>
                  <a:srgbClr val="008000"/>
                </a:solidFill>
              </a:rPr>
              <a:t>atm</a:t>
            </a:r>
            <a:endParaRPr lang="en-US" sz="1700" dirty="0">
              <a:solidFill>
                <a:srgbClr val="008000"/>
              </a:solidFill>
            </a:endParaRPr>
          </a:p>
          <a:p>
            <a:pPr>
              <a:lnSpc>
                <a:spcPct val="80000"/>
              </a:lnSpc>
            </a:pPr>
            <a:r>
              <a:rPr lang="en-US" sz="1700" dirty="0">
                <a:solidFill>
                  <a:srgbClr val="008000"/>
                </a:solidFill>
              </a:rPr>
              <a:t>./</a:t>
            </a:r>
            <a:r>
              <a:rPr lang="en-US" sz="1700" dirty="0" err="1">
                <a:solidFill>
                  <a:srgbClr val="008000"/>
                </a:solidFill>
              </a:rPr>
              <a:t>pp_config</a:t>
            </a:r>
            <a:r>
              <a:rPr lang="en-US" sz="1700" dirty="0">
                <a:solidFill>
                  <a:srgbClr val="008000"/>
                </a:solidFill>
                <a:latin typeface="Arial" panose="020B0604020202020204" pitchFamily="34" charset="0"/>
                <a:cs typeface="Arial" panose="020B0604020202020204" pitchFamily="34" charset="0"/>
              </a:rPr>
              <a:t> --</a:t>
            </a:r>
            <a:r>
              <a:rPr lang="en-US" sz="1700" dirty="0">
                <a:solidFill>
                  <a:srgbClr val="008000"/>
                </a:solidFill>
              </a:rPr>
              <a:t>set </a:t>
            </a:r>
            <a:r>
              <a:rPr lang="en-US" sz="1700" dirty="0" err="1">
                <a:solidFill>
                  <a:srgbClr val="008000"/>
                </a:solidFill>
              </a:rPr>
              <a:t>ATMDIAG_test_first_yr</a:t>
            </a:r>
            <a:r>
              <a:rPr lang="en-US" sz="1700" dirty="0">
                <a:solidFill>
                  <a:srgbClr val="008000"/>
                </a:solidFill>
              </a:rPr>
              <a:t>=&lt;set to first year to be analyzed&gt;</a:t>
            </a:r>
            <a:endParaRPr lang="en-US" sz="1700" dirty="0"/>
          </a:p>
          <a:p>
            <a:pPr>
              <a:lnSpc>
                <a:spcPct val="80000"/>
              </a:lnSpc>
            </a:pPr>
            <a:r>
              <a:rPr lang="en-US" sz="1700" dirty="0">
                <a:solidFill>
                  <a:srgbClr val="008000"/>
                </a:solidFill>
              </a:rPr>
              <a:t>./</a:t>
            </a:r>
            <a:r>
              <a:rPr lang="en-US" sz="1700" dirty="0" err="1">
                <a:solidFill>
                  <a:srgbClr val="008000"/>
                </a:solidFill>
              </a:rPr>
              <a:t>pp_config</a:t>
            </a:r>
            <a:r>
              <a:rPr lang="en-US" sz="1700" dirty="0">
                <a:solidFill>
                  <a:srgbClr val="008000"/>
                </a:solidFill>
              </a:rPr>
              <a:t> </a:t>
            </a:r>
            <a:r>
              <a:rPr lang="en-US" sz="1700" dirty="0">
                <a:solidFill>
                  <a:srgbClr val="008000"/>
                </a:solidFill>
                <a:latin typeface="Arial" panose="020B0604020202020204" pitchFamily="34" charset="0"/>
                <a:cs typeface="Arial" panose="020B0604020202020204" pitchFamily="34" charset="0"/>
              </a:rPr>
              <a:t>--</a:t>
            </a:r>
            <a:r>
              <a:rPr lang="en-US" sz="1700" dirty="0">
                <a:solidFill>
                  <a:srgbClr val="008000"/>
                </a:solidFill>
              </a:rPr>
              <a:t>set </a:t>
            </a:r>
            <a:r>
              <a:rPr lang="en-US" sz="1700" dirty="0" err="1">
                <a:solidFill>
                  <a:srgbClr val="008000"/>
                </a:solidFill>
              </a:rPr>
              <a:t>ATMDIAG_test_nyrs</a:t>
            </a:r>
            <a:r>
              <a:rPr lang="en-US" sz="1700" dirty="0">
                <a:solidFill>
                  <a:srgbClr val="008000"/>
                </a:solidFill>
              </a:rPr>
              <a:t>=&lt;set to # of years to be analyzed&gt;</a:t>
            </a:r>
            <a:endParaRPr lang="en-US" sz="1700" dirty="0"/>
          </a:p>
          <a:p>
            <a:pPr>
              <a:lnSpc>
                <a:spcPct val="80000"/>
              </a:lnSpc>
            </a:pPr>
            <a:endParaRPr lang="en-US" sz="2200" dirty="0">
              <a:solidFill>
                <a:srgbClr val="008000"/>
              </a:solidFill>
            </a:endParaRPr>
          </a:p>
          <a:p>
            <a:pPr marL="457200" indent="-457200">
              <a:lnSpc>
                <a:spcPct val="80000"/>
              </a:lnSpc>
              <a:buAutoNum type="arabicParenR" startAt="2"/>
            </a:pPr>
            <a:r>
              <a:rPr lang="en-US" sz="2200" dirty="0"/>
              <a:t>Before the atmospheric diagnostics can be run, monthly </a:t>
            </a:r>
            <a:r>
              <a:rPr lang="en-US" sz="2200" dirty="0" err="1"/>
              <a:t>climatologies</a:t>
            </a:r>
            <a:r>
              <a:rPr lang="en-US" sz="2200" dirty="0"/>
              <a:t> must be calculated and written to </a:t>
            </a:r>
            <a:r>
              <a:rPr lang="en-US" sz="2200" dirty="0" err="1"/>
              <a:t>netCDF</a:t>
            </a:r>
            <a:r>
              <a:rPr lang="en-US" sz="2200" dirty="0"/>
              <a:t> files. </a:t>
            </a:r>
          </a:p>
          <a:p>
            <a:pPr marL="457200" indent="-457200">
              <a:lnSpc>
                <a:spcPct val="80000"/>
              </a:lnSpc>
              <a:buAutoNum type="arabicParenR" startAt="2"/>
            </a:pPr>
            <a:endParaRPr lang="en-US" sz="2200" dirty="0"/>
          </a:p>
          <a:p>
            <a:pPr>
              <a:lnSpc>
                <a:spcPct val="80000"/>
              </a:lnSpc>
            </a:pPr>
            <a:r>
              <a:rPr lang="en-US" sz="2200" dirty="0"/>
              <a:t>	To run the atmospheric averages script:     	</a:t>
            </a:r>
            <a:r>
              <a:rPr lang="en-US" sz="2200" dirty="0" err="1">
                <a:solidFill>
                  <a:srgbClr val="008000"/>
                </a:solidFill>
              </a:rPr>
              <a:t>qsub</a:t>
            </a:r>
            <a:r>
              <a:rPr lang="en-US" sz="2200" dirty="0">
                <a:solidFill>
                  <a:srgbClr val="008000"/>
                </a:solidFill>
              </a:rPr>
              <a:t> </a:t>
            </a:r>
            <a:r>
              <a:rPr lang="en-US" sz="2200" dirty="0" err="1">
                <a:solidFill>
                  <a:srgbClr val="008000"/>
                </a:solidFill>
              </a:rPr>
              <a:t>atm_averages</a:t>
            </a:r>
            <a:endParaRPr lang="en-US" sz="2200" dirty="0">
              <a:solidFill>
                <a:srgbClr val="008000"/>
              </a:solidFill>
            </a:endParaRPr>
          </a:p>
          <a:p>
            <a:pPr>
              <a:lnSpc>
                <a:spcPct val="80000"/>
              </a:lnSpc>
            </a:pPr>
            <a:r>
              <a:rPr lang="en-US" sz="2200" dirty="0">
                <a:solidFill>
                  <a:srgbClr val="008000"/>
                </a:solidFill>
              </a:rPr>
              <a:t>	</a:t>
            </a:r>
            <a:r>
              <a:rPr lang="en-US" sz="2200" dirty="0"/>
              <a:t>To monitor your job(s) status: 		</a:t>
            </a:r>
            <a:r>
              <a:rPr lang="en-US" sz="2200" dirty="0" err="1">
                <a:solidFill>
                  <a:srgbClr val="008000"/>
                </a:solidFill>
              </a:rPr>
              <a:t>qstat</a:t>
            </a:r>
            <a:r>
              <a:rPr lang="en-US" sz="2200" dirty="0">
                <a:solidFill>
                  <a:srgbClr val="008000"/>
                </a:solidFill>
              </a:rPr>
              <a:t> </a:t>
            </a:r>
            <a:r>
              <a:rPr lang="mr-IN" sz="2200" dirty="0">
                <a:solidFill>
                  <a:srgbClr val="008000"/>
                </a:solidFill>
              </a:rPr>
              <a:t>–</a:t>
            </a:r>
            <a:r>
              <a:rPr lang="en-US" sz="2200" dirty="0">
                <a:solidFill>
                  <a:srgbClr val="008000"/>
                </a:solidFill>
              </a:rPr>
              <a:t>u &lt;username&gt; </a:t>
            </a:r>
          </a:p>
          <a:p>
            <a:pPr>
              <a:lnSpc>
                <a:spcPct val="80000"/>
              </a:lnSpc>
            </a:pPr>
            <a:r>
              <a:rPr lang="en-US" sz="2200" dirty="0">
                <a:solidFill>
                  <a:srgbClr val="008000"/>
                </a:solidFill>
              </a:rPr>
              <a:t>  	</a:t>
            </a:r>
            <a:r>
              <a:rPr lang="en-US" sz="2200" dirty="0"/>
              <a:t>To stop your job: 					</a:t>
            </a:r>
            <a:r>
              <a:rPr lang="en-US" sz="2200" dirty="0" err="1">
                <a:solidFill>
                  <a:srgbClr val="008000"/>
                </a:solidFill>
              </a:rPr>
              <a:t>qdel</a:t>
            </a:r>
            <a:r>
              <a:rPr lang="en-US" sz="2200" dirty="0">
                <a:solidFill>
                  <a:srgbClr val="008000"/>
                </a:solidFill>
              </a:rPr>
              <a:t> &lt;Job ID retrieved from </a:t>
            </a:r>
            <a:r>
              <a:rPr lang="en-US" sz="2200" dirty="0" err="1">
                <a:solidFill>
                  <a:srgbClr val="008000"/>
                </a:solidFill>
              </a:rPr>
              <a:t>qstat</a:t>
            </a:r>
            <a:r>
              <a:rPr lang="en-US" sz="2200" dirty="0">
                <a:solidFill>
                  <a:srgbClr val="008000"/>
                </a:solidFill>
              </a:rPr>
              <a:t>&gt;</a:t>
            </a:r>
          </a:p>
          <a:p>
            <a:pPr>
              <a:lnSpc>
                <a:spcPct val="80000"/>
              </a:lnSpc>
            </a:pPr>
            <a:endParaRPr lang="en-US" sz="2200" dirty="0">
              <a:solidFill>
                <a:srgbClr val="008000"/>
              </a:solidFill>
            </a:endParaRPr>
          </a:p>
          <a:p>
            <a:pPr>
              <a:lnSpc>
                <a:spcPct val="80000"/>
              </a:lnSpc>
            </a:pPr>
            <a:r>
              <a:rPr lang="en-US" sz="2200" dirty="0"/>
              <a:t>You can check progress by checking the newest log file in logs/. If in a log file you notice that things have gone wrong, you can stop your job.</a:t>
            </a:r>
            <a:endParaRPr lang="en-US" sz="2200" dirty="0">
              <a:solidFill>
                <a:srgbClr val="008000"/>
              </a:solidFill>
            </a:endParaRPr>
          </a:p>
        </p:txBody>
      </p:sp>
      <p:sp>
        <p:nvSpPr>
          <p:cNvPr id="6" name="TextBox 5">
            <a:extLst>
              <a:ext uri="{FF2B5EF4-FFF2-40B4-BE49-F238E27FC236}">
                <a16:creationId xmlns="" xmlns:a16="http://schemas.microsoft.com/office/drawing/2014/main" id="{2DC503FC-0477-E142-AA24-AEE24E7B1937}"/>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3354885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 xmlns:a16="http://schemas.microsoft.com/office/drawing/2014/main" id="{04709F4D-9CB2-394C-9BD4-82D31F7DCC73}"/>
              </a:ext>
            </a:extLst>
          </p:cNvPr>
          <p:cNvSpPr txBox="1"/>
          <p:nvPr/>
        </p:nvSpPr>
        <p:spPr>
          <a:xfrm>
            <a:off x="100165" y="155282"/>
            <a:ext cx="7564991" cy="492443"/>
          </a:xfrm>
          <a:prstGeom prst="rect">
            <a:avLst/>
          </a:prstGeom>
          <a:noFill/>
        </p:spPr>
        <p:txBody>
          <a:bodyPr wrap="square" rtlCol="0">
            <a:spAutoFit/>
          </a:bodyPr>
          <a:lstStyle/>
          <a:p>
            <a:r>
              <a:rPr lang="en-US" sz="2600" b="1" dirty="0">
                <a:solidFill>
                  <a:schemeClr val="tx2"/>
                </a:solidFill>
              </a:rPr>
              <a:t>CESM History File Naming Conventions</a:t>
            </a:r>
          </a:p>
        </p:txBody>
      </p:sp>
      <p:sp>
        <p:nvSpPr>
          <p:cNvPr id="49" name="TextBox 48">
            <a:extLst>
              <a:ext uri="{FF2B5EF4-FFF2-40B4-BE49-F238E27FC236}">
                <a16:creationId xmlns="" xmlns:a16="http://schemas.microsoft.com/office/drawing/2014/main" id="{7CA19063-F7EB-114C-9237-325A568DFEF2}"/>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 CESM2 output data and experiments</a:t>
            </a:r>
          </a:p>
        </p:txBody>
      </p:sp>
      <p:sp>
        <p:nvSpPr>
          <p:cNvPr id="48" name="TextBox 47">
            <a:extLst>
              <a:ext uri="{FF2B5EF4-FFF2-40B4-BE49-F238E27FC236}">
                <a16:creationId xmlns="" xmlns:a16="http://schemas.microsoft.com/office/drawing/2014/main" id="{2000F965-C20F-534C-BF1F-CF7526D8A0D7}"/>
              </a:ext>
            </a:extLst>
          </p:cNvPr>
          <p:cNvSpPr txBox="1"/>
          <p:nvPr/>
        </p:nvSpPr>
        <p:spPr>
          <a:xfrm>
            <a:off x="375355" y="797260"/>
            <a:ext cx="8563424" cy="4770537"/>
          </a:xfrm>
          <a:prstGeom prst="rect">
            <a:avLst/>
          </a:prstGeom>
          <a:noFill/>
        </p:spPr>
        <p:txBody>
          <a:bodyPr wrap="square" rtlCol="0">
            <a:spAutoFit/>
          </a:bodyPr>
          <a:lstStyle/>
          <a:p>
            <a:pPr>
              <a:lnSpc>
                <a:spcPct val="80000"/>
              </a:lnSpc>
              <a:buFontTx/>
              <a:buNone/>
            </a:pPr>
            <a:r>
              <a:rPr lang="en-US" sz="2000" dirty="0"/>
              <a:t>All history output files are written in </a:t>
            </a:r>
            <a:r>
              <a:rPr lang="en-US" sz="2000" dirty="0" err="1"/>
              <a:t>NetCDF</a:t>
            </a:r>
            <a:r>
              <a:rPr lang="en-US" sz="2000" dirty="0"/>
              <a:t> format. </a:t>
            </a:r>
          </a:p>
          <a:p>
            <a:pPr>
              <a:lnSpc>
                <a:spcPct val="80000"/>
              </a:lnSpc>
              <a:buFontTx/>
              <a:buNone/>
            </a:pPr>
            <a:endParaRPr lang="en-US" sz="2000" dirty="0"/>
          </a:p>
          <a:p>
            <a:pPr>
              <a:lnSpc>
                <a:spcPct val="80000"/>
              </a:lnSpc>
              <a:buFontTx/>
              <a:buNone/>
            </a:pPr>
            <a:r>
              <a:rPr lang="en-US" sz="2000" dirty="0"/>
              <a:t>Location of history files in short-term archive directory:</a:t>
            </a:r>
          </a:p>
          <a:p>
            <a:pPr>
              <a:lnSpc>
                <a:spcPct val="80000"/>
              </a:lnSpc>
              <a:buFontTx/>
              <a:buNone/>
            </a:pPr>
            <a:r>
              <a:rPr lang="en-US" sz="2000" dirty="0"/>
              <a:t>/glade/scratch/&lt;username&gt;/archive/$case/&lt;component&gt;/</a:t>
            </a:r>
            <a:r>
              <a:rPr lang="en-US" sz="2000" dirty="0" err="1"/>
              <a:t>hist</a:t>
            </a:r>
            <a:endParaRPr lang="en-US" sz="2000" dirty="0"/>
          </a:p>
          <a:p>
            <a:pPr>
              <a:lnSpc>
                <a:spcPct val="80000"/>
              </a:lnSpc>
              <a:buFontTx/>
              <a:buNone/>
            </a:pPr>
            <a:r>
              <a:rPr lang="en-US" sz="2000" dirty="0"/>
              <a:t>		component = </a:t>
            </a:r>
            <a:r>
              <a:rPr lang="en-US" sz="2000" dirty="0" err="1"/>
              <a:t>atm</a:t>
            </a:r>
            <a:r>
              <a:rPr lang="en-US" sz="2000" dirty="0"/>
              <a:t>, </a:t>
            </a:r>
            <a:r>
              <a:rPr lang="en-US" sz="2000" dirty="0" err="1"/>
              <a:t>ocn</a:t>
            </a:r>
            <a:r>
              <a:rPr lang="en-US" sz="2000" dirty="0"/>
              <a:t>, etc.</a:t>
            </a:r>
          </a:p>
          <a:p>
            <a:pPr>
              <a:lnSpc>
                <a:spcPct val="80000"/>
              </a:lnSpc>
              <a:buFontTx/>
              <a:buNone/>
            </a:pPr>
            <a:endParaRPr lang="en-US" sz="2000" dirty="0"/>
          </a:p>
          <a:p>
            <a:pPr>
              <a:lnSpc>
                <a:spcPct val="80000"/>
              </a:lnSpc>
            </a:pPr>
            <a:r>
              <a:rPr lang="en-US" sz="2000" dirty="0"/>
              <a:t>CESM distinguishes between different time sampling frequencies by creating distinct history files for each frequency. </a:t>
            </a:r>
            <a:r>
              <a:rPr lang="en-US" sz="2000" i="1" dirty="0"/>
              <a:t>Sampling frequencies are set by the user within the </a:t>
            </a:r>
            <a:r>
              <a:rPr lang="en-US" sz="2000" i="1" dirty="0" err="1"/>
              <a:t>namelist</a:t>
            </a:r>
            <a:r>
              <a:rPr lang="en-US" sz="2000" i="1" dirty="0"/>
              <a:t>.</a:t>
            </a:r>
          </a:p>
          <a:p>
            <a:pPr>
              <a:lnSpc>
                <a:spcPct val="80000"/>
              </a:lnSpc>
            </a:pPr>
            <a:endParaRPr lang="en-US" sz="2000" dirty="0"/>
          </a:p>
          <a:p>
            <a:pPr>
              <a:lnSpc>
                <a:spcPct val="80000"/>
              </a:lnSpc>
              <a:buFontTx/>
              <a:buNone/>
            </a:pPr>
            <a:r>
              <a:rPr lang="en-US" sz="2000" dirty="0"/>
              <a:t>Example history file names:</a:t>
            </a:r>
          </a:p>
          <a:p>
            <a:pPr>
              <a:lnSpc>
                <a:spcPct val="80000"/>
              </a:lnSpc>
              <a:buFontTx/>
              <a:buNone/>
            </a:pPr>
            <a:r>
              <a:rPr lang="en-US" sz="2000" dirty="0"/>
              <a:t>	f40_test.cam.h0.1993-11.nc   f40_test.clm2.h0.1993-11.nc</a:t>
            </a:r>
          </a:p>
          <a:p>
            <a:pPr>
              <a:lnSpc>
                <a:spcPct val="80000"/>
              </a:lnSpc>
            </a:pPr>
            <a:r>
              <a:rPr lang="en-US" sz="2000" dirty="0"/>
              <a:t>	f40_test.pop.h.1993-11.nc      f40_test.cice.h.1993-11.nc</a:t>
            </a:r>
          </a:p>
          <a:p>
            <a:pPr>
              <a:lnSpc>
                <a:spcPct val="80000"/>
              </a:lnSpc>
            </a:pPr>
            <a:endParaRPr lang="en-US" sz="2000" dirty="0"/>
          </a:p>
          <a:p>
            <a:pPr>
              <a:lnSpc>
                <a:spcPct val="80000"/>
              </a:lnSpc>
            </a:pPr>
            <a:r>
              <a:rPr lang="en-US" sz="2000" dirty="0"/>
              <a:t>By default, h0/h denotes that the time sampling frequency is monthly.</a:t>
            </a:r>
          </a:p>
          <a:p>
            <a:pPr>
              <a:lnSpc>
                <a:spcPct val="80000"/>
              </a:lnSpc>
            </a:pPr>
            <a:endParaRPr lang="en-US" sz="2000" dirty="0"/>
          </a:p>
          <a:p>
            <a:pPr>
              <a:lnSpc>
                <a:spcPct val="80000"/>
              </a:lnSpc>
            </a:pPr>
            <a:r>
              <a:rPr lang="en-US" sz="2000" dirty="0"/>
              <a:t>Other frequencies are saved under the h1, h2, </a:t>
            </a:r>
            <a:r>
              <a:rPr lang="en-US" sz="2000" dirty="0" err="1"/>
              <a:t>etc</a:t>
            </a:r>
            <a:r>
              <a:rPr lang="en-US" sz="2000" dirty="0"/>
              <a:t> file names: f40_test.cam2.h1.1993-11-02-00000.nc</a:t>
            </a:r>
          </a:p>
          <a:p>
            <a:pPr>
              <a:lnSpc>
                <a:spcPct val="80000"/>
              </a:lnSpc>
              <a:buFontTx/>
              <a:buNone/>
            </a:pPr>
            <a:endParaRPr lang="en-US" sz="2000" dirty="0"/>
          </a:p>
        </p:txBody>
      </p:sp>
    </p:spTree>
    <p:extLst>
      <p:ext uri="{BB962C8B-B14F-4D97-AF65-F5344CB8AC3E}">
        <p14:creationId xmlns:p14="http://schemas.microsoft.com/office/powerpoint/2010/main" val="7302115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488668"/>
            <a:ext cx="8436360" cy="369332"/>
          </a:xfrm>
          <a:prstGeom prst="rect">
            <a:avLst/>
          </a:prstGeom>
          <a:noFill/>
        </p:spPr>
        <p:txBody>
          <a:bodyPr wrap="square" rtlCol="0">
            <a:spAutoFit/>
          </a:bodyPr>
          <a:lstStyle/>
          <a:p>
            <a:r>
              <a:rPr lang="en-US" dirty="0"/>
              <a:t>VI. Practical Lab #3</a:t>
            </a:r>
          </a:p>
        </p:txBody>
      </p:sp>
      <p:sp>
        <p:nvSpPr>
          <p:cNvPr id="11" name="Rectangle 2"/>
          <p:cNvSpPr txBox="1">
            <a:spLocks noChangeArrowheads="1"/>
          </p:cNvSpPr>
          <p:nvPr/>
        </p:nvSpPr>
        <p:spPr bwMode="auto">
          <a:xfrm>
            <a:off x="228600" y="19097"/>
            <a:ext cx="8770139"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Running the Atmospheric Diagnostics Package</a:t>
            </a:r>
            <a:endParaRPr lang="en-US" sz="2600" b="1" kern="0" dirty="0">
              <a:solidFill>
                <a:schemeClr val="tx2"/>
              </a:solidFill>
            </a:endParaRPr>
          </a:p>
        </p:txBody>
      </p:sp>
      <p:sp>
        <p:nvSpPr>
          <p:cNvPr id="7" name="Rectangle 6"/>
          <p:cNvSpPr/>
          <p:nvPr/>
        </p:nvSpPr>
        <p:spPr>
          <a:xfrm>
            <a:off x="228600" y="643208"/>
            <a:ext cx="8915401" cy="5632311"/>
          </a:xfrm>
          <a:prstGeom prst="rect">
            <a:avLst/>
          </a:prstGeom>
        </p:spPr>
        <p:txBody>
          <a:bodyPr wrap="square">
            <a:spAutoFit/>
          </a:bodyPr>
          <a:lstStyle/>
          <a:p>
            <a:pPr>
              <a:lnSpc>
                <a:spcPct val="80000"/>
              </a:lnSpc>
            </a:pPr>
            <a:r>
              <a:rPr lang="en-US" sz="2200" dirty="0"/>
              <a:t>3)	Once the averages have successfully completed (check the end of 	the newest log file), you can submit the diagnostics script:</a:t>
            </a:r>
          </a:p>
          <a:p>
            <a:pPr>
              <a:lnSpc>
                <a:spcPct val="80000"/>
              </a:lnSpc>
            </a:pPr>
            <a:r>
              <a:rPr lang="en-US" sz="800" dirty="0"/>
              <a:t> </a:t>
            </a:r>
          </a:p>
          <a:p>
            <a:pPr>
              <a:lnSpc>
                <a:spcPct val="80000"/>
              </a:lnSpc>
            </a:pPr>
            <a:r>
              <a:rPr lang="en-US" sz="2200" dirty="0">
                <a:solidFill>
                  <a:srgbClr val="008000"/>
                </a:solidFill>
              </a:rPr>
              <a:t>	</a:t>
            </a:r>
            <a:r>
              <a:rPr lang="en-US" sz="2200" dirty="0" err="1">
                <a:solidFill>
                  <a:srgbClr val="008000"/>
                </a:solidFill>
              </a:rPr>
              <a:t>qsub</a:t>
            </a:r>
            <a:r>
              <a:rPr lang="en-US" sz="2200" dirty="0">
                <a:solidFill>
                  <a:srgbClr val="008000"/>
                </a:solidFill>
              </a:rPr>
              <a:t> </a:t>
            </a:r>
            <a:r>
              <a:rPr lang="en-US" sz="2200" dirty="0" err="1">
                <a:solidFill>
                  <a:srgbClr val="008000"/>
                </a:solidFill>
              </a:rPr>
              <a:t>atm_diagnostics</a:t>
            </a:r>
            <a:endParaRPr lang="en-US" sz="2200" dirty="0">
              <a:solidFill>
                <a:srgbClr val="008000"/>
              </a:solidFill>
            </a:endParaRPr>
          </a:p>
          <a:p>
            <a:pPr>
              <a:lnSpc>
                <a:spcPct val="80000"/>
              </a:lnSpc>
            </a:pPr>
            <a:endParaRPr lang="en-US" sz="2200" dirty="0">
              <a:solidFill>
                <a:srgbClr val="008000"/>
              </a:solidFill>
            </a:endParaRPr>
          </a:p>
          <a:p>
            <a:pPr>
              <a:lnSpc>
                <a:spcPct val="80000"/>
              </a:lnSpc>
            </a:pPr>
            <a:r>
              <a:rPr lang="en-US" sz="2200" dirty="0"/>
              <a:t>4)	Again monitor the status of your submission by checking the newest 	log file in the logs/ directory. Do not be concerned by various error 	messages (like convert error messages) from individual scripts in the 	log files. If the submission completed successfully the log file will end 	with “Successfully completed generating atmosphere diagnostics”.</a:t>
            </a:r>
            <a:endParaRPr lang="en-US" sz="2200" dirty="0">
              <a:solidFill>
                <a:srgbClr val="008000"/>
              </a:solidFill>
            </a:endParaRPr>
          </a:p>
          <a:p>
            <a:pPr>
              <a:lnSpc>
                <a:spcPct val="80000"/>
              </a:lnSpc>
            </a:pPr>
            <a:endParaRPr lang="en-US" sz="2200" dirty="0">
              <a:solidFill>
                <a:srgbClr val="008000"/>
              </a:solidFill>
            </a:endParaRPr>
          </a:p>
          <a:p>
            <a:pPr marL="457200" indent="-457200">
              <a:lnSpc>
                <a:spcPct val="80000"/>
              </a:lnSpc>
              <a:buAutoNum type="arabicParenR" startAt="5"/>
            </a:pPr>
            <a:r>
              <a:rPr lang="en-US" sz="2200" dirty="0"/>
              <a:t>Once the diagnostics are complete, cd to the location of the diagnostics:</a:t>
            </a:r>
          </a:p>
          <a:p>
            <a:pPr marL="457200" indent="-457200">
              <a:lnSpc>
                <a:spcPct val="80000"/>
              </a:lnSpc>
              <a:buAutoNum type="arabicParenR" startAt="5"/>
            </a:pPr>
            <a:endParaRPr lang="en-US" sz="800" dirty="0"/>
          </a:p>
          <a:p>
            <a:pPr>
              <a:lnSpc>
                <a:spcPct val="80000"/>
              </a:lnSpc>
            </a:pPr>
            <a:r>
              <a:rPr lang="en-US" sz="2400" dirty="0"/>
              <a:t> </a:t>
            </a:r>
            <a:r>
              <a:rPr lang="en-US" sz="1700" dirty="0">
                <a:solidFill>
                  <a:srgbClr val="008000"/>
                </a:solidFill>
              </a:rPr>
              <a:t>cd /glade/scratch/&lt;username&gt;/diagnostics-output/</a:t>
            </a:r>
            <a:r>
              <a:rPr lang="en-US" sz="1700" dirty="0" err="1">
                <a:solidFill>
                  <a:srgbClr val="008000"/>
                </a:solidFill>
              </a:rPr>
              <a:t>atm</a:t>
            </a:r>
            <a:r>
              <a:rPr lang="en-US" sz="1700" dirty="0">
                <a:solidFill>
                  <a:srgbClr val="008000"/>
                </a:solidFill>
              </a:rPr>
              <a:t>/</a:t>
            </a:r>
            <a:r>
              <a:rPr lang="en-US" sz="1700" dirty="0" err="1">
                <a:solidFill>
                  <a:srgbClr val="008000"/>
                </a:solidFill>
              </a:rPr>
              <a:t>diag</a:t>
            </a:r>
            <a:r>
              <a:rPr lang="en-US" sz="1700" dirty="0">
                <a:solidFill>
                  <a:srgbClr val="008000"/>
                </a:solidFill>
              </a:rPr>
              <a:t>/&lt;model-run&gt;-obs.&lt;y0&gt;-&lt;y1&gt;</a:t>
            </a:r>
          </a:p>
          <a:p>
            <a:pPr>
              <a:lnSpc>
                <a:spcPct val="80000"/>
              </a:lnSpc>
              <a:buFontTx/>
              <a:buNone/>
            </a:pPr>
            <a:r>
              <a:rPr lang="en-US" sz="2200" dirty="0"/>
              <a:t>       </a:t>
            </a:r>
            <a:r>
              <a:rPr lang="en-US" sz="1600" dirty="0"/>
              <a:t>y0 = first year of analysis, y1 = last year of analysis</a:t>
            </a:r>
          </a:p>
          <a:p>
            <a:pPr>
              <a:lnSpc>
                <a:spcPct val="80000"/>
              </a:lnSpc>
              <a:buFontTx/>
              <a:buNone/>
            </a:pPr>
            <a:endParaRPr lang="en-US" sz="2200" dirty="0"/>
          </a:p>
          <a:p>
            <a:pPr>
              <a:lnSpc>
                <a:spcPct val="80000"/>
              </a:lnSpc>
              <a:buFontTx/>
              <a:buNone/>
            </a:pPr>
            <a:r>
              <a:rPr lang="en-US" sz="2200" dirty="0"/>
              <a:t>	and open the </a:t>
            </a:r>
            <a:r>
              <a:rPr lang="en-US" sz="2200" dirty="0" err="1"/>
              <a:t>index.html</a:t>
            </a:r>
            <a:r>
              <a:rPr lang="en-US" sz="2200" dirty="0"/>
              <a:t> in </a:t>
            </a:r>
            <a:r>
              <a:rPr lang="en-US" sz="2200" dirty="0" err="1"/>
              <a:t>firefox</a:t>
            </a:r>
            <a:r>
              <a:rPr lang="en-US" sz="2200" dirty="0"/>
              <a:t> to examine the output:</a:t>
            </a:r>
          </a:p>
          <a:p>
            <a:pPr>
              <a:lnSpc>
                <a:spcPct val="80000"/>
              </a:lnSpc>
              <a:buFontTx/>
              <a:buNone/>
            </a:pPr>
            <a:r>
              <a:rPr lang="en-US" sz="2200" dirty="0">
                <a:solidFill>
                  <a:srgbClr val="008000"/>
                </a:solidFill>
              </a:rPr>
              <a:t>	</a:t>
            </a:r>
            <a:r>
              <a:rPr lang="en-US" sz="2200" dirty="0" err="1">
                <a:solidFill>
                  <a:srgbClr val="008000"/>
                </a:solidFill>
              </a:rPr>
              <a:t>firefox</a:t>
            </a:r>
            <a:r>
              <a:rPr lang="en-US" sz="2200" dirty="0">
                <a:solidFill>
                  <a:srgbClr val="008000"/>
                </a:solidFill>
              </a:rPr>
              <a:t> </a:t>
            </a:r>
            <a:r>
              <a:rPr lang="en-US" sz="2200" dirty="0" err="1">
                <a:solidFill>
                  <a:srgbClr val="008000"/>
                </a:solidFill>
              </a:rPr>
              <a:t>index.html</a:t>
            </a:r>
            <a:r>
              <a:rPr lang="en-US" sz="2200" dirty="0">
                <a:solidFill>
                  <a:srgbClr val="008000"/>
                </a:solidFill>
              </a:rPr>
              <a:t> &amp;</a:t>
            </a:r>
            <a:r>
              <a:rPr lang="en-US" sz="2200" dirty="0">
                <a:solidFill>
                  <a:schemeClr val="tx1">
                    <a:lumMod val="75000"/>
                    <a:lumOff val="25000"/>
                  </a:schemeClr>
                </a:solidFill>
              </a:rPr>
              <a:t> </a:t>
            </a:r>
          </a:p>
          <a:p>
            <a:pPr>
              <a:lnSpc>
                <a:spcPct val="80000"/>
              </a:lnSpc>
              <a:buFontTx/>
              <a:buNone/>
            </a:pPr>
            <a:endParaRPr lang="en-US" sz="2000" dirty="0">
              <a:solidFill>
                <a:schemeClr val="tx1">
                  <a:lumMod val="75000"/>
                  <a:lumOff val="25000"/>
                </a:schemeClr>
              </a:solidFill>
            </a:endParaRPr>
          </a:p>
          <a:p>
            <a:pPr marL="457200" indent="-457200">
              <a:lnSpc>
                <a:spcPct val="80000"/>
              </a:lnSpc>
            </a:pPr>
            <a:r>
              <a:rPr lang="en-US" sz="2000" dirty="0"/>
              <a:t>For more information about the AMWG Diagnostics Package:</a:t>
            </a:r>
            <a:endParaRPr lang="en-US" sz="2000" dirty="0">
              <a:hlinkClick r:id="rId2"/>
            </a:endParaRPr>
          </a:p>
          <a:p>
            <a:pPr marL="457200" indent="-457200">
              <a:lnSpc>
                <a:spcPct val="80000"/>
              </a:lnSpc>
            </a:pPr>
            <a:r>
              <a:rPr lang="en-US" dirty="0">
                <a:solidFill>
                  <a:srgbClr val="00B0F0"/>
                </a:solidFill>
              </a:rPr>
              <a:t>http://www.cesm.ucar.edu/working_groups/Atmosphere/</a:t>
            </a:r>
            <a:r>
              <a:rPr lang="en-US" dirty="0" err="1">
                <a:solidFill>
                  <a:srgbClr val="00B0F0"/>
                </a:solidFill>
              </a:rPr>
              <a:t>amwg</a:t>
            </a:r>
            <a:r>
              <a:rPr lang="en-US" dirty="0">
                <a:solidFill>
                  <a:srgbClr val="00B0F0"/>
                </a:solidFill>
              </a:rPr>
              <a:t>-diagnostics-package/</a:t>
            </a:r>
          </a:p>
        </p:txBody>
      </p:sp>
      <p:sp>
        <p:nvSpPr>
          <p:cNvPr id="6" name="TextBox 5">
            <a:extLst>
              <a:ext uri="{FF2B5EF4-FFF2-40B4-BE49-F238E27FC236}">
                <a16:creationId xmlns="" xmlns:a16="http://schemas.microsoft.com/office/drawing/2014/main" id="{71D0B4BE-612B-174A-B631-7E9D84E5D6F3}"/>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1612255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28600" y="-11290"/>
            <a:ext cx="8770139" cy="505908"/>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Running the Land Diagnostics Package</a:t>
            </a:r>
            <a:endParaRPr lang="en-US" sz="2600" b="1" kern="0" dirty="0">
              <a:solidFill>
                <a:schemeClr val="tx2"/>
              </a:solidFill>
            </a:endParaRPr>
          </a:p>
        </p:txBody>
      </p:sp>
      <p:sp>
        <p:nvSpPr>
          <p:cNvPr id="7" name="Rectangle 6"/>
          <p:cNvSpPr/>
          <p:nvPr/>
        </p:nvSpPr>
        <p:spPr>
          <a:xfrm>
            <a:off x="228600" y="402750"/>
            <a:ext cx="8915399" cy="5386090"/>
          </a:xfrm>
          <a:prstGeom prst="rect">
            <a:avLst/>
          </a:prstGeom>
        </p:spPr>
        <p:txBody>
          <a:bodyPr wrap="square">
            <a:spAutoFit/>
          </a:bodyPr>
          <a:lstStyle/>
          <a:p>
            <a:pPr>
              <a:lnSpc>
                <a:spcPct val="80000"/>
              </a:lnSpc>
            </a:pPr>
            <a:r>
              <a:rPr lang="en-US" sz="2200" dirty="0"/>
              <a:t>Remember that the land diagnostics need at least 14 months to run, and that you can only specify complete years. The steps to run the land diagnostics are as follows:</a:t>
            </a:r>
          </a:p>
          <a:p>
            <a:pPr>
              <a:lnSpc>
                <a:spcPct val="80000"/>
              </a:lnSpc>
            </a:pPr>
            <a:endParaRPr lang="en-US" sz="800" dirty="0"/>
          </a:p>
          <a:p>
            <a:pPr>
              <a:lnSpc>
                <a:spcPct val="80000"/>
              </a:lnSpc>
            </a:pPr>
            <a:r>
              <a:rPr lang="en-US" sz="2200" dirty="0"/>
              <a:t>1)	The following commands edit settings in </a:t>
            </a:r>
            <a:r>
              <a:rPr lang="en-US" sz="2200" dirty="0" err="1"/>
              <a:t>env_diags_lnd.xml</a:t>
            </a:r>
            <a:r>
              <a:rPr lang="en-US" sz="2200" dirty="0"/>
              <a:t>. </a:t>
            </a:r>
          </a:p>
          <a:p>
            <a:pPr>
              <a:lnSpc>
                <a:spcPct val="80000"/>
              </a:lnSpc>
            </a:pPr>
            <a:endParaRPr lang="en-US" sz="1200" dirty="0">
              <a:solidFill>
                <a:srgbClr val="008000"/>
              </a:solidFill>
            </a:endParaRPr>
          </a:p>
          <a:p>
            <a:pPr>
              <a:lnSpc>
                <a:spcPct val="80000"/>
              </a:lnSpc>
            </a:pPr>
            <a:r>
              <a:rPr lang="en-US" sz="1700" dirty="0">
                <a:solidFill>
                  <a:srgbClr val="008000"/>
                </a:solidFill>
              </a:rPr>
              <a:t>./</a:t>
            </a:r>
            <a:r>
              <a:rPr lang="en-US" sz="1700" dirty="0" err="1">
                <a:solidFill>
                  <a:srgbClr val="008000"/>
                </a:solidFill>
              </a:rPr>
              <a:t>pp_config</a:t>
            </a:r>
            <a:r>
              <a:rPr lang="en-US" sz="1700" dirty="0">
                <a:solidFill>
                  <a:srgbClr val="008000"/>
                </a:solidFill>
              </a:rPr>
              <a:t> </a:t>
            </a:r>
            <a:r>
              <a:rPr lang="en-US" sz="1700" dirty="0">
                <a:solidFill>
                  <a:srgbClr val="008000"/>
                </a:solidFill>
                <a:latin typeface="Arial" panose="020B0604020202020204" pitchFamily="34" charset="0"/>
                <a:cs typeface="Arial" panose="020B0604020202020204" pitchFamily="34" charset="0"/>
              </a:rPr>
              <a:t>--</a:t>
            </a:r>
            <a:r>
              <a:rPr lang="en-US" sz="1700" dirty="0">
                <a:solidFill>
                  <a:srgbClr val="008000"/>
                </a:solidFill>
              </a:rPr>
              <a:t>set </a:t>
            </a:r>
          </a:p>
          <a:p>
            <a:pPr>
              <a:lnSpc>
                <a:spcPct val="80000"/>
              </a:lnSpc>
            </a:pPr>
            <a:r>
              <a:rPr lang="en-US" sz="1700" dirty="0">
                <a:solidFill>
                  <a:srgbClr val="008000"/>
                </a:solidFill>
              </a:rPr>
              <a:t>	LNDDIAG_OUTPUT_ROOT_PATH=/glade/scratch/&lt;username&gt;/diagnostics-output/</a:t>
            </a:r>
            <a:r>
              <a:rPr lang="en-US" sz="1700" dirty="0" err="1">
                <a:solidFill>
                  <a:srgbClr val="008000"/>
                </a:solidFill>
              </a:rPr>
              <a:t>lnd</a:t>
            </a:r>
            <a:endParaRPr lang="en-US" sz="1700" dirty="0">
              <a:solidFill>
                <a:srgbClr val="008000"/>
              </a:solidFill>
            </a:endParaRPr>
          </a:p>
          <a:p>
            <a:pPr>
              <a:lnSpc>
                <a:spcPct val="80000"/>
              </a:lnSpc>
            </a:pPr>
            <a:r>
              <a:rPr lang="en-US" sz="1700" dirty="0">
                <a:solidFill>
                  <a:srgbClr val="418107"/>
                </a:solidFill>
              </a:rPr>
              <a:t>./</a:t>
            </a:r>
            <a:r>
              <a:rPr lang="en-US" sz="1700" dirty="0" err="1">
                <a:solidFill>
                  <a:srgbClr val="418107"/>
                </a:solidFill>
              </a:rPr>
              <a:t>pp_config</a:t>
            </a:r>
            <a:r>
              <a:rPr lang="en-US" sz="1700" dirty="0">
                <a:solidFill>
                  <a:srgbClr val="418107"/>
                </a:solidFill>
              </a:rPr>
              <a:t> </a:t>
            </a:r>
            <a:r>
              <a:rPr lang="en-US" sz="1700" dirty="0">
                <a:solidFill>
                  <a:srgbClr val="008000"/>
                </a:solidFill>
                <a:latin typeface="Arial" panose="020B0604020202020204" pitchFamily="34" charset="0"/>
                <a:cs typeface="Arial" panose="020B0604020202020204" pitchFamily="34" charset="0"/>
              </a:rPr>
              <a:t>--</a:t>
            </a:r>
            <a:r>
              <a:rPr lang="en-US" sz="1700" dirty="0">
                <a:solidFill>
                  <a:srgbClr val="418107"/>
                </a:solidFill>
              </a:rPr>
              <a:t>set LNDDIAG_clim_first_yr_1</a:t>
            </a:r>
            <a:r>
              <a:rPr lang="en-US" sz="1700" dirty="0">
                <a:solidFill>
                  <a:srgbClr val="008000"/>
                </a:solidFill>
              </a:rPr>
              <a:t>=&lt;set to first year to be analyzed&gt;</a:t>
            </a:r>
            <a:endParaRPr lang="en-US" sz="1700" dirty="0"/>
          </a:p>
          <a:p>
            <a:pPr>
              <a:lnSpc>
                <a:spcPct val="80000"/>
              </a:lnSpc>
            </a:pPr>
            <a:r>
              <a:rPr lang="en-US" sz="1700" dirty="0">
                <a:solidFill>
                  <a:srgbClr val="008000"/>
                </a:solidFill>
              </a:rPr>
              <a:t>./</a:t>
            </a:r>
            <a:r>
              <a:rPr lang="en-US" sz="1700" dirty="0" err="1">
                <a:solidFill>
                  <a:srgbClr val="008000"/>
                </a:solidFill>
              </a:rPr>
              <a:t>pp_config</a:t>
            </a:r>
            <a:r>
              <a:rPr lang="en-US" sz="1700" dirty="0">
                <a:solidFill>
                  <a:srgbClr val="008000"/>
                </a:solidFill>
              </a:rPr>
              <a:t> </a:t>
            </a:r>
            <a:r>
              <a:rPr lang="en-US" sz="1700" dirty="0">
                <a:solidFill>
                  <a:srgbClr val="008000"/>
                </a:solidFill>
                <a:latin typeface="Arial" panose="020B0604020202020204" pitchFamily="34" charset="0"/>
                <a:cs typeface="Arial" panose="020B0604020202020204" pitchFamily="34" charset="0"/>
              </a:rPr>
              <a:t>--</a:t>
            </a:r>
            <a:r>
              <a:rPr lang="en-US" sz="1700" dirty="0">
                <a:solidFill>
                  <a:srgbClr val="008000"/>
                </a:solidFill>
              </a:rPr>
              <a:t>set LNDDIAG_clim_num_yrs_1=&lt;set to # of years to be analyzed&gt;</a:t>
            </a:r>
            <a:endParaRPr lang="en-US" sz="1700" dirty="0"/>
          </a:p>
          <a:p>
            <a:pPr>
              <a:lnSpc>
                <a:spcPct val="80000"/>
              </a:lnSpc>
            </a:pPr>
            <a:r>
              <a:rPr lang="en-US" sz="1700" dirty="0">
                <a:solidFill>
                  <a:srgbClr val="418107"/>
                </a:solidFill>
              </a:rPr>
              <a:t>./</a:t>
            </a:r>
            <a:r>
              <a:rPr lang="en-US" sz="1700" dirty="0" err="1">
                <a:solidFill>
                  <a:srgbClr val="418107"/>
                </a:solidFill>
              </a:rPr>
              <a:t>pp_config</a:t>
            </a:r>
            <a:r>
              <a:rPr lang="en-US" sz="1700" dirty="0">
                <a:solidFill>
                  <a:srgbClr val="418107"/>
                </a:solidFill>
              </a:rPr>
              <a:t> </a:t>
            </a:r>
            <a:r>
              <a:rPr lang="en-US" sz="1700" dirty="0">
                <a:solidFill>
                  <a:srgbClr val="008000"/>
                </a:solidFill>
                <a:latin typeface="Arial" panose="020B0604020202020204" pitchFamily="34" charset="0"/>
                <a:cs typeface="Arial" panose="020B0604020202020204" pitchFamily="34" charset="0"/>
              </a:rPr>
              <a:t>--</a:t>
            </a:r>
            <a:r>
              <a:rPr lang="en-US" sz="1700" dirty="0">
                <a:solidFill>
                  <a:srgbClr val="418107"/>
                </a:solidFill>
              </a:rPr>
              <a:t>set LNDDIAG_trends_first_yr_1</a:t>
            </a:r>
            <a:r>
              <a:rPr lang="en-US" sz="1700" dirty="0">
                <a:solidFill>
                  <a:srgbClr val="008000"/>
                </a:solidFill>
              </a:rPr>
              <a:t>=&lt;set to first year to be analyzed&gt;</a:t>
            </a:r>
            <a:endParaRPr lang="en-US" sz="1700" dirty="0"/>
          </a:p>
          <a:p>
            <a:pPr>
              <a:lnSpc>
                <a:spcPct val="80000"/>
              </a:lnSpc>
            </a:pPr>
            <a:r>
              <a:rPr lang="en-US" sz="1700" dirty="0">
                <a:solidFill>
                  <a:srgbClr val="008000"/>
                </a:solidFill>
              </a:rPr>
              <a:t>./</a:t>
            </a:r>
            <a:r>
              <a:rPr lang="en-US" sz="1700" dirty="0" err="1">
                <a:solidFill>
                  <a:srgbClr val="008000"/>
                </a:solidFill>
              </a:rPr>
              <a:t>pp_config</a:t>
            </a:r>
            <a:r>
              <a:rPr lang="en-US" sz="1700" dirty="0">
                <a:solidFill>
                  <a:srgbClr val="008000"/>
                </a:solidFill>
              </a:rPr>
              <a:t> </a:t>
            </a:r>
            <a:r>
              <a:rPr lang="en-US" sz="1700" dirty="0">
                <a:solidFill>
                  <a:srgbClr val="008000"/>
                </a:solidFill>
                <a:latin typeface="Arial" panose="020B0604020202020204" pitchFamily="34" charset="0"/>
                <a:cs typeface="Arial" panose="020B0604020202020204" pitchFamily="34" charset="0"/>
              </a:rPr>
              <a:t>--</a:t>
            </a:r>
            <a:r>
              <a:rPr lang="en-US" sz="1700" dirty="0">
                <a:solidFill>
                  <a:srgbClr val="008000"/>
                </a:solidFill>
              </a:rPr>
              <a:t>set LNDDIAG_trends_num_yrs_1=&lt;set to # of years to be analyzed&gt;</a:t>
            </a:r>
            <a:endParaRPr lang="en-US" sz="1700" dirty="0"/>
          </a:p>
          <a:p>
            <a:pPr>
              <a:lnSpc>
                <a:spcPct val="80000"/>
              </a:lnSpc>
            </a:pPr>
            <a:endParaRPr lang="en-US" sz="2200" dirty="0">
              <a:solidFill>
                <a:srgbClr val="008000"/>
              </a:solidFill>
            </a:endParaRPr>
          </a:p>
          <a:p>
            <a:pPr>
              <a:lnSpc>
                <a:spcPct val="80000"/>
              </a:lnSpc>
            </a:pPr>
            <a:r>
              <a:rPr lang="en-US" sz="2200" dirty="0"/>
              <a:t>2)	Before the land diagnostics can be run, monthly </a:t>
            </a:r>
            <a:r>
              <a:rPr lang="en-US" sz="2200" dirty="0" err="1"/>
              <a:t>climatologies</a:t>
            </a:r>
            <a:r>
              <a:rPr lang="en-US" sz="2200" dirty="0"/>
              <a:t> must be calculated and written to </a:t>
            </a:r>
            <a:r>
              <a:rPr lang="en-US" sz="2200" dirty="0" err="1"/>
              <a:t>netCDF</a:t>
            </a:r>
            <a:r>
              <a:rPr lang="en-US" sz="2200" dirty="0"/>
              <a:t> files. </a:t>
            </a:r>
          </a:p>
          <a:p>
            <a:pPr marL="457200" indent="-457200">
              <a:lnSpc>
                <a:spcPct val="80000"/>
              </a:lnSpc>
              <a:buAutoNum type="arabicParenR" startAt="2"/>
            </a:pPr>
            <a:endParaRPr lang="en-US" sz="2200" dirty="0"/>
          </a:p>
          <a:p>
            <a:pPr>
              <a:lnSpc>
                <a:spcPct val="80000"/>
              </a:lnSpc>
            </a:pPr>
            <a:r>
              <a:rPr lang="en-US" sz="2200" dirty="0"/>
              <a:t>	To run the land averages script:     	</a:t>
            </a:r>
            <a:r>
              <a:rPr lang="en-US" sz="2200" dirty="0" err="1">
                <a:solidFill>
                  <a:srgbClr val="008000"/>
                </a:solidFill>
              </a:rPr>
              <a:t>qsub</a:t>
            </a:r>
            <a:r>
              <a:rPr lang="en-US" sz="2200" dirty="0">
                <a:solidFill>
                  <a:srgbClr val="008000"/>
                </a:solidFill>
              </a:rPr>
              <a:t> </a:t>
            </a:r>
            <a:r>
              <a:rPr lang="en-US" sz="2200" dirty="0" err="1">
                <a:solidFill>
                  <a:srgbClr val="008000"/>
                </a:solidFill>
              </a:rPr>
              <a:t>lnd_averages</a:t>
            </a:r>
            <a:endParaRPr lang="en-US" sz="2200" dirty="0">
              <a:solidFill>
                <a:srgbClr val="008000"/>
              </a:solidFill>
            </a:endParaRPr>
          </a:p>
          <a:p>
            <a:pPr>
              <a:lnSpc>
                <a:spcPct val="80000"/>
              </a:lnSpc>
            </a:pPr>
            <a:r>
              <a:rPr lang="en-US" sz="2200" dirty="0">
                <a:solidFill>
                  <a:srgbClr val="008000"/>
                </a:solidFill>
              </a:rPr>
              <a:t>	</a:t>
            </a:r>
            <a:r>
              <a:rPr lang="en-US" sz="2200" dirty="0"/>
              <a:t>To monitor your job(s) status: 		</a:t>
            </a:r>
            <a:r>
              <a:rPr lang="en-US" sz="2200" dirty="0" err="1">
                <a:solidFill>
                  <a:srgbClr val="008000"/>
                </a:solidFill>
              </a:rPr>
              <a:t>qstat</a:t>
            </a:r>
            <a:r>
              <a:rPr lang="en-US" sz="2200" dirty="0">
                <a:solidFill>
                  <a:srgbClr val="008000"/>
                </a:solidFill>
              </a:rPr>
              <a:t> </a:t>
            </a:r>
            <a:r>
              <a:rPr lang="mr-IN" sz="2200" dirty="0">
                <a:solidFill>
                  <a:srgbClr val="008000"/>
                </a:solidFill>
              </a:rPr>
              <a:t>–</a:t>
            </a:r>
            <a:r>
              <a:rPr lang="en-US" sz="2200" dirty="0">
                <a:solidFill>
                  <a:srgbClr val="008000"/>
                </a:solidFill>
              </a:rPr>
              <a:t>u &lt;username&gt; </a:t>
            </a:r>
          </a:p>
          <a:p>
            <a:pPr>
              <a:lnSpc>
                <a:spcPct val="80000"/>
              </a:lnSpc>
            </a:pPr>
            <a:r>
              <a:rPr lang="en-US" sz="2200" dirty="0">
                <a:solidFill>
                  <a:srgbClr val="008000"/>
                </a:solidFill>
              </a:rPr>
              <a:t>  	</a:t>
            </a:r>
            <a:r>
              <a:rPr lang="en-US" sz="2200" dirty="0"/>
              <a:t>To stop your job: 					</a:t>
            </a:r>
            <a:r>
              <a:rPr lang="en-US" sz="2200" dirty="0" err="1">
                <a:solidFill>
                  <a:srgbClr val="008000"/>
                </a:solidFill>
              </a:rPr>
              <a:t>qdel</a:t>
            </a:r>
            <a:r>
              <a:rPr lang="en-US" sz="2200" dirty="0">
                <a:solidFill>
                  <a:srgbClr val="008000"/>
                </a:solidFill>
              </a:rPr>
              <a:t> &lt;Job ID retrieved from </a:t>
            </a:r>
            <a:r>
              <a:rPr lang="en-US" sz="2200" dirty="0" err="1">
                <a:solidFill>
                  <a:srgbClr val="008000"/>
                </a:solidFill>
              </a:rPr>
              <a:t>qstat</a:t>
            </a:r>
            <a:r>
              <a:rPr lang="en-US" sz="2200" dirty="0">
                <a:solidFill>
                  <a:srgbClr val="008000"/>
                </a:solidFill>
              </a:rPr>
              <a:t>&gt;</a:t>
            </a:r>
          </a:p>
          <a:p>
            <a:pPr>
              <a:lnSpc>
                <a:spcPct val="80000"/>
              </a:lnSpc>
            </a:pPr>
            <a:endParaRPr lang="en-US" sz="2200" dirty="0">
              <a:solidFill>
                <a:srgbClr val="008000"/>
              </a:solidFill>
            </a:endParaRPr>
          </a:p>
          <a:p>
            <a:pPr>
              <a:lnSpc>
                <a:spcPct val="80000"/>
              </a:lnSpc>
            </a:pPr>
            <a:r>
              <a:rPr lang="en-US" sz="2200" dirty="0"/>
              <a:t>You can check progress by checking the newest log file in logs/. If in a log file you notice that things have gone wrong, you can stop your job.</a:t>
            </a:r>
            <a:endParaRPr lang="en-US" sz="2200" dirty="0">
              <a:solidFill>
                <a:srgbClr val="008000"/>
              </a:solidFill>
            </a:endParaRPr>
          </a:p>
        </p:txBody>
      </p:sp>
      <p:sp>
        <p:nvSpPr>
          <p:cNvPr id="6" name="TextBox 5">
            <a:extLst>
              <a:ext uri="{FF2B5EF4-FFF2-40B4-BE49-F238E27FC236}">
                <a16:creationId xmlns="" xmlns:a16="http://schemas.microsoft.com/office/drawing/2014/main" id="{F11A8F98-D053-AC4A-A12D-0648667114A2}"/>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1323009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28600" y="-100037"/>
            <a:ext cx="8770139"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Running the Land Diagnostics Package</a:t>
            </a:r>
            <a:endParaRPr lang="en-US" sz="2600" b="1" kern="0" dirty="0">
              <a:solidFill>
                <a:schemeClr val="tx2"/>
              </a:solidFill>
            </a:endParaRPr>
          </a:p>
        </p:txBody>
      </p:sp>
      <p:sp>
        <p:nvSpPr>
          <p:cNvPr id="7" name="Rectangle 6"/>
          <p:cNvSpPr/>
          <p:nvPr/>
        </p:nvSpPr>
        <p:spPr>
          <a:xfrm>
            <a:off x="0" y="668791"/>
            <a:ext cx="9143999" cy="5213735"/>
          </a:xfrm>
          <a:prstGeom prst="rect">
            <a:avLst/>
          </a:prstGeom>
        </p:spPr>
        <p:txBody>
          <a:bodyPr wrap="square">
            <a:spAutoFit/>
          </a:bodyPr>
          <a:lstStyle/>
          <a:p>
            <a:pPr>
              <a:lnSpc>
                <a:spcPct val="80000"/>
              </a:lnSpc>
            </a:pPr>
            <a:r>
              <a:rPr lang="en-US" sz="2200" dirty="0"/>
              <a:t>3)	Once the averages have successfully completed (check the end of 	the newest log file), you can submit the diagnostics script:</a:t>
            </a:r>
          </a:p>
          <a:p>
            <a:pPr>
              <a:lnSpc>
                <a:spcPct val="80000"/>
              </a:lnSpc>
            </a:pPr>
            <a:r>
              <a:rPr lang="en-US" sz="800" dirty="0"/>
              <a:t> </a:t>
            </a:r>
          </a:p>
          <a:p>
            <a:pPr>
              <a:lnSpc>
                <a:spcPct val="80000"/>
              </a:lnSpc>
            </a:pPr>
            <a:r>
              <a:rPr lang="en-US" sz="2200" dirty="0">
                <a:solidFill>
                  <a:srgbClr val="008000"/>
                </a:solidFill>
              </a:rPr>
              <a:t>	</a:t>
            </a:r>
            <a:r>
              <a:rPr lang="en-US" sz="2200" dirty="0" err="1">
                <a:solidFill>
                  <a:srgbClr val="008000"/>
                </a:solidFill>
              </a:rPr>
              <a:t>qsub</a:t>
            </a:r>
            <a:r>
              <a:rPr lang="en-US" sz="2200" dirty="0">
                <a:solidFill>
                  <a:srgbClr val="008000"/>
                </a:solidFill>
              </a:rPr>
              <a:t> </a:t>
            </a:r>
            <a:r>
              <a:rPr lang="en-US" sz="2200" dirty="0" err="1">
                <a:solidFill>
                  <a:srgbClr val="008000"/>
                </a:solidFill>
              </a:rPr>
              <a:t>lnd_diagnostics</a:t>
            </a:r>
            <a:endParaRPr lang="en-US" sz="2200" dirty="0">
              <a:solidFill>
                <a:srgbClr val="008000"/>
              </a:solidFill>
            </a:endParaRPr>
          </a:p>
          <a:p>
            <a:pPr>
              <a:lnSpc>
                <a:spcPct val="80000"/>
              </a:lnSpc>
            </a:pPr>
            <a:endParaRPr lang="en-US" sz="2200" dirty="0">
              <a:solidFill>
                <a:srgbClr val="008000"/>
              </a:solidFill>
            </a:endParaRPr>
          </a:p>
          <a:p>
            <a:pPr>
              <a:lnSpc>
                <a:spcPct val="80000"/>
              </a:lnSpc>
            </a:pPr>
            <a:r>
              <a:rPr lang="en-US" sz="2200" dirty="0"/>
              <a:t>4)	Again monitor the status of your submission by checking the newest 	log file in the logs/ directory. Do not be concerned by various error 	messages (like convert error messages) from individual scripts in the 	log files. If the submission completed successfully the log file will end 	with “Successfully completed generating land diagnostics”.</a:t>
            </a:r>
            <a:endParaRPr lang="en-US" sz="2200" dirty="0">
              <a:solidFill>
                <a:srgbClr val="008000"/>
              </a:solidFill>
            </a:endParaRPr>
          </a:p>
          <a:p>
            <a:pPr>
              <a:lnSpc>
                <a:spcPct val="80000"/>
              </a:lnSpc>
            </a:pPr>
            <a:endParaRPr lang="en-US" sz="2200" dirty="0">
              <a:solidFill>
                <a:srgbClr val="008000"/>
              </a:solidFill>
            </a:endParaRPr>
          </a:p>
          <a:p>
            <a:pPr marL="457200" indent="-457200">
              <a:lnSpc>
                <a:spcPct val="80000"/>
              </a:lnSpc>
              <a:buAutoNum type="arabicParenR" startAt="5"/>
            </a:pPr>
            <a:r>
              <a:rPr lang="en-US" sz="2200" dirty="0"/>
              <a:t>Once the diagnostics are complete, cd to the land diagnostics directory:</a:t>
            </a:r>
          </a:p>
          <a:p>
            <a:pPr>
              <a:lnSpc>
                <a:spcPct val="80000"/>
              </a:lnSpc>
            </a:pPr>
            <a:endParaRPr lang="en-US" sz="2200" dirty="0"/>
          </a:p>
          <a:p>
            <a:pPr>
              <a:lnSpc>
                <a:spcPct val="80000"/>
              </a:lnSpc>
            </a:pPr>
            <a:r>
              <a:rPr lang="en-US" dirty="0">
                <a:solidFill>
                  <a:srgbClr val="008000"/>
                </a:solidFill>
              </a:rPr>
              <a:t>cd /glade/scratch/&lt;username&gt;/diagnostics-output/</a:t>
            </a:r>
            <a:r>
              <a:rPr lang="en-US" dirty="0" err="1">
                <a:solidFill>
                  <a:srgbClr val="008000"/>
                </a:solidFill>
              </a:rPr>
              <a:t>lnd</a:t>
            </a:r>
            <a:r>
              <a:rPr lang="en-US" dirty="0">
                <a:solidFill>
                  <a:srgbClr val="008000"/>
                </a:solidFill>
              </a:rPr>
              <a:t>/</a:t>
            </a:r>
            <a:r>
              <a:rPr lang="en-US" dirty="0" err="1">
                <a:solidFill>
                  <a:srgbClr val="008000"/>
                </a:solidFill>
              </a:rPr>
              <a:t>diag</a:t>
            </a:r>
            <a:r>
              <a:rPr lang="en-US" dirty="0">
                <a:solidFill>
                  <a:srgbClr val="008000"/>
                </a:solidFill>
              </a:rPr>
              <a:t>/&lt;model-run&gt;-obs.&lt;yr1&gt;_&lt;yr2&gt; </a:t>
            </a:r>
          </a:p>
          <a:p>
            <a:pPr>
              <a:lnSpc>
                <a:spcPct val="80000"/>
              </a:lnSpc>
              <a:buFontTx/>
              <a:buNone/>
            </a:pPr>
            <a:r>
              <a:rPr lang="en-US" sz="2200" dirty="0"/>
              <a:t>       </a:t>
            </a:r>
          </a:p>
          <a:p>
            <a:pPr>
              <a:lnSpc>
                <a:spcPct val="80000"/>
              </a:lnSpc>
              <a:buFontTx/>
              <a:buNone/>
            </a:pPr>
            <a:r>
              <a:rPr lang="en-US" sz="2200" dirty="0"/>
              <a:t>	and open the </a:t>
            </a:r>
            <a:r>
              <a:rPr lang="en-US" sz="2200" dirty="0" err="1"/>
              <a:t>setsIndex.html</a:t>
            </a:r>
            <a:r>
              <a:rPr lang="en-US" sz="2200" dirty="0"/>
              <a:t> in </a:t>
            </a:r>
            <a:r>
              <a:rPr lang="en-US" sz="2200" dirty="0" err="1"/>
              <a:t>firefox</a:t>
            </a:r>
            <a:r>
              <a:rPr lang="en-US" sz="2200" dirty="0"/>
              <a:t> to examine the output:</a:t>
            </a:r>
          </a:p>
          <a:p>
            <a:pPr>
              <a:lnSpc>
                <a:spcPct val="80000"/>
              </a:lnSpc>
              <a:buFontTx/>
              <a:buNone/>
            </a:pPr>
            <a:r>
              <a:rPr lang="en-US" sz="2200" dirty="0">
                <a:solidFill>
                  <a:srgbClr val="008000"/>
                </a:solidFill>
              </a:rPr>
              <a:t>	</a:t>
            </a:r>
            <a:r>
              <a:rPr lang="en-US" sz="2200" dirty="0" err="1">
                <a:solidFill>
                  <a:srgbClr val="008000"/>
                </a:solidFill>
              </a:rPr>
              <a:t>firefox</a:t>
            </a:r>
            <a:r>
              <a:rPr lang="en-US" sz="2200" dirty="0">
                <a:solidFill>
                  <a:srgbClr val="008000"/>
                </a:solidFill>
              </a:rPr>
              <a:t> </a:t>
            </a:r>
            <a:r>
              <a:rPr lang="en-US" sz="2200" dirty="0" err="1">
                <a:solidFill>
                  <a:srgbClr val="008000"/>
                </a:solidFill>
              </a:rPr>
              <a:t>setsIndex.html</a:t>
            </a:r>
            <a:r>
              <a:rPr lang="en-US" sz="2200" dirty="0">
                <a:solidFill>
                  <a:srgbClr val="008000"/>
                </a:solidFill>
              </a:rPr>
              <a:t> &amp;</a:t>
            </a:r>
            <a:r>
              <a:rPr lang="en-US" sz="2200" dirty="0">
                <a:solidFill>
                  <a:schemeClr val="tx1">
                    <a:lumMod val="75000"/>
                    <a:lumOff val="25000"/>
                  </a:schemeClr>
                </a:solidFill>
              </a:rPr>
              <a:t> </a:t>
            </a:r>
          </a:p>
          <a:p>
            <a:pPr>
              <a:lnSpc>
                <a:spcPct val="80000"/>
              </a:lnSpc>
              <a:buFontTx/>
              <a:buNone/>
            </a:pPr>
            <a:endParaRPr lang="en-US" sz="2000" dirty="0">
              <a:solidFill>
                <a:schemeClr val="tx1">
                  <a:lumMod val="75000"/>
                  <a:lumOff val="25000"/>
                </a:schemeClr>
              </a:solidFill>
            </a:endParaRPr>
          </a:p>
          <a:p>
            <a:pPr marL="457200" indent="-457200">
              <a:lnSpc>
                <a:spcPct val="80000"/>
              </a:lnSpc>
            </a:pPr>
            <a:r>
              <a:rPr lang="en-US" sz="2000" dirty="0"/>
              <a:t>For more information about the LMWG Diagnostics Package:</a:t>
            </a:r>
          </a:p>
          <a:p>
            <a:pPr marL="457200" indent="-457200">
              <a:lnSpc>
                <a:spcPct val="80000"/>
              </a:lnSpc>
            </a:pPr>
            <a:r>
              <a:rPr lang="en-US" sz="2000" dirty="0">
                <a:solidFill>
                  <a:srgbClr val="00B0F0"/>
                </a:solidFill>
              </a:rPr>
              <a:t>http://www.cesm.ucar.edu/models/cesm1.2/clm/clm_diagpackage.html</a:t>
            </a:r>
          </a:p>
        </p:txBody>
      </p:sp>
      <p:sp>
        <p:nvSpPr>
          <p:cNvPr id="6" name="TextBox 5">
            <a:extLst>
              <a:ext uri="{FF2B5EF4-FFF2-40B4-BE49-F238E27FC236}">
                <a16:creationId xmlns="" xmlns:a16="http://schemas.microsoft.com/office/drawing/2014/main" id="{DCEE5297-7169-2548-AC65-85C750C2025B}"/>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11775364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28600" y="16400"/>
            <a:ext cx="8770139" cy="457204"/>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Running the Ocean Diagnostics Package</a:t>
            </a:r>
            <a:endParaRPr lang="en-US" sz="2600" b="1" kern="0" dirty="0">
              <a:solidFill>
                <a:schemeClr val="tx2"/>
              </a:solidFill>
            </a:endParaRPr>
          </a:p>
        </p:txBody>
      </p:sp>
      <p:sp>
        <p:nvSpPr>
          <p:cNvPr id="7" name="Rectangle 6"/>
          <p:cNvSpPr/>
          <p:nvPr/>
        </p:nvSpPr>
        <p:spPr>
          <a:xfrm>
            <a:off x="392285" y="768156"/>
            <a:ext cx="8751715" cy="5336846"/>
          </a:xfrm>
          <a:prstGeom prst="rect">
            <a:avLst/>
          </a:prstGeom>
        </p:spPr>
        <p:txBody>
          <a:bodyPr wrap="square">
            <a:spAutoFit/>
          </a:bodyPr>
          <a:lstStyle/>
          <a:p>
            <a:pPr>
              <a:lnSpc>
                <a:spcPct val="80000"/>
              </a:lnSpc>
            </a:pPr>
            <a:r>
              <a:rPr lang="en-US" sz="2200" dirty="0"/>
              <a:t>Historically the ocean diagnostics package consisted of three separate sets of scripts, one that compared a model run to observations, one that compared a model run to another model run, and one that calculated </a:t>
            </a:r>
            <a:r>
              <a:rPr lang="en-US" sz="2200" dirty="0" err="1"/>
              <a:t>timeseries</a:t>
            </a:r>
            <a:r>
              <a:rPr lang="en-US" sz="2200" dirty="0"/>
              <a:t>. Here, you will compare your simulation to observations and calculate ocean </a:t>
            </a:r>
            <a:r>
              <a:rPr lang="en-US" sz="2200" dirty="0" err="1"/>
              <a:t>timeseries</a:t>
            </a:r>
            <a:r>
              <a:rPr lang="en-US" sz="2200" dirty="0"/>
              <a:t>. Remember that the ocean diagnostics need at least 12 months to run, and that you can only specify complete years. The steps to run the ocean diagnostics are as follows:</a:t>
            </a:r>
          </a:p>
          <a:p>
            <a:pPr>
              <a:lnSpc>
                <a:spcPct val="80000"/>
              </a:lnSpc>
            </a:pPr>
            <a:endParaRPr lang="en-US" sz="2200" dirty="0"/>
          </a:p>
          <a:p>
            <a:pPr>
              <a:lnSpc>
                <a:spcPct val="80000"/>
              </a:lnSpc>
            </a:pPr>
            <a:r>
              <a:rPr lang="en-US" sz="2200" dirty="0"/>
              <a:t>1)	The following commands edit settings in </a:t>
            </a:r>
            <a:r>
              <a:rPr lang="en-US" sz="2200" dirty="0" err="1"/>
              <a:t>env_diags_ocn.xml</a:t>
            </a:r>
            <a:r>
              <a:rPr lang="en-US" sz="2200" dirty="0"/>
              <a:t>. </a:t>
            </a:r>
          </a:p>
          <a:p>
            <a:pPr>
              <a:lnSpc>
                <a:spcPct val="80000"/>
              </a:lnSpc>
            </a:pPr>
            <a:endParaRPr lang="en-US" sz="1200" dirty="0">
              <a:solidFill>
                <a:srgbClr val="008000"/>
              </a:solidFill>
            </a:endParaRPr>
          </a:p>
          <a:p>
            <a:pPr>
              <a:lnSpc>
                <a:spcPct val="80000"/>
              </a:lnSpc>
            </a:pPr>
            <a:r>
              <a:rPr lang="en-US" dirty="0">
                <a:solidFill>
                  <a:srgbClr val="418107"/>
                </a:solidFill>
              </a:rPr>
              <a:t>./</a:t>
            </a:r>
            <a:r>
              <a:rPr lang="en-US" dirty="0" err="1">
                <a:solidFill>
                  <a:srgbClr val="418107"/>
                </a:solidFill>
              </a:rPr>
              <a:t>pp_config</a:t>
            </a:r>
            <a:r>
              <a:rPr lang="en-US" dirty="0">
                <a:solidFill>
                  <a:srgbClr val="418107"/>
                </a:solidFill>
              </a:rPr>
              <a:t> </a:t>
            </a:r>
            <a:r>
              <a:rPr lang="en-US" dirty="0">
                <a:solidFill>
                  <a:srgbClr val="008000"/>
                </a:solidFill>
                <a:latin typeface="Arial" panose="020B0604020202020204" pitchFamily="34" charset="0"/>
                <a:cs typeface="Arial" panose="020B0604020202020204" pitchFamily="34" charset="0"/>
              </a:rPr>
              <a:t>--</a:t>
            </a:r>
            <a:r>
              <a:rPr lang="en-US" dirty="0">
                <a:solidFill>
                  <a:srgbClr val="418107"/>
                </a:solidFill>
              </a:rPr>
              <a:t>set OCNDIAG_YEAR0</a:t>
            </a:r>
            <a:r>
              <a:rPr lang="en-US" dirty="0">
                <a:solidFill>
                  <a:srgbClr val="008000"/>
                </a:solidFill>
              </a:rPr>
              <a:t>=&lt;set to first year to be analyzed&gt;</a:t>
            </a:r>
            <a:endParaRPr lang="en-US" dirty="0"/>
          </a:p>
          <a:p>
            <a:pPr>
              <a:lnSpc>
                <a:spcPct val="80000"/>
              </a:lnSpc>
            </a:pPr>
            <a:r>
              <a:rPr lang="en-US" dirty="0">
                <a:solidFill>
                  <a:srgbClr val="008000"/>
                </a:solidFill>
              </a:rPr>
              <a:t>./</a:t>
            </a:r>
            <a:r>
              <a:rPr lang="en-US" dirty="0" err="1">
                <a:solidFill>
                  <a:srgbClr val="008000"/>
                </a:solidFill>
              </a:rPr>
              <a:t>pp_config</a:t>
            </a:r>
            <a:r>
              <a:rPr lang="en-US" dirty="0">
                <a:solidFill>
                  <a:srgbClr val="008000"/>
                </a:solidFill>
              </a:rPr>
              <a:t> </a:t>
            </a:r>
            <a:r>
              <a:rPr lang="en-US" dirty="0">
                <a:solidFill>
                  <a:srgbClr val="008000"/>
                </a:solidFill>
                <a:latin typeface="Arial" panose="020B0604020202020204" pitchFamily="34" charset="0"/>
                <a:cs typeface="Arial" panose="020B0604020202020204" pitchFamily="34" charset="0"/>
              </a:rPr>
              <a:t>--</a:t>
            </a:r>
            <a:r>
              <a:rPr lang="en-US" dirty="0">
                <a:solidFill>
                  <a:srgbClr val="008000"/>
                </a:solidFill>
              </a:rPr>
              <a:t>set OCNDIAG_YEAR1=&lt;set to last year to be analyzed&gt;</a:t>
            </a:r>
          </a:p>
          <a:p>
            <a:pPr>
              <a:lnSpc>
                <a:spcPct val="80000"/>
              </a:lnSpc>
            </a:pPr>
            <a:r>
              <a:rPr lang="en-US" dirty="0">
                <a:solidFill>
                  <a:srgbClr val="418107"/>
                </a:solidFill>
              </a:rPr>
              <a:t>./</a:t>
            </a:r>
            <a:r>
              <a:rPr lang="en-US" dirty="0" err="1">
                <a:solidFill>
                  <a:srgbClr val="418107"/>
                </a:solidFill>
              </a:rPr>
              <a:t>pp_config</a:t>
            </a:r>
            <a:r>
              <a:rPr lang="en-US" dirty="0">
                <a:solidFill>
                  <a:srgbClr val="418107"/>
                </a:solidFill>
              </a:rPr>
              <a:t> </a:t>
            </a:r>
            <a:r>
              <a:rPr lang="en-US" dirty="0">
                <a:solidFill>
                  <a:srgbClr val="008000"/>
                </a:solidFill>
                <a:latin typeface="Arial" panose="020B0604020202020204" pitchFamily="34" charset="0"/>
                <a:cs typeface="Arial" panose="020B0604020202020204" pitchFamily="34" charset="0"/>
              </a:rPr>
              <a:t>--</a:t>
            </a:r>
            <a:r>
              <a:rPr lang="en-US" dirty="0">
                <a:solidFill>
                  <a:srgbClr val="418107"/>
                </a:solidFill>
              </a:rPr>
              <a:t>set OCNDIAG_TSERIES_YEAR0</a:t>
            </a:r>
            <a:r>
              <a:rPr lang="en-US" dirty="0">
                <a:solidFill>
                  <a:srgbClr val="008000"/>
                </a:solidFill>
              </a:rPr>
              <a:t>=&lt;set to first year to be analyzed&gt;</a:t>
            </a:r>
            <a:endParaRPr lang="en-US" dirty="0"/>
          </a:p>
          <a:p>
            <a:pPr>
              <a:lnSpc>
                <a:spcPct val="80000"/>
              </a:lnSpc>
            </a:pPr>
            <a:r>
              <a:rPr lang="en-US" dirty="0">
                <a:solidFill>
                  <a:srgbClr val="008000"/>
                </a:solidFill>
              </a:rPr>
              <a:t>./</a:t>
            </a:r>
            <a:r>
              <a:rPr lang="en-US" dirty="0" err="1">
                <a:solidFill>
                  <a:srgbClr val="008000"/>
                </a:solidFill>
              </a:rPr>
              <a:t>pp_config</a:t>
            </a:r>
            <a:r>
              <a:rPr lang="en-US" dirty="0">
                <a:solidFill>
                  <a:srgbClr val="008000"/>
                </a:solidFill>
              </a:rPr>
              <a:t> </a:t>
            </a:r>
            <a:r>
              <a:rPr lang="en-US" dirty="0">
                <a:solidFill>
                  <a:srgbClr val="008000"/>
                </a:solidFill>
                <a:latin typeface="Arial" panose="020B0604020202020204" pitchFamily="34" charset="0"/>
                <a:cs typeface="Arial" panose="020B0604020202020204" pitchFamily="34" charset="0"/>
              </a:rPr>
              <a:t>--</a:t>
            </a:r>
            <a:r>
              <a:rPr lang="en-US" dirty="0">
                <a:solidFill>
                  <a:srgbClr val="008000"/>
                </a:solidFill>
              </a:rPr>
              <a:t>set OCNDIAG_TSERIES_YEAR1=&lt;set to last year to be analyzed&gt;</a:t>
            </a:r>
            <a:endParaRPr lang="en-US" dirty="0"/>
          </a:p>
          <a:p>
            <a:pPr>
              <a:lnSpc>
                <a:spcPct val="80000"/>
              </a:lnSpc>
            </a:pPr>
            <a:r>
              <a:rPr lang="en-US" dirty="0">
                <a:solidFill>
                  <a:srgbClr val="008000"/>
                </a:solidFill>
              </a:rPr>
              <a:t>./</a:t>
            </a:r>
            <a:r>
              <a:rPr lang="en-US" dirty="0" err="1">
                <a:solidFill>
                  <a:srgbClr val="008000"/>
                </a:solidFill>
              </a:rPr>
              <a:t>pp_config</a:t>
            </a:r>
            <a:r>
              <a:rPr lang="en-US" dirty="0">
                <a:solidFill>
                  <a:srgbClr val="008000"/>
                </a:solidFill>
              </a:rPr>
              <a:t> </a:t>
            </a:r>
            <a:r>
              <a:rPr lang="en-US" dirty="0">
                <a:solidFill>
                  <a:srgbClr val="008000"/>
                </a:solidFill>
                <a:latin typeface="Arial" panose="020B0604020202020204" pitchFamily="34" charset="0"/>
                <a:cs typeface="Arial" panose="020B0604020202020204" pitchFamily="34" charset="0"/>
              </a:rPr>
              <a:t>--</a:t>
            </a:r>
            <a:r>
              <a:rPr lang="en-US" dirty="0">
                <a:solidFill>
                  <a:srgbClr val="008000"/>
                </a:solidFill>
              </a:rPr>
              <a:t>set OCNDIAG_TAVGDIR=/glade/scratch/&lt;username&gt;/</a:t>
            </a:r>
          </a:p>
          <a:p>
            <a:pPr>
              <a:lnSpc>
                <a:spcPct val="80000"/>
              </a:lnSpc>
            </a:pPr>
            <a:r>
              <a:rPr lang="en-US" dirty="0">
                <a:solidFill>
                  <a:srgbClr val="008000"/>
                </a:solidFill>
              </a:rPr>
              <a:t>	diagnostics-output/</a:t>
            </a:r>
            <a:r>
              <a:rPr lang="en-US" dirty="0" err="1">
                <a:solidFill>
                  <a:srgbClr val="008000"/>
                </a:solidFill>
              </a:rPr>
              <a:t>ocn</a:t>
            </a:r>
            <a:r>
              <a:rPr lang="en-US" dirty="0">
                <a:solidFill>
                  <a:srgbClr val="008000"/>
                </a:solidFill>
              </a:rPr>
              <a:t>/</a:t>
            </a:r>
            <a:r>
              <a:rPr lang="en-US" dirty="0" err="1">
                <a:solidFill>
                  <a:srgbClr val="008000"/>
                </a:solidFill>
              </a:rPr>
              <a:t>climo</a:t>
            </a:r>
            <a:r>
              <a:rPr lang="en-US" dirty="0">
                <a:solidFill>
                  <a:srgbClr val="008000"/>
                </a:solidFill>
              </a:rPr>
              <a:t>/tavg.$OCNDIAG_YEAR0.$OCNDIAG_YEAR1</a:t>
            </a:r>
          </a:p>
          <a:p>
            <a:pPr>
              <a:lnSpc>
                <a:spcPct val="80000"/>
              </a:lnSpc>
            </a:pPr>
            <a:r>
              <a:rPr lang="en-US" dirty="0">
                <a:solidFill>
                  <a:srgbClr val="008000"/>
                </a:solidFill>
              </a:rPr>
              <a:t>./</a:t>
            </a:r>
            <a:r>
              <a:rPr lang="en-US" dirty="0" err="1">
                <a:solidFill>
                  <a:srgbClr val="008000"/>
                </a:solidFill>
              </a:rPr>
              <a:t>pp_config</a:t>
            </a:r>
            <a:r>
              <a:rPr lang="en-US" dirty="0">
                <a:solidFill>
                  <a:srgbClr val="008000"/>
                </a:solidFill>
              </a:rPr>
              <a:t> </a:t>
            </a:r>
            <a:r>
              <a:rPr lang="en-US" dirty="0">
                <a:solidFill>
                  <a:srgbClr val="008000"/>
                </a:solidFill>
                <a:latin typeface="Arial" panose="020B0604020202020204" pitchFamily="34" charset="0"/>
                <a:cs typeface="Arial" panose="020B0604020202020204" pitchFamily="34" charset="0"/>
              </a:rPr>
              <a:t>–</a:t>
            </a:r>
            <a:r>
              <a:rPr lang="en-US" dirty="0">
                <a:solidFill>
                  <a:srgbClr val="008000"/>
                </a:solidFill>
              </a:rPr>
              <a:t>set OCNDIAG_WORKDIR=/glade/scratch/&lt;username&gt;/</a:t>
            </a:r>
          </a:p>
          <a:p>
            <a:pPr>
              <a:lnSpc>
                <a:spcPct val="80000"/>
              </a:lnSpc>
            </a:pPr>
            <a:r>
              <a:rPr lang="en-US" dirty="0">
                <a:solidFill>
                  <a:srgbClr val="008000"/>
                </a:solidFill>
              </a:rPr>
              <a:t>	diagnostics-output/</a:t>
            </a:r>
            <a:r>
              <a:rPr lang="en-US" dirty="0" err="1">
                <a:solidFill>
                  <a:srgbClr val="008000"/>
                </a:solidFill>
              </a:rPr>
              <a:t>ocn</a:t>
            </a:r>
            <a:r>
              <a:rPr lang="en-US" dirty="0">
                <a:solidFill>
                  <a:srgbClr val="008000"/>
                </a:solidFill>
              </a:rPr>
              <a:t>/</a:t>
            </a:r>
            <a:r>
              <a:rPr lang="en-US" dirty="0" err="1">
                <a:solidFill>
                  <a:srgbClr val="008000"/>
                </a:solidFill>
              </a:rPr>
              <a:t>diag</a:t>
            </a:r>
            <a:r>
              <a:rPr lang="en-US" dirty="0">
                <a:solidFill>
                  <a:srgbClr val="008000"/>
                </a:solidFill>
              </a:rPr>
              <a:t>/&lt;model-run&gt;.$OCNDIAG_YEAR0.$OCNDIAG_YEAR1</a:t>
            </a:r>
          </a:p>
          <a:p>
            <a:pPr>
              <a:lnSpc>
                <a:spcPct val="80000"/>
              </a:lnSpc>
            </a:pPr>
            <a:endParaRPr lang="en-US" dirty="0">
              <a:solidFill>
                <a:srgbClr val="008000"/>
              </a:solidFill>
            </a:endParaRPr>
          </a:p>
          <a:p>
            <a:pPr>
              <a:lnSpc>
                <a:spcPct val="80000"/>
              </a:lnSpc>
            </a:pPr>
            <a:r>
              <a:rPr lang="en-US" dirty="0"/>
              <a:t>If the latter two commands result in an error message, instead of using “</a:t>
            </a:r>
            <a:r>
              <a:rPr lang="en-US" dirty="0">
                <a:solidFill>
                  <a:srgbClr val="008000"/>
                </a:solidFill>
              </a:rPr>
              <a:t>.$OCNDIAG” </a:t>
            </a:r>
            <a:r>
              <a:rPr lang="en-US" dirty="0"/>
              <a:t>syntax use “</a:t>
            </a:r>
            <a:r>
              <a:rPr lang="en-US" dirty="0">
                <a:solidFill>
                  <a:srgbClr val="008000"/>
                </a:solidFill>
              </a:rPr>
              <a:t>.\$OCNDIAG</a:t>
            </a:r>
            <a:r>
              <a:rPr lang="en-US" dirty="0"/>
              <a:t>”.</a:t>
            </a:r>
            <a:r>
              <a:rPr lang="en-US" dirty="0">
                <a:solidFill>
                  <a:srgbClr val="008000"/>
                </a:solidFill>
              </a:rPr>
              <a:t> </a:t>
            </a:r>
            <a:r>
              <a:rPr lang="en-US" dirty="0"/>
              <a:t>Alternatively,</a:t>
            </a:r>
            <a:r>
              <a:rPr lang="en-US" dirty="0">
                <a:solidFill>
                  <a:srgbClr val="008000"/>
                </a:solidFill>
              </a:rPr>
              <a:t> </a:t>
            </a:r>
            <a:r>
              <a:rPr lang="en-US" dirty="0"/>
              <a:t>edit the </a:t>
            </a:r>
            <a:r>
              <a:rPr lang="en-US" dirty="0" err="1"/>
              <a:t>env_diags_ocn.xml</a:t>
            </a:r>
            <a:r>
              <a:rPr lang="en-US" dirty="0"/>
              <a:t> file manually to set those two directory paths.</a:t>
            </a:r>
          </a:p>
        </p:txBody>
      </p:sp>
      <p:sp>
        <p:nvSpPr>
          <p:cNvPr id="6" name="TextBox 5">
            <a:extLst>
              <a:ext uri="{FF2B5EF4-FFF2-40B4-BE49-F238E27FC236}">
                <a16:creationId xmlns="" xmlns:a16="http://schemas.microsoft.com/office/drawing/2014/main" id="{EF7018AC-750D-C84F-A29B-845E54618DE6}"/>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26797634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00865" y="96400"/>
            <a:ext cx="8770139" cy="309471"/>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Running the Ocean Diagnostics Package</a:t>
            </a:r>
            <a:endParaRPr lang="en-US" sz="2600" b="1" kern="0" dirty="0">
              <a:solidFill>
                <a:schemeClr val="tx2"/>
              </a:solidFill>
            </a:endParaRPr>
          </a:p>
        </p:txBody>
      </p:sp>
      <p:sp>
        <p:nvSpPr>
          <p:cNvPr id="7" name="Rectangle 6"/>
          <p:cNvSpPr/>
          <p:nvPr/>
        </p:nvSpPr>
        <p:spPr>
          <a:xfrm>
            <a:off x="200866" y="597853"/>
            <a:ext cx="8943134" cy="5336846"/>
          </a:xfrm>
          <a:prstGeom prst="rect">
            <a:avLst/>
          </a:prstGeom>
        </p:spPr>
        <p:txBody>
          <a:bodyPr wrap="square">
            <a:spAutoFit/>
          </a:bodyPr>
          <a:lstStyle/>
          <a:p>
            <a:pPr>
              <a:lnSpc>
                <a:spcPct val="80000"/>
              </a:lnSpc>
            </a:pPr>
            <a:r>
              <a:rPr lang="en-US" sz="2200" dirty="0"/>
              <a:t>2)	Before the ocean diagnostics can be run, monthly </a:t>
            </a:r>
            <a:r>
              <a:rPr lang="en-US" sz="2200" dirty="0" err="1"/>
              <a:t>climatologies</a:t>
            </a:r>
            <a:r>
              <a:rPr lang="en-US" sz="2200" dirty="0"/>
              <a:t> must 	be calculated and written to </a:t>
            </a:r>
            <a:r>
              <a:rPr lang="en-US" sz="2200" dirty="0" err="1"/>
              <a:t>netCDF</a:t>
            </a:r>
            <a:r>
              <a:rPr lang="en-US" sz="2200" dirty="0"/>
              <a:t> files. </a:t>
            </a:r>
          </a:p>
          <a:p>
            <a:pPr marL="457200" indent="-457200">
              <a:lnSpc>
                <a:spcPct val="80000"/>
              </a:lnSpc>
              <a:buAutoNum type="arabicParenR" startAt="2"/>
            </a:pPr>
            <a:endParaRPr lang="en-US" sz="2200" dirty="0"/>
          </a:p>
          <a:p>
            <a:pPr>
              <a:lnSpc>
                <a:spcPct val="80000"/>
              </a:lnSpc>
            </a:pPr>
            <a:r>
              <a:rPr lang="en-US" sz="2200" dirty="0"/>
              <a:t>	To run the ocean averages script:  	</a:t>
            </a:r>
            <a:r>
              <a:rPr lang="en-US" sz="2200" dirty="0" err="1">
                <a:solidFill>
                  <a:srgbClr val="008000"/>
                </a:solidFill>
              </a:rPr>
              <a:t>qsub</a:t>
            </a:r>
            <a:r>
              <a:rPr lang="en-US" sz="2200" dirty="0">
                <a:solidFill>
                  <a:srgbClr val="008000"/>
                </a:solidFill>
              </a:rPr>
              <a:t> </a:t>
            </a:r>
            <a:r>
              <a:rPr lang="en-US" sz="2200" dirty="0" err="1">
                <a:solidFill>
                  <a:srgbClr val="008000"/>
                </a:solidFill>
              </a:rPr>
              <a:t>ocn_averages</a:t>
            </a:r>
            <a:endParaRPr lang="en-US" sz="2200" dirty="0">
              <a:solidFill>
                <a:srgbClr val="008000"/>
              </a:solidFill>
            </a:endParaRPr>
          </a:p>
          <a:p>
            <a:pPr>
              <a:lnSpc>
                <a:spcPct val="80000"/>
              </a:lnSpc>
            </a:pPr>
            <a:r>
              <a:rPr lang="en-US" sz="2200" dirty="0">
                <a:solidFill>
                  <a:srgbClr val="008000"/>
                </a:solidFill>
              </a:rPr>
              <a:t>	</a:t>
            </a:r>
            <a:r>
              <a:rPr lang="en-US" sz="2200" dirty="0"/>
              <a:t>To monitor your job(s) status: 		</a:t>
            </a:r>
            <a:r>
              <a:rPr lang="en-US" sz="2200" dirty="0" err="1">
                <a:solidFill>
                  <a:srgbClr val="008000"/>
                </a:solidFill>
              </a:rPr>
              <a:t>qstat</a:t>
            </a:r>
            <a:r>
              <a:rPr lang="en-US" sz="2200" dirty="0">
                <a:solidFill>
                  <a:srgbClr val="008000"/>
                </a:solidFill>
              </a:rPr>
              <a:t> </a:t>
            </a:r>
            <a:r>
              <a:rPr lang="mr-IN" sz="2200" dirty="0">
                <a:solidFill>
                  <a:srgbClr val="008000"/>
                </a:solidFill>
              </a:rPr>
              <a:t>–</a:t>
            </a:r>
            <a:r>
              <a:rPr lang="en-US" sz="2200" dirty="0">
                <a:solidFill>
                  <a:srgbClr val="008000"/>
                </a:solidFill>
              </a:rPr>
              <a:t>u &lt;username&gt; </a:t>
            </a:r>
          </a:p>
          <a:p>
            <a:pPr>
              <a:lnSpc>
                <a:spcPct val="80000"/>
              </a:lnSpc>
            </a:pPr>
            <a:r>
              <a:rPr lang="en-US" sz="2200" dirty="0">
                <a:solidFill>
                  <a:srgbClr val="008000"/>
                </a:solidFill>
              </a:rPr>
              <a:t>  	</a:t>
            </a:r>
            <a:r>
              <a:rPr lang="en-US" sz="2200" dirty="0"/>
              <a:t>To stop your job: 					</a:t>
            </a:r>
            <a:r>
              <a:rPr lang="en-US" sz="2200" dirty="0" err="1">
                <a:solidFill>
                  <a:srgbClr val="008000"/>
                </a:solidFill>
              </a:rPr>
              <a:t>qdel</a:t>
            </a:r>
            <a:r>
              <a:rPr lang="en-US" sz="2200" dirty="0">
                <a:solidFill>
                  <a:srgbClr val="008000"/>
                </a:solidFill>
              </a:rPr>
              <a:t> &lt;Job ID retrieved from </a:t>
            </a:r>
            <a:r>
              <a:rPr lang="en-US" sz="2200" dirty="0" err="1">
                <a:solidFill>
                  <a:srgbClr val="008000"/>
                </a:solidFill>
              </a:rPr>
              <a:t>qstat</a:t>
            </a:r>
            <a:r>
              <a:rPr lang="en-US" sz="2200" dirty="0">
                <a:solidFill>
                  <a:srgbClr val="008000"/>
                </a:solidFill>
              </a:rPr>
              <a:t>&gt;</a:t>
            </a:r>
          </a:p>
          <a:p>
            <a:pPr>
              <a:lnSpc>
                <a:spcPct val="80000"/>
              </a:lnSpc>
            </a:pPr>
            <a:endParaRPr lang="en-US" sz="2200" dirty="0">
              <a:solidFill>
                <a:srgbClr val="008000"/>
              </a:solidFill>
            </a:endParaRPr>
          </a:p>
          <a:p>
            <a:pPr>
              <a:lnSpc>
                <a:spcPct val="80000"/>
              </a:lnSpc>
            </a:pPr>
            <a:r>
              <a:rPr lang="en-US" sz="2200" dirty="0"/>
              <a:t>	You can check progress by checking the newest log file in logs/. If in a 	log file you notice that things have gone wrong, you can stop your job.</a:t>
            </a:r>
            <a:endParaRPr lang="en-US" sz="2200" dirty="0">
              <a:solidFill>
                <a:srgbClr val="008000"/>
              </a:solidFill>
            </a:endParaRPr>
          </a:p>
          <a:p>
            <a:pPr>
              <a:lnSpc>
                <a:spcPct val="80000"/>
              </a:lnSpc>
            </a:pPr>
            <a:endParaRPr lang="en-US" sz="2200" dirty="0"/>
          </a:p>
          <a:p>
            <a:pPr>
              <a:lnSpc>
                <a:spcPct val="80000"/>
              </a:lnSpc>
            </a:pPr>
            <a:r>
              <a:rPr lang="en-US" sz="2200" dirty="0"/>
              <a:t>3)	Once the averages have successfully completed (check the end of 	the newest log file), you can submit the diagnostics script:</a:t>
            </a:r>
          </a:p>
          <a:p>
            <a:pPr>
              <a:lnSpc>
                <a:spcPct val="80000"/>
              </a:lnSpc>
            </a:pPr>
            <a:r>
              <a:rPr lang="en-US" sz="800" dirty="0"/>
              <a:t> </a:t>
            </a:r>
          </a:p>
          <a:p>
            <a:pPr>
              <a:lnSpc>
                <a:spcPct val="80000"/>
              </a:lnSpc>
            </a:pPr>
            <a:r>
              <a:rPr lang="en-US" sz="2200" dirty="0">
                <a:solidFill>
                  <a:srgbClr val="008000"/>
                </a:solidFill>
              </a:rPr>
              <a:t>	</a:t>
            </a:r>
            <a:r>
              <a:rPr lang="en-US" sz="2200" dirty="0" err="1">
                <a:solidFill>
                  <a:srgbClr val="008000"/>
                </a:solidFill>
              </a:rPr>
              <a:t>qsub</a:t>
            </a:r>
            <a:r>
              <a:rPr lang="en-US" sz="2200" dirty="0">
                <a:solidFill>
                  <a:srgbClr val="008000"/>
                </a:solidFill>
              </a:rPr>
              <a:t> </a:t>
            </a:r>
            <a:r>
              <a:rPr lang="en-US" sz="2200" dirty="0" err="1">
                <a:solidFill>
                  <a:srgbClr val="008000"/>
                </a:solidFill>
              </a:rPr>
              <a:t>ocn_diagnostics</a:t>
            </a:r>
            <a:endParaRPr lang="en-US" sz="2200" dirty="0">
              <a:solidFill>
                <a:srgbClr val="008000"/>
              </a:solidFill>
            </a:endParaRPr>
          </a:p>
          <a:p>
            <a:pPr>
              <a:lnSpc>
                <a:spcPct val="80000"/>
              </a:lnSpc>
            </a:pPr>
            <a:endParaRPr lang="en-US" sz="2200" dirty="0">
              <a:solidFill>
                <a:srgbClr val="008000"/>
              </a:solidFill>
            </a:endParaRPr>
          </a:p>
          <a:p>
            <a:pPr>
              <a:lnSpc>
                <a:spcPct val="80000"/>
              </a:lnSpc>
            </a:pPr>
            <a:r>
              <a:rPr lang="en-US" sz="2200" dirty="0"/>
              <a:t>4)	Again monitor the status of your submission by checking the newest 	log file in the logs/ directory. Do not be concerned by various error 	messages (like convert error messages) from individual scripts in the 	log files. If the submission completed successfully the log file will end 	with “Successfully completed generating ocean diagnostics  </a:t>
            </a:r>
            <a:r>
              <a:rPr lang="mr-IN" sz="2200" dirty="0"/>
              <a:t>…</a:t>
            </a:r>
            <a:r>
              <a:rPr lang="en-US" sz="2200" dirty="0"/>
              <a:t>..”.</a:t>
            </a:r>
            <a:endParaRPr lang="en-US" sz="2200" dirty="0">
              <a:solidFill>
                <a:schemeClr val="tx1">
                  <a:lumMod val="75000"/>
                  <a:lumOff val="25000"/>
                </a:schemeClr>
              </a:solidFill>
            </a:endParaRPr>
          </a:p>
        </p:txBody>
      </p:sp>
      <p:sp>
        <p:nvSpPr>
          <p:cNvPr id="6" name="TextBox 5">
            <a:extLst>
              <a:ext uri="{FF2B5EF4-FFF2-40B4-BE49-F238E27FC236}">
                <a16:creationId xmlns="" xmlns:a16="http://schemas.microsoft.com/office/drawing/2014/main" id="{A3E96F2E-2C6B-574D-BFDC-DBFF43C2937E}"/>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3947982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00865" y="1"/>
            <a:ext cx="8770139" cy="383822"/>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Running the Ocean Diagnostics Package</a:t>
            </a:r>
            <a:endParaRPr lang="en-US" sz="2600" b="1" kern="0" dirty="0">
              <a:solidFill>
                <a:schemeClr val="tx2"/>
              </a:solidFill>
            </a:endParaRPr>
          </a:p>
        </p:txBody>
      </p:sp>
      <p:sp>
        <p:nvSpPr>
          <p:cNvPr id="7" name="Rectangle 6"/>
          <p:cNvSpPr/>
          <p:nvPr/>
        </p:nvSpPr>
        <p:spPr>
          <a:xfrm>
            <a:off x="90312" y="1097772"/>
            <a:ext cx="9053688" cy="1717393"/>
          </a:xfrm>
          <a:prstGeom prst="rect">
            <a:avLst/>
          </a:prstGeom>
        </p:spPr>
        <p:txBody>
          <a:bodyPr wrap="square">
            <a:spAutoFit/>
          </a:bodyPr>
          <a:lstStyle/>
          <a:p>
            <a:pPr marL="457200" indent="-457200">
              <a:lnSpc>
                <a:spcPct val="80000"/>
              </a:lnSpc>
              <a:buAutoNum type="arabicParenR" startAt="5"/>
            </a:pPr>
            <a:r>
              <a:rPr lang="en-US" sz="2200" dirty="0"/>
              <a:t>Once the diagnostics are complete, cd to the location </a:t>
            </a:r>
          </a:p>
          <a:p>
            <a:pPr>
              <a:lnSpc>
                <a:spcPct val="80000"/>
              </a:lnSpc>
            </a:pPr>
            <a:r>
              <a:rPr lang="en-US" sz="2200" dirty="0"/>
              <a:t>	of the diagnostics:</a:t>
            </a:r>
          </a:p>
          <a:p>
            <a:pPr>
              <a:lnSpc>
                <a:spcPct val="80000"/>
              </a:lnSpc>
            </a:pPr>
            <a:r>
              <a:rPr lang="en-US" sz="2200" dirty="0"/>
              <a:t>   	</a:t>
            </a:r>
            <a:r>
              <a:rPr lang="en-US" sz="1700" dirty="0">
                <a:solidFill>
                  <a:srgbClr val="008000"/>
                </a:solidFill>
              </a:rPr>
              <a:t>cd /glade/scratch/&lt;username&gt;/diagnostics-output/</a:t>
            </a:r>
            <a:r>
              <a:rPr lang="en-US" sz="1700" dirty="0" err="1">
                <a:solidFill>
                  <a:srgbClr val="008000"/>
                </a:solidFill>
              </a:rPr>
              <a:t>ocn</a:t>
            </a:r>
            <a:r>
              <a:rPr lang="en-US" sz="1700" dirty="0">
                <a:solidFill>
                  <a:srgbClr val="008000"/>
                </a:solidFill>
              </a:rPr>
              <a:t>/</a:t>
            </a:r>
            <a:r>
              <a:rPr lang="en-US" sz="1700" dirty="0" err="1">
                <a:solidFill>
                  <a:srgbClr val="008000"/>
                </a:solidFill>
              </a:rPr>
              <a:t>diag</a:t>
            </a:r>
            <a:r>
              <a:rPr lang="en-US" sz="1700" dirty="0">
                <a:solidFill>
                  <a:srgbClr val="008000"/>
                </a:solidFill>
              </a:rPr>
              <a:t>/&lt;model-run&gt;.&lt;yr1&gt;-&lt;yr2&gt; </a:t>
            </a:r>
          </a:p>
          <a:p>
            <a:pPr>
              <a:lnSpc>
                <a:spcPct val="80000"/>
              </a:lnSpc>
              <a:buFontTx/>
              <a:buNone/>
            </a:pPr>
            <a:r>
              <a:rPr lang="en-US" sz="2200" dirty="0"/>
              <a:t>       </a:t>
            </a:r>
          </a:p>
          <a:p>
            <a:pPr>
              <a:lnSpc>
                <a:spcPct val="80000"/>
              </a:lnSpc>
              <a:buFontTx/>
              <a:buNone/>
            </a:pPr>
            <a:r>
              <a:rPr lang="en-US" sz="2200" dirty="0"/>
              <a:t>	and open the </a:t>
            </a:r>
            <a:r>
              <a:rPr lang="en-US" sz="2200" dirty="0" err="1"/>
              <a:t>index.html</a:t>
            </a:r>
            <a:r>
              <a:rPr lang="en-US" sz="2200" dirty="0"/>
              <a:t> in </a:t>
            </a:r>
            <a:r>
              <a:rPr lang="en-US" sz="2200" dirty="0" err="1"/>
              <a:t>firefox</a:t>
            </a:r>
            <a:r>
              <a:rPr lang="en-US" sz="2200" dirty="0"/>
              <a:t> to examine the output:</a:t>
            </a:r>
          </a:p>
          <a:p>
            <a:pPr>
              <a:lnSpc>
                <a:spcPct val="80000"/>
              </a:lnSpc>
              <a:buFontTx/>
              <a:buNone/>
            </a:pPr>
            <a:r>
              <a:rPr lang="en-US" sz="2200" dirty="0">
                <a:solidFill>
                  <a:srgbClr val="008000"/>
                </a:solidFill>
              </a:rPr>
              <a:t>	</a:t>
            </a:r>
            <a:r>
              <a:rPr lang="en-US" sz="2200" dirty="0" err="1">
                <a:solidFill>
                  <a:srgbClr val="008000"/>
                </a:solidFill>
              </a:rPr>
              <a:t>firefox</a:t>
            </a:r>
            <a:r>
              <a:rPr lang="en-US" sz="2200" dirty="0">
                <a:solidFill>
                  <a:srgbClr val="008000"/>
                </a:solidFill>
              </a:rPr>
              <a:t> </a:t>
            </a:r>
            <a:r>
              <a:rPr lang="en-US" sz="2200" dirty="0" err="1">
                <a:solidFill>
                  <a:srgbClr val="008000"/>
                </a:solidFill>
              </a:rPr>
              <a:t>index.html</a:t>
            </a:r>
            <a:r>
              <a:rPr lang="en-US" sz="2200" dirty="0">
                <a:solidFill>
                  <a:srgbClr val="008000"/>
                </a:solidFill>
              </a:rPr>
              <a:t> &amp;</a:t>
            </a:r>
            <a:r>
              <a:rPr lang="en-US" sz="2200" dirty="0">
                <a:solidFill>
                  <a:schemeClr val="tx1">
                    <a:lumMod val="75000"/>
                    <a:lumOff val="25000"/>
                  </a:schemeClr>
                </a:solidFill>
              </a:rPr>
              <a:t> </a:t>
            </a:r>
          </a:p>
        </p:txBody>
      </p:sp>
      <p:sp>
        <p:nvSpPr>
          <p:cNvPr id="6" name="TextBox 5">
            <a:extLst>
              <a:ext uri="{FF2B5EF4-FFF2-40B4-BE49-F238E27FC236}">
                <a16:creationId xmlns="" xmlns:a16="http://schemas.microsoft.com/office/drawing/2014/main" id="{1BC5A31D-AB55-F74F-AC1F-039FF785F48A}"/>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6623784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178288" y="1"/>
            <a:ext cx="8770139" cy="485422"/>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Running the Ice Diagnostics Package</a:t>
            </a:r>
            <a:endParaRPr lang="en-US" sz="2600" b="1" kern="0" dirty="0">
              <a:solidFill>
                <a:schemeClr val="tx2"/>
              </a:solidFill>
            </a:endParaRPr>
          </a:p>
        </p:txBody>
      </p:sp>
      <p:sp>
        <p:nvSpPr>
          <p:cNvPr id="7" name="Rectangle 6"/>
          <p:cNvSpPr/>
          <p:nvPr/>
        </p:nvSpPr>
        <p:spPr>
          <a:xfrm>
            <a:off x="178288" y="1085415"/>
            <a:ext cx="8965711" cy="4499693"/>
          </a:xfrm>
          <a:prstGeom prst="rect">
            <a:avLst/>
          </a:prstGeom>
        </p:spPr>
        <p:txBody>
          <a:bodyPr wrap="square">
            <a:spAutoFit/>
          </a:bodyPr>
          <a:lstStyle/>
          <a:p>
            <a:pPr>
              <a:lnSpc>
                <a:spcPct val="80000"/>
              </a:lnSpc>
            </a:pPr>
            <a:r>
              <a:rPr lang="en-US" sz="2200" dirty="0"/>
              <a:t>Remember that the ice diagnostics need at least 24 months to run , and that you can only specify complete years. The steps to run the ice diagnostics are as follows:</a:t>
            </a:r>
          </a:p>
          <a:p>
            <a:pPr>
              <a:lnSpc>
                <a:spcPct val="80000"/>
              </a:lnSpc>
            </a:pPr>
            <a:endParaRPr lang="en-US" sz="2200" dirty="0"/>
          </a:p>
          <a:p>
            <a:pPr>
              <a:lnSpc>
                <a:spcPct val="80000"/>
              </a:lnSpc>
            </a:pPr>
            <a:r>
              <a:rPr lang="en-US" sz="2200" dirty="0"/>
              <a:t>1)	The following commands edit settings in </a:t>
            </a:r>
            <a:r>
              <a:rPr lang="en-US" sz="2200" dirty="0" err="1"/>
              <a:t>env_diags_ice.xml</a:t>
            </a:r>
            <a:r>
              <a:rPr lang="en-US" sz="2200" dirty="0"/>
              <a:t>. </a:t>
            </a:r>
          </a:p>
          <a:p>
            <a:pPr>
              <a:lnSpc>
                <a:spcPct val="80000"/>
              </a:lnSpc>
            </a:pPr>
            <a:endParaRPr lang="en-US" sz="1700" dirty="0">
              <a:solidFill>
                <a:srgbClr val="008000"/>
              </a:solidFill>
            </a:endParaRPr>
          </a:p>
          <a:p>
            <a:pPr>
              <a:lnSpc>
                <a:spcPct val="80000"/>
              </a:lnSpc>
            </a:pPr>
            <a:r>
              <a:rPr lang="en-US" sz="1700" dirty="0">
                <a:solidFill>
                  <a:srgbClr val="418107"/>
                </a:solidFill>
              </a:rPr>
              <a:t>./</a:t>
            </a:r>
            <a:r>
              <a:rPr lang="en-US" sz="1700" dirty="0" err="1">
                <a:solidFill>
                  <a:srgbClr val="418107"/>
                </a:solidFill>
              </a:rPr>
              <a:t>pp_config</a:t>
            </a:r>
            <a:r>
              <a:rPr lang="en-US" sz="1700" dirty="0">
                <a:solidFill>
                  <a:srgbClr val="418107"/>
                </a:solidFill>
              </a:rPr>
              <a:t> </a:t>
            </a:r>
            <a:r>
              <a:rPr lang="en-US" sz="1700" dirty="0">
                <a:solidFill>
                  <a:srgbClr val="008000"/>
                </a:solidFill>
                <a:latin typeface="Arial" panose="020B0604020202020204" pitchFamily="34" charset="0"/>
                <a:cs typeface="Arial" panose="020B0604020202020204" pitchFamily="34" charset="0"/>
              </a:rPr>
              <a:t>--</a:t>
            </a:r>
            <a:r>
              <a:rPr lang="en-US" sz="1700" dirty="0">
                <a:solidFill>
                  <a:srgbClr val="418107"/>
                </a:solidFill>
              </a:rPr>
              <a:t>set ICEDIAG_BEGYR_CONT</a:t>
            </a:r>
            <a:r>
              <a:rPr lang="en-US" sz="1700" dirty="0">
                <a:solidFill>
                  <a:srgbClr val="008000"/>
                </a:solidFill>
              </a:rPr>
              <a:t>=&lt;set to first year to be analyzed&gt;</a:t>
            </a:r>
            <a:endParaRPr lang="en-US" sz="1700" dirty="0"/>
          </a:p>
          <a:p>
            <a:pPr>
              <a:lnSpc>
                <a:spcPct val="80000"/>
              </a:lnSpc>
            </a:pPr>
            <a:r>
              <a:rPr lang="en-US" sz="1700" dirty="0">
                <a:solidFill>
                  <a:srgbClr val="008000"/>
                </a:solidFill>
              </a:rPr>
              <a:t>./</a:t>
            </a:r>
            <a:r>
              <a:rPr lang="en-US" sz="1700" dirty="0" err="1">
                <a:solidFill>
                  <a:srgbClr val="008000"/>
                </a:solidFill>
              </a:rPr>
              <a:t>pp_config</a:t>
            </a:r>
            <a:r>
              <a:rPr lang="en-US" sz="1700" dirty="0">
                <a:solidFill>
                  <a:srgbClr val="008000"/>
                </a:solidFill>
              </a:rPr>
              <a:t> </a:t>
            </a:r>
            <a:r>
              <a:rPr lang="en-US" sz="1700" dirty="0">
                <a:solidFill>
                  <a:srgbClr val="008000"/>
                </a:solidFill>
                <a:latin typeface="Arial" panose="020B0604020202020204" pitchFamily="34" charset="0"/>
                <a:cs typeface="Arial" panose="020B0604020202020204" pitchFamily="34" charset="0"/>
              </a:rPr>
              <a:t>--</a:t>
            </a:r>
            <a:r>
              <a:rPr lang="en-US" sz="1700" dirty="0">
                <a:solidFill>
                  <a:srgbClr val="008000"/>
                </a:solidFill>
              </a:rPr>
              <a:t>set ICEDIAG_ENDYR_CONT=&lt;set to last year to be analyzed&gt;</a:t>
            </a:r>
          </a:p>
          <a:p>
            <a:pPr>
              <a:lnSpc>
                <a:spcPct val="80000"/>
              </a:lnSpc>
            </a:pPr>
            <a:r>
              <a:rPr lang="en-US" sz="1700" dirty="0">
                <a:solidFill>
                  <a:srgbClr val="008000"/>
                </a:solidFill>
              </a:rPr>
              <a:t>./</a:t>
            </a:r>
            <a:r>
              <a:rPr lang="en-US" sz="1700" dirty="0" err="1">
                <a:solidFill>
                  <a:srgbClr val="008000"/>
                </a:solidFill>
              </a:rPr>
              <a:t>pp_config</a:t>
            </a:r>
            <a:r>
              <a:rPr lang="en-US" sz="1700" dirty="0">
                <a:solidFill>
                  <a:srgbClr val="008000"/>
                </a:solidFill>
              </a:rPr>
              <a:t> </a:t>
            </a:r>
            <a:r>
              <a:rPr lang="en-US" sz="1700" dirty="0">
                <a:solidFill>
                  <a:srgbClr val="008000"/>
                </a:solidFill>
                <a:latin typeface="Arial" panose="020B0604020202020204" pitchFamily="34" charset="0"/>
                <a:cs typeface="Arial" panose="020B0604020202020204" pitchFamily="34" charset="0"/>
              </a:rPr>
              <a:t>--</a:t>
            </a:r>
            <a:r>
              <a:rPr lang="en-US" sz="1700" dirty="0">
                <a:solidFill>
                  <a:srgbClr val="008000"/>
                </a:solidFill>
              </a:rPr>
              <a:t>set ICEDIAG_YRS_TO_AVG = &lt;set to # of years to average over&gt;</a:t>
            </a:r>
            <a:endParaRPr lang="en-US" sz="1700" dirty="0"/>
          </a:p>
          <a:p>
            <a:pPr>
              <a:lnSpc>
                <a:spcPct val="80000"/>
              </a:lnSpc>
            </a:pPr>
            <a:r>
              <a:rPr lang="en-US" sz="1700" dirty="0">
                <a:solidFill>
                  <a:srgbClr val="008000"/>
                </a:solidFill>
              </a:rPr>
              <a:t>./</a:t>
            </a:r>
            <a:r>
              <a:rPr lang="en-US" sz="1700" dirty="0" err="1">
                <a:solidFill>
                  <a:srgbClr val="008000"/>
                </a:solidFill>
              </a:rPr>
              <a:t>pp_config</a:t>
            </a:r>
            <a:r>
              <a:rPr lang="en-US" sz="1700" dirty="0">
                <a:solidFill>
                  <a:srgbClr val="008000"/>
                </a:solidFill>
              </a:rPr>
              <a:t> </a:t>
            </a:r>
            <a:r>
              <a:rPr lang="en-US" sz="1700" dirty="0">
                <a:solidFill>
                  <a:srgbClr val="008000"/>
                </a:solidFill>
                <a:latin typeface="Arial" panose="020B0604020202020204" pitchFamily="34" charset="0"/>
                <a:cs typeface="Arial" panose="020B0604020202020204" pitchFamily="34" charset="0"/>
              </a:rPr>
              <a:t>--</a:t>
            </a:r>
            <a:r>
              <a:rPr lang="en-US" sz="1700" dirty="0">
                <a:solidFill>
                  <a:srgbClr val="008000"/>
                </a:solidFill>
              </a:rPr>
              <a:t>set ICEDIAG_PATH_CLIMO_CONT=/glade/scratch/&lt;username&gt;/diagnostics-output/ice/</a:t>
            </a:r>
            <a:r>
              <a:rPr lang="en-US" sz="1700" dirty="0" err="1">
                <a:solidFill>
                  <a:srgbClr val="008000"/>
                </a:solidFill>
              </a:rPr>
              <a:t>climo</a:t>
            </a:r>
            <a:r>
              <a:rPr lang="en-US" sz="1700" dirty="0">
                <a:solidFill>
                  <a:srgbClr val="008000"/>
                </a:solidFill>
              </a:rPr>
              <a:t>/$ICEDIAG_CASE_TO_CONT/</a:t>
            </a:r>
          </a:p>
          <a:p>
            <a:pPr>
              <a:lnSpc>
                <a:spcPct val="80000"/>
              </a:lnSpc>
            </a:pPr>
            <a:r>
              <a:rPr lang="en-US" sz="1700" dirty="0">
                <a:solidFill>
                  <a:srgbClr val="008000"/>
                </a:solidFill>
              </a:rPr>
              <a:t>./</a:t>
            </a:r>
            <a:r>
              <a:rPr lang="en-US" sz="1700" dirty="0" err="1">
                <a:solidFill>
                  <a:srgbClr val="008000"/>
                </a:solidFill>
              </a:rPr>
              <a:t>pp_config</a:t>
            </a:r>
            <a:r>
              <a:rPr lang="en-US" sz="1700" dirty="0">
                <a:solidFill>
                  <a:srgbClr val="008000"/>
                </a:solidFill>
              </a:rPr>
              <a:t> </a:t>
            </a:r>
            <a:r>
              <a:rPr lang="en-US" sz="1700" dirty="0">
                <a:solidFill>
                  <a:srgbClr val="008000"/>
                </a:solidFill>
                <a:latin typeface="Arial" panose="020B0604020202020204" pitchFamily="34" charset="0"/>
                <a:cs typeface="Arial" panose="020B0604020202020204" pitchFamily="34" charset="0"/>
              </a:rPr>
              <a:t>--</a:t>
            </a:r>
            <a:r>
              <a:rPr lang="en-US" sz="1700" dirty="0">
                <a:solidFill>
                  <a:srgbClr val="008000"/>
                </a:solidFill>
              </a:rPr>
              <a:t>set ICEDIAG_DIAG_ROOT=/glade/scratch/&lt;username&gt;/diagnostics-output/ice/</a:t>
            </a:r>
            <a:r>
              <a:rPr lang="en-US" sz="1700" dirty="0" err="1">
                <a:solidFill>
                  <a:srgbClr val="008000"/>
                </a:solidFill>
              </a:rPr>
              <a:t>diag</a:t>
            </a:r>
            <a:r>
              <a:rPr lang="en-US" sz="1700" dirty="0">
                <a:solidFill>
                  <a:srgbClr val="008000"/>
                </a:solidFill>
              </a:rPr>
              <a:t>/$ICEDIAG_CASE_TO_CONT/</a:t>
            </a:r>
          </a:p>
          <a:p>
            <a:pPr>
              <a:lnSpc>
                <a:spcPct val="80000"/>
              </a:lnSpc>
            </a:pPr>
            <a:endParaRPr lang="en-US" sz="2400" dirty="0">
              <a:solidFill>
                <a:srgbClr val="008000"/>
              </a:solidFill>
            </a:endParaRPr>
          </a:p>
          <a:p>
            <a:pPr>
              <a:lnSpc>
                <a:spcPct val="80000"/>
              </a:lnSpc>
            </a:pPr>
            <a:r>
              <a:rPr lang="en-US" sz="2200" dirty="0"/>
              <a:t>If the latter two commands result in an error message, instead of using “/</a:t>
            </a:r>
            <a:r>
              <a:rPr lang="en-US" sz="2200" dirty="0">
                <a:solidFill>
                  <a:srgbClr val="008000"/>
                </a:solidFill>
              </a:rPr>
              <a:t>$ICEDIAG” </a:t>
            </a:r>
            <a:r>
              <a:rPr lang="en-US" sz="2200" dirty="0"/>
              <a:t>syntax use “</a:t>
            </a:r>
            <a:r>
              <a:rPr lang="en-US" sz="2200" dirty="0">
                <a:solidFill>
                  <a:srgbClr val="008000"/>
                </a:solidFill>
              </a:rPr>
              <a:t>/\$ICEDIAG</a:t>
            </a:r>
            <a:r>
              <a:rPr lang="en-US" sz="2200" dirty="0"/>
              <a:t>”.</a:t>
            </a:r>
            <a:r>
              <a:rPr lang="en-US" sz="2200" dirty="0">
                <a:solidFill>
                  <a:srgbClr val="008000"/>
                </a:solidFill>
              </a:rPr>
              <a:t> </a:t>
            </a:r>
            <a:r>
              <a:rPr lang="en-US" sz="2200" dirty="0"/>
              <a:t>Alternatively,</a:t>
            </a:r>
            <a:r>
              <a:rPr lang="en-US" sz="2200" dirty="0">
                <a:solidFill>
                  <a:srgbClr val="008000"/>
                </a:solidFill>
              </a:rPr>
              <a:t> </a:t>
            </a:r>
            <a:r>
              <a:rPr lang="en-US" sz="2200" dirty="0"/>
              <a:t>edit the </a:t>
            </a:r>
            <a:r>
              <a:rPr lang="en-US" sz="2200" dirty="0" err="1"/>
              <a:t>env_diags_ice.xml</a:t>
            </a:r>
            <a:r>
              <a:rPr lang="en-US" sz="2200" dirty="0"/>
              <a:t> file manually to set those two directory paths.</a:t>
            </a:r>
          </a:p>
          <a:p>
            <a:pPr>
              <a:lnSpc>
                <a:spcPct val="80000"/>
              </a:lnSpc>
            </a:pPr>
            <a:endParaRPr lang="en-US" sz="2200" dirty="0"/>
          </a:p>
        </p:txBody>
      </p:sp>
      <p:sp>
        <p:nvSpPr>
          <p:cNvPr id="6" name="TextBox 5">
            <a:extLst>
              <a:ext uri="{FF2B5EF4-FFF2-40B4-BE49-F238E27FC236}">
                <a16:creationId xmlns="" xmlns:a16="http://schemas.microsoft.com/office/drawing/2014/main" id="{F74A63F8-01C3-174C-AFD8-F938D132CF8A}"/>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21056734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8288" y="1085415"/>
            <a:ext cx="8965711" cy="4154984"/>
          </a:xfrm>
          <a:prstGeom prst="rect">
            <a:avLst/>
          </a:prstGeom>
        </p:spPr>
        <p:txBody>
          <a:bodyPr wrap="square">
            <a:spAutoFit/>
          </a:bodyPr>
          <a:lstStyle/>
          <a:p>
            <a:pPr>
              <a:lnSpc>
                <a:spcPct val="80000"/>
              </a:lnSpc>
            </a:pPr>
            <a:endParaRPr lang="en-US" sz="2200" dirty="0">
              <a:solidFill>
                <a:srgbClr val="008000"/>
              </a:solidFill>
            </a:endParaRPr>
          </a:p>
          <a:p>
            <a:pPr>
              <a:lnSpc>
                <a:spcPct val="80000"/>
              </a:lnSpc>
            </a:pPr>
            <a:r>
              <a:rPr lang="en-US" sz="2200" dirty="0"/>
              <a:t>2)	Before the ice diagnostics can be run, monthly </a:t>
            </a:r>
            <a:r>
              <a:rPr lang="en-US" sz="2200" dirty="0" err="1"/>
              <a:t>climatologies</a:t>
            </a:r>
            <a:r>
              <a:rPr lang="en-US" sz="2200" dirty="0"/>
              <a:t> must 	be calculated and written to </a:t>
            </a:r>
            <a:r>
              <a:rPr lang="en-US" sz="2200" dirty="0" err="1"/>
              <a:t>netCDF</a:t>
            </a:r>
            <a:r>
              <a:rPr lang="en-US" sz="2200" dirty="0"/>
              <a:t> files. </a:t>
            </a:r>
          </a:p>
          <a:p>
            <a:pPr marL="457200" indent="-457200">
              <a:lnSpc>
                <a:spcPct val="80000"/>
              </a:lnSpc>
              <a:buAutoNum type="arabicParenR" startAt="2"/>
            </a:pPr>
            <a:endParaRPr lang="en-US" sz="2200" dirty="0"/>
          </a:p>
          <a:p>
            <a:pPr>
              <a:lnSpc>
                <a:spcPct val="80000"/>
              </a:lnSpc>
            </a:pPr>
            <a:r>
              <a:rPr lang="en-US" sz="2200" dirty="0"/>
              <a:t>	To run the ice averages script:  		</a:t>
            </a:r>
            <a:r>
              <a:rPr lang="en-US" sz="2200" dirty="0" err="1">
                <a:solidFill>
                  <a:srgbClr val="008000"/>
                </a:solidFill>
              </a:rPr>
              <a:t>qsub</a:t>
            </a:r>
            <a:r>
              <a:rPr lang="en-US" sz="2200" dirty="0">
                <a:solidFill>
                  <a:srgbClr val="008000"/>
                </a:solidFill>
              </a:rPr>
              <a:t> </a:t>
            </a:r>
            <a:r>
              <a:rPr lang="en-US" sz="2200" dirty="0" err="1">
                <a:solidFill>
                  <a:srgbClr val="008000"/>
                </a:solidFill>
              </a:rPr>
              <a:t>ice_averages</a:t>
            </a:r>
            <a:endParaRPr lang="en-US" sz="2200" dirty="0">
              <a:solidFill>
                <a:srgbClr val="008000"/>
              </a:solidFill>
            </a:endParaRPr>
          </a:p>
          <a:p>
            <a:pPr>
              <a:lnSpc>
                <a:spcPct val="80000"/>
              </a:lnSpc>
            </a:pPr>
            <a:r>
              <a:rPr lang="en-US" sz="2200" dirty="0">
                <a:solidFill>
                  <a:srgbClr val="008000"/>
                </a:solidFill>
              </a:rPr>
              <a:t>	</a:t>
            </a:r>
            <a:r>
              <a:rPr lang="en-US" sz="2200" dirty="0"/>
              <a:t>To monitor your job(s) status: 		</a:t>
            </a:r>
            <a:r>
              <a:rPr lang="en-US" sz="2200" dirty="0" err="1">
                <a:solidFill>
                  <a:srgbClr val="008000"/>
                </a:solidFill>
              </a:rPr>
              <a:t>qstat</a:t>
            </a:r>
            <a:r>
              <a:rPr lang="en-US" sz="2200" dirty="0">
                <a:solidFill>
                  <a:srgbClr val="008000"/>
                </a:solidFill>
              </a:rPr>
              <a:t> </a:t>
            </a:r>
            <a:r>
              <a:rPr lang="mr-IN" sz="2200" dirty="0">
                <a:solidFill>
                  <a:srgbClr val="008000"/>
                </a:solidFill>
              </a:rPr>
              <a:t>–</a:t>
            </a:r>
            <a:r>
              <a:rPr lang="en-US" sz="2200" dirty="0">
                <a:solidFill>
                  <a:srgbClr val="008000"/>
                </a:solidFill>
              </a:rPr>
              <a:t>u &lt;username&gt; </a:t>
            </a:r>
          </a:p>
          <a:p>
            <a:pPr>
              <a:lnSpc>
                <a:spcPct val="80000"/>
              </a:lnSpc>
            </a:pPr>
            <a:r>
              <a:rPr lang="en-US" sz="2200" dirty="0">
                <a:solidFill>
                  <a:srgbClr val="008000"/>
                </a:solidFill>
              </a:rPr>
              <a:t>  	</a:t>
            </a:r>
            <a:r>
              <a:rPr lang="en-US" sz="2200" dirty="0"/>
              <a:t>To stop your job: 					</a:t>
            </a:r>
            <a:r>
              <a:rPr lang="en-US" sz="2200" dirty="0" err="1">
                <a:solidFill>
                  <a:srgbClr val="008000"/>
                </a:solidFill>
              </a:rPr>
              <a:t>qdel</a:t>
            </a:r>
            <a:r>
              <a:rPr lang="en-US" sz="2200" dirty="0">
                <a:solidFill>
                  <a:srgbClr val="008000"/>
                </a:solidFill>
              </a:rPr>
              <a:t> &lt;Job ID retrieved from </a:t>
            </a:r>
            <a:r>
              <a:rPr lang="en-US" sz="2200" dirty="0" err="1">
                <a:solidFill>
                  <a:srgbClr val="008000"/>
                </a:solidFill>
              </a:rPr>
              <a:t>qstat</a:t>
            </a:r>
            <a:r>
              <a:rPr lang="en-US" sz="2200" dirty="0">
                <a:solidFill>
                  <a:srgbClr val="008000"/>
                </a:solidFill>
              </a:rPr>
              <a:t>&gt;</a:t>
            </a:r>
          </a:p>
          <a:p>
            <a:pPr>
              <a:lnSpc>
                <a:spcPct val="80000"/>
              </a:lnSpc>
            </a:pPr>
            <a:endParaRPr lang="en-US" sz="2200" dirty="0">
              <a:solidFill>
                <a:srgbClr val="008000"/>
              </a:solidFill>
            </a:endParaRPr>
          </a:p>
          <a:p>
            <a:pPr>
              <a:lnSpc>
                <a:spcPct val="80000"/>
              </a:lnSpc>
            </a:pPr>
            <a:r>
              <a:rPr lang="en-US" sz="2200" dirty="0"/>
              <a:t>	You can check progress by checking the newest log file in logs/. If in a 	log file you notice that things have gone wrong, you can stop your job.</a:t>
            </a:r>
            <a:endParaRPr lang="en-US" sz="2200" dirty="0">
              <a:solidFill>
                <a:srgbClr val="008000"/>
              </a:solidFill>
            </a:endParaRPr>
          </a:p>
          <a:p>
            <a:pPr>
              <a:lnSpc>
                <a:spcPct val="80000"/>
              </a:lnSpc>
            </a:pPr>
            <a:endParaRPr lang="en-US" sz="2200" dirty="0">
              <a:solidFill>
                <a:srgbClr val="008000"/>
              </a:solidFill>
            </a:endParaRPr>
          </a:p>
          <a:p>
            <a:pPr>
              <a:lnSpc>
                <a:spcPct val="80000"/>
              </a:lnSpc>
            </a:pPr>
            <a:r>
              <a:rPr lang="en-US" sz="2200" dirty="0"/>
              <a:t>3)	Once the averages have successfully completed (check the end of 	the newest log file), you can submit the diagnostics script:</a:t>
            </a:r>
          </a:p>
          <a:p>
            <a:pPr>
              <a:lnSpc>
                <a:spcPct val="80000"/>
              </a:lnSpc>
            </a:pPr>
            <a:r>
              <a:rPr lang="en-US" sz="2200" dirty="0">
                <a:solidFill>
                  <a:srgbClr val="008000"/>
                </a:solidFill>
              </a:rPr>
              <a:t>	</a:t>
            </a:r>
            <a:r>
              <a:rPr lang="en-US" sz="2200" dirty="0" err="1">
                <a:solidFill>
                  <a:srgbClr val="008000"/>
                </a:solidFill>
              </a:rPr>
              <a:t>qsub</a:t>
            </a:r>
            <a:r>
              <a:rPr lang="en-US" sz="2200" dirty="0">
                <a:solidFill>
                  <a:srgbClr val="008000"/>
                </a:solidFill>
              </a:rPr>
              <a:t> </a:t>
            </a:r>
            <a:r>
              <a:rPr lang="en-US" sz="2200" dirty="0" err="1">
                <a:solidFill>
                  <a:srgbClr val="008000"/>
                </a:solidFill>
              </a:rPr>
              <a:t>ice_diagnostics</a:t>
            </a:r>
            <a:endParaRPr lang="en-US" sz="2200" dirty="0">
              <a:solidFill>
                <a:srgbClr val="008000"/>
              </a:solidFill>
            </a:endParaRPr>
          </a:p>
          <a:p>
            <a:pPr>
              <a:lnSpc>
                <a:spcPct val="80000"/>
              </a:lnSpc>
            </a:pPr>
            <a:endParaRPr lang="en-US" sz="2200" dirty="0">
              <a:solidFill>
                <a:srgbClr val="008000"/>
              </a:solidFill>
            </a:endParaRPr>
          </a:p>
        </p:txBody>
      </p:sp>
      <p:sp>
        <p:nvSpPr>
          <p:cNvPr id="6" name="TextBox 5">
            <a:extLst>
              <a:ext uri="{FF2B5EF4-FFF2-40B4-BE49-F238E27FC236}">
                <a16:creationId xmlns="" xmlns:a16="http://schemas.microsoft.com/office/drawing/2014/main" id="{A3BFF4B3-28DC-8F4F-B811-00C95BC69CCD}"/>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
        <p:nvSpPr>
          <p:cNvPr id="8" name="Rectangle 2">
            <a:extLst>
              <a:ext uri="{FF2B5EF4-FFF2-40B4-BE49-F238E27FC236}">
                <a16:creationId xmlns="" xmlns:a16="http://schemas.microsoft.com/office/drawing/2014/main" id="{065C8769-9C2F-3C40-98E9-C8633C53DB25}"/>
              </a:ext>
            </a:extLst>
          </p:cNvPr>
          <p:cNvSpPr txBox="1">
            <a:spLocks noChangeArrowheads="1"/>
          </p:cNvSpPr>
          <p:nvPr/>
        </p:nvSpPr>
        <p:spPr bwMode="auto">
          <a:xfrm>
            <a:off x="178288" y="1"/>
            <a:ext cx="8770139" cy="485422"/>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Running the Ice Diagnostics Package</a:t>
            </a:r>
            <a:endParaRPr lang="en-US" sz="2600" b="1" kern="0" dirty="0">
              <a:solidFill>
                <a:schemeClr val="tx2"/>
              </a:solidFill>
            </a:endParaRPr>
          </a:p>
        </p:txBody>
      </p:sp>
    </p:spTree>
    <p:extLst>
      <p:ext uri="{BB962C8B-B14F-4D97-AF65-F5344CB8AC3E}">
        <p14:creationId xmlns:p14="http://schemas.microsoft.com/office/powerpoint/2010/main" val="3198951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8288" y="1097772"/>
            <a:ext cx="8965711" cy="3514808"/>
          </a:xfrm>
          <a:prstGeom prst="rect">
            <a:avLst/>
          </a:prstGeom>
        </p:spPr>
        <p:txBody>
          <a:bodyPr wrap="square">
            <a:spAutoFit/>
          </a:bodyPr>
          <a:lstStyle/>
          <a:p>
            <a:pPr>
              <a:lnSpc>
                <a:spcPct val="80000"/>
              </a:lnSpc>
            </a:pPr>
            <a:r>
              <a:rPr lang="en-US" sz="2200" dirty="0"/>
              <a:t>4)	Again monitor the status of your submission by checking the newest 	log file in the logs/ directory. Do not be concerned by various error 	messages (like convert error messages) from individual scripts in the 	log files. If the submission completed successfully the log file will end 	with “Successfully completed generating ice diagnostics”.</a:t>
            </a:r>
            <a:endParaRPr lang="en-US" sz="2200" dirty="0">
              <a:solidFill>
                <a:srgbClr val="008000"/>
              </a:solidFill>
            </a:endParaRPr>
          </a:p>
          <a:p>
            <a:pPr>
              <a:lnSpc>
                <a:spcPct val="80000"/>
              </a:lnSpc>
            </a:pPr>
            <a:endParaRPr lang="en-US" sz="2200" dirty="0">
              <a:solidFill>
                <a:srgbClr val="008000"/>
              </a:solidFill>
            </a:endParaRPr>
          </a:p>
          <a:p>
            <a:pPr marL="457200" indent="-457200">
              <a:lnSpc>
                <a:spcPct val="80000"/>
              </a:lnSpc>
              <a:buAutoNum type="arabicParenR" startAt="5"/>
            </a:pPr>
            <a:r>
              <a:rPr lang="en-US" sz="2200" dirty="0"/>
              <a:t>Once the diagnostics are complete, cd to the location of the 	diagnostics:</a:t>
            </a:r>
          </a:p>
          <a:p>
            <a:pPr>
              <a:lnSpc>
                <a:spcPct val="80000"/>
              </a:lnSpc>
            </a:pPr>
            <a:r>
              <a:rPr lang="en-US" sz="2200" dirty="0">
                <a:solidFill>
                  <a:srgbClr val="008000"/>
                </a:solidFill>
              </a:rPr>
              <a:t>	</a:t>
            </a:r>
            <a:r>
              <a:rPr lang="en-US" dirty="0">
                <a:solidFill>
                  <a:srgbClr val="008000"/>
                </a:solidFill>
              </a:rPr>
              <a:t>cd /glade/scratch/&lt;username&gt;/diagnostics-output/ice/</a:t>
            </a:r>
            <a:r>
              <a:rPr lang="en-US" dirty="0" err="1">
                <a:solidFill>
                  <a:srgbClr val="008000"/>
                </a:solidFill>
              </a:rPr>
              <a:t>diag</a:t>
            </a:r>
            <a:r>
              <a:rPr lang="en-US" dirty="0">
                <a:solidFill>
                  <a:srgbClr val="008000"/>
                </a:solidFill>
              </a:rPr>
              <a:t>/&lt;model-run&gt;/</a:t>
            </a:r>
          </a:p>
          <a:p>
            <a:pPr>
              <a:lnSpc>
                <a:spcPct val="80000"/>
              </a:lnSpc>
            </a:pPr>
            <a:r>
              <a:rPr lang="en-US" dirty="0">
                <a:solidFill>
                  <a:srgbClr val="008000"/>
                </a:solidFill>
              </a:rPr>
              <a:t>	 	&lt;model-run&gt;-</a:t>
            </a:r>
            <a:r>
              <a:rPr lang="en-US" dirty="0" err="1">
                <a:solidFill>
                  <a:srgbClr val="008000"/>
                </a:solidFill>
              </a:rPr>
              <a:t>obs</a:t>
            </a:r>
            <a:r>
              <a:rPr lang="en-US" dirty="0">
                <a:solidFill>
                  <a:srgbClr val="008000"/>
                </a:solidFill>
              </a:rPr>
              <a:t>/</a:t>
            </a:r>
            <a:r>
              <a:rPr lang="en-US" dirty="0" err="1">
                <a:solidFill>
                  <a:srgbClr val="008000"/>
                </a:solidFill>
              </a:rPr>
              <a:t>yrs</a:t>
            </a:r>
            <a:r>
              <a:rPr lang="en-US" dirty="0">
                <a:solidFill>
                  <a:srgbClr val="008000"/>
                </a:solidFill>
              </a:rPr>
              <a:t>&lt;yr1&gt;-&lt;yr2&gt; </a:t>
            </a:r>
          </a:p>
          <a:p>
            <a:pPr>
              <a:lnSpc>
                <a:spcPct val="80000"/>
              </a:lnSpc>
            </a:pPr>
            <a:endParaRPr lang="en-US" dirty="0">
              <a:solidFill>
                <a:srgbClr val="008000"/>
              </a:solidFill>
            </a:endParaRPr>
          </a:p>
          <a:p>
            <a:pPr>
              <a:lnSpc>
                <a:spcPct val="80000"/>
              </a:lnSpc>
              <a:buFontTx/>
              <a:buNone/>
            </a:pPr>
            <a:r>
              <a:rPr lang="en-US" sz="2200" dirty="0"/>
              <a:t>       and open the </a:t>
            </a:r>
            <a:r>
              <a:rPr lang="en-US" sz="2200" dirty="0" err="1"/>
              <a:t>index.html</a:t>
            </a:r>
            <a:r>
              <a:rPr lang="en-US" sz="2200" dirty="0"/>
              <a:t> in </a:t>
            </a:r>
            <a:r>
              <a:rPr lang="en-US" sz="2200" dirty="0" err="1"/>
              <a:t>firefox</a:t>
            </a:r>
            <a:r>
              <a:rPr lang="en-US" sz="2200" dirty="0"/>
              <a:t> to examine the output:</a:t>
            </a:r>
          </a:p>
          <a:p>
            <a:pPr>
              <a:lnSpc>
                <a:spcPct val="80000"/>
              </a:lnSpc>
              <a:buFontTx/>
              <a:buNone/>
            </a:pPr>
            <a:r>
              <a:rPr lang="en-US" sz="2200" dirty="0">
                <a:solidFill>
                  <a:srgbClr val="008000"/>
                </a:solidFill>
              </a:rPr>
              <a:t>	</a:t>
            </a:r>
            <a:r>
              <a:rPr lang="en-US" sz="2200" dirty="0" err="1">
                <a:solidFill>
                  <a:srgbClr val="008000"/>
                </a:solidFill>
              </a:rPr>
              <a:t>firefox</a:t>
            </a:r>
            <a:r>
              <a:rPr lang="en-US" sz="2200" dirty="0">
                <a:solidFill>
                  <a:srgbClr val="008000"/>
                </a:solidFill>
              </a:rPr>
              <a:t> </a:t>
            </a:r>
            <a:r>
              <a:rPr lang="en-US" sz="2200" dirty="0" err="1">
                <a:solidFill>
                  <a:srgbClr val="008000"/>
                </a:solidFill>
              </a:rPr>
              <a:t>index.html</a:t>
            </a:r>
            <a:r>
              <a:rPr lang="en-US" sz="2200" dirty="0">
                <a:solidFill>
                  <a:srgbClr val="008000"/>
                </a:solidFill>
              </a:rPr>
              <a:t> &amp;</a:t>
            </a:r>
            <a:r>
              <a:rPr lang="en-US" sz="2200" dirty="0">
                <a:solidFill>
                  <a:schemeClr val="tx1">
                    <a:lumMod val="75000"/>
                    <a:lumOff val="25000"/>
                  </a:schemeClr>
                </a:solidFill>
              </a:rPr>
              <a:t> </a:t>
            </a:r>
          </a:p>
        </p:txBody>
      </p:sp>
      <p:sp>
        <p:nvSpPr>
          <p:cNvPr id="6" name="TextBox 5">
            <a:extLst>
              <a:ext uri="{FF2B5EF4-FFF2-40B4-BE49-F238E27FC236}">
                <a16:creationId xmlns="" xmlns:a16="http://schemas.microsoft.com/office/drawing/2014/main" id="{EE495A5B-03BA-9B42-850C-5CCEC8E41CB1}"/>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
        <p:nvSpPr>
          <p:cNvPr id="8" name="Rectangle 2">
            <a:extLst>
              <a:ext uri="{FF2B5EF4-FFF2-40B4-BE49-F238E27FC236}">
                <a16:creationId xmlns="" xmlns:a16="http://schemas.microsoft.com/office/drawing/2014/main" id="{21F37AE5-2D86-1B43-973D-C1A3DF2267AA}"/>
              </a:ext>
            </a:extLst>
          </p:cNvPr>
          <p:cNvSpPr txBox="1">
            <a:spLocks noChangeArrowheads="1"/>
          </p:cNvSpPr>
          <p:nvPr/>
        </p:nvSpPr>
        <p:spPr bwMode="auto">
          <a:xfrm>
            <a:off x="178288" y="1"/>
            <a:ext cx="8770139" cy="485422"/>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Running the Ice Diagnostics Package</a:t>
            </a:r>
            <a:endParaRPr lang="en-US" sz="2600" b="1" kern="0" dirty="0">
              <a:solidFill>
                <a:schemeClr val="tx2"/>
              </a:solidFill>
            </a:endParaRPr>
          </a:p>
        </p:txBody>
      </p:sp>
    </p:spTree>
    <p:extLst>
      <p:ext uri="{BB962C8B-B14F-4D97-AF65-F5344CB8AC3E}">
        <p14:creationId xmlns:p14="http://schemas.microsoft.com/office/powerpoint/2010/main" val="26376561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12155" y="9177"/>
            <a:ext cx="5240673"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noProof="0" dirty="0">
                <a:solidFill>
                  <a:schemeClr val="tx2"/>
                </a:solidFill>
              </a:rPr>
              <a:t>NCL post-processing scripts</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
        <p:nvSpPr>
          <p:cNvPr id="4" name="Rectangle 3"/>
          <p:cNvSpPr/>
          <p:nvPr/>
        </p:nvSpPr>
        <p:spPr>
          <a:xfrm>
            <a:off x="212155" y="851478"/>
            <a:ext cx="8751715" cy="4696670"/>
          </a:xfrm>
          <a:prstGeom prst="rect">
            <a:avLst/>
          </a:prstGeom>
        </p:spPr>
        <p:txBody>
          <a:bodyPr wrap="square">
            <a:spAutoFit/>
          </a:bodyPr>
          <a:lstStyle/>
          <a:p>
            <a:pPr>
              <a:lnSpc>
                <a:spcPct val="80000"/>
              </a:lnSpc>
              <a:buFontTx/>
              <a:buNone/>
            </a:pPr>
            <a:r>
              <a:rPr lang="en-US" sz="2200" dirty="0"/>
              <a:t>All 4 post-processing scripts are quite similar, and are located in your scripts directory. To list them, type: </a:t>
            </a:r>
            <a:r>
              <a:rPr lang="en-US" sz="2200" dirty="0" err="1">
                <a:solidFill>
                  <a:srgbClr val="008000"/>
                </a:solidFill>
              </a:rPr>
              <a:t>ls</a:t>
            </a:r>
            <a:r>
              <a:rPr lang="en-US" sz="2200" dirty="0">
                <a:solidFill>
                  <a:srgbClr val="008000"/>
                </a:solidFill>
              </a:rPr>
              <a:t> *create*  </a:t>
            </a:r>
            <a:r>
              <a:rPr lang="en-US" sz="2200" dirty="0"/>
              <a:t>. If these scripts are used for runs other than the tutorial runs, note that the created </a:t>
            </a:r>
            <a:r>
              <a:rPr lang="en-US" sz="2200" dirty="0" err="1"/>
              <a:t>netCDF</a:t>
            </a:r>
            <a:r>
              <a:rPr lang="en-US" sz="2200" dirty="0"/>
              <a:t> files may get quite large (especially pop files). This can be mitigated by setting </a:t>
            </a:r>
            <a:r>
              <a:rPr lang="en-US" sz="2200" dirty="0" err="1"/>
              <a:t>concat</a:t>
            </a:r>
            <a:r>
              <a:rPr lang="en-US" sz="2200" dirty="0"/>
              <a:t> and </a:t>
            </a:r>
            <a:r>
              <a:rPr lang="en-US" sz="2200" dirty="0" err="1"/>
              <a:t>concat_rm</a:t>
            </a:r>
            <a:r>
              <a:rPr lang="en-US" sz="2200" dirty="0"/>
              <a:t> = False.</a:t>
            </a:r>
          </a:p>
          <a:p>
            <a:pPr>
              <a:lnSpc>
                <a:spcPct val="80000"/>
              </a:lnSpc>
              <a:buFontTx/>
              <a:buNone/>
            </a:pPr>
            <a:endParaRPr lang="en-US" sz="2200" dirty="0">
              <a:solidFill>
                <a:srgbClr val="000000"/>
              </a:solidFill>
            </a:endParaRPr>
          </a:p>
          <a:p>
            <a:pPr>
              <a:lnSpc>
                <a:spcPct val="80000"/>
              </a:lnSpc>
              <a:buFontTx/>
              <a:buNone/>
            </a:pPr>
            <a:r>
              <a:rPr lang="en-US" sz="2200" dirty="0">
                <a:solidFill>
                  <a:srgbClr val="000000"/>
                </a:solidFill>
              </a:rPr>
              <a:t>To set up the post-processing scripts, alter lines 4-12 (7-16 for </a:t>
            </a:r>
            <a:r>
              <a:rPr lang="en-US" sz="2200" dirty="0" err="1">
                <a:solidFill>
                  <a:srgbClr val="000000"/>
                </a:solidFill>
              </a:rPr>
              <a:t>atm</a:t>
            </a:r>
            <a:r>
              <a:rPr lang="en-US" sz="2200" dirty="0">
                <a:solidFill>
                  <a:srgbClr val="000000"/>
                </a:solidFill>
              </a:rPr>
              <a:t>). There are comments to the right of each line explaining what each line does.</a:t>
            </a:r>
          </a:p>
          <a:p>
            <a:pPr>
              <a:lnSpc>
                <a:spcPct val="80000"/>
              </a:lnSpc>
              <a:buFontTx/>
              <a:buNone/>
            </a:pPr>
            <a:endParaRPr lang="en-US" sz="2200" dirty="0">
              <a:solidFill>
                <a:srgbClr val="000000"/>
              </a:solidFill>
            </a:endParaRPr>
          </a:p>
          <a:p>
            <a:pPr>
              <a:lnSpc>
                <a:spcPct val="80000"/>
              </a:lnSpc>
              <a:buFontTx/>
              <a:buNone/>
            </a:pPr>
            <a:r>
              <a:rPr lang="en-US" sz="2200" dirty="0">
                <a:solidFill>
                  <a:srgbClr val="000000"/>
                </a:solidFill>
              </a:rPr>
              <a:t>To run the </a:t>
            </a:r>
            <a:r>
              <a:rPr lang="en-US" sz="2200" dirty="0" err="1">
                <a:solidFill>
                  <a:srgbClr val="000000"/>
                </a:solidFill>
              </a:rPr>
              <a:t>atm</a:t>
            </a:r>
            <a:r>
              <a:rPr lang="en-US" sz="2200" dirty="0">
                <a:solidFill>
                  <a:srgbClr val="000000"/>
                </a:solidFill>
              </a:rPr>
              <a:t> script (for example), type the following:</a:t>
            </a:r>
          </a:p>
          <a:p>
            <a:pPr>
              <a:lnSpc>
                <a:spcPct val="80000"/>
              </a:lnSpc>
              <a:buFontTx/>
              <a:buNone/>
            </a:pPr>
            <a:r>
              <a:rPr lang="en-US" sz="2200" dirty="0">
                <a:solidFill>
                  <a:srgbClr val="000000"/>
                </a:solidFill>
              </a:rPr>
              <a:t>		</a:t>
            </a:r>
            <a:r>
              <a:rPr lang="en-US" sz="2200" dirty="0" err="1">
                <a:solidFill>
                  <a:srgbClr val="008000"/>
                </a:solidFill>
              </a:rPr>
              <a:t>ncl</a:t>
            </a:r>
            <a:r>
              <a:rPr lang="en-US" sz="2200" dirty="0">
                <a:solidFill>
                  <a:srgbClr val="008000"/>
                </a:solidFill>
              </a:rPr>
              <a:t> </a:t>
            </a:r>
            <a:r>
              <a:rPr lang="en-US" sz="2200" dirty="0" err="1">
                <a:solidFill>
                  <a:srgbClr val="008000"/>
                </a:solidFill>
              </a:rPr>
              <a:t>atm.create_timeseries.ncl</a:t>
            </a:r>
            <a:r>
              <a:rPr lang="en-US" sz="2200" dirty="0">
                <a:solidFill>
                  <a:srgbClr val="008000"/>
                </a:solidFill>
              </a:rPr>
              <a:t> </a:t>
            </a:r>
            <a:r>
              <a:rPr lang="en-US" sz="2200" dirty="0">
                <a:solidFill>
                  <a:srgbClr val="000000"/>
                </a:solidFill>
              </a:rPr>
              <a:t>	</a:t>
            </a:r>
          </a:p>
          <a:p>
            <a:pPr>
              <a:lnSpc>
                <a:spcPct val="80000"/>
              </a:lnSpc>
              <a:buFontTx/>
              <a:buNone/>
            </a:pPr>
            <a:endParaRPr lang="en-US" sz="2200" dirty="0">
              <a:solidFill>
                <a:srgbClr val="000000"/>
              </a:solidFill>
            </a:endParaRPr>
          </a:p>
          <a:p>
            <a:pPr>
              <a:lnSpc>
                <a:spcPct val="80000"/>
              </a:lnSpc>
              <a:buFontTx/>
              <a:buNone/>
            </a:pPr>
            <a:r>
              <a:rPr lang="en-US" sz="2200" dirty="0"/>
              <a:t>All 4 scripts will write the post-processed data to </a:t>
            </a:r>
            <a:r>
              <a:rPr lang="en-US" sz="2200" dirty="0" err="1"/>
              <a:t>work_dir</a:t>
            </a:r>
            <a:r>
              <a:rPr lang="en-US" sz="2200" dirty="0"/>
              <a:t> (set at top of each script)/processed/&lt;run&gt;. Once the post-processing is complete, we can use the new files in our NCL graphics scripts, or view them via </a:t>
            </a:r>
            <a:r>
              <a:rPr lang="en-US" sz="2200" dirty="0" err="1"/>
              <a:t>ncview</a:t>
            </a:r>
            <a:r>
              <a:rPr lang="en-US" sz="2200" dirty="0"/>
              <a:t>.</a:t>
            </a:r>
            <a:endParaRPr lang="en-US" sz="2200" dirty="0">
              <a:solidFill>
                <a:srgbClr val="000000"/>
              </a:solidFill>
            </a:endParaRPr>
          </a:p>
        </p:txBody>
      </p:sp>
      <p:sp>
        <p:nvSpPr>
          <p:cNvPr id="6" name="TextBox 5">
            <a:extLst>
              <a:ext uri="{FF2B5EF4-FFF2-40B4-BE49-F238E27FC236}">
                <a16:creationId xmlns="" xmlns:a16="http://schemas.microsoft.com/office/drawing/2014/main" id="{F6370A27-5D23-C840-BCEC-18092EADD8FD}"/>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Post-processing scripts</a:t>
            </a:r>
          </a:p>
        </p:txBody>
      </p:sp>
    </p:spTree>
    <p:extLst>
      <p:ext uri="{BB962C8B-B14F-4D97-AF65-F5344CB8AC3E}">
        <p14:creationId xmlns:p14="http://schemas.microsoft.com/office/powerpoint/2010/main" val="2073288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 xmlns:a16="http://schemas.microsoft.com/office/drawing/2014/main" id="{04709F4D-9CB2-394C-9BD4-82D31F7DCC73}"/>
              </a:ext>
            </a:extLst>
          </p:cNvPr>
          <p:cNvSpPr txBox="1"/>
          <p:nvPr/>
        </p:nvSpPr>
        <p:spPr>
          <a:xfrm>
            <a:off x="100165" y="155282"/>
            <a:ext cx="7564991" cy="492443"/>
          </a:xfrm>
          <a:prstGeom prst="rect">
            <a:avLst/>
          </a:prstGeom>
          <a:noFill/>
        </p:spPr>
        <p:txBody>
          <a:bodyPr wrap="square" rtlCol="0">
            <a:spAutoFit/>
          </a:bodyPr>
          <a:lstStyle/>
          <a:p>
            <a:r>
              <a:rPr lang="en-US" sz="2600" b="1" dirty="0">
                <a:solidFill>
                  <a:schemeClr val="tx2"/>
                </a:solidFill>
              </a:rPr>
              <a:t>CESM History Files vs. Timeseries Files</a:t>
            </a:r>
          </a:p>
        </p:txBody>
      </p:sp>
      <p:sp>
        <p:nvSpPr>
          <p:cNvPr id="49" name="TextBox 48">
            <a:extLst>
              <a:ext uri="{FF2B5EF4-FFF2-40B4-BE49-F238E27FC236}">
                <a16:creationId xmlns="" xmlns:a16="http://schemas.microsoft.com/office/drawing/2014/main" id="{7CA19063-F7EB-114C-9237-325A568DFEF2}"/>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 CESM2 output data and experiments</a:t>
            </a:r>
          </a:p>
        </p:txBody>
      </p:sp>
      <p:sp>
        <p:nvSpPr>
          <p:cNvPr id="48" name="TextBox 47">
            <a:extLst>
              <a:ext uri="{FF2B5EF4-FFF2-40B4-BE49-F238E27FC236}">
                <a16:creationId xmlns="" xmlns:a16="http://schemas.microsoft.com/office/drawing/2014/main" id="{2000F965-C20F-534C-BF1F-CF7526D8A0D7}"/>
              </a:ext>
            </a:extLst>
          </p:cNvPr>
          <p:cNvSpPr txBox="1"/>
          <p:nvPr/>
        </p:nvSpPr>
        <p:spPr>
          <a:xfrm>
            <a:off x="375355" y="797260"/>
            <a:ext cx="8667046" cy="4770537"/>
          </a:xfrm>
          <a:prstGeom prst="rect">
            <a:avLst/>
          </a:prstGeom>
          <a:noFill/>
        </p:spPr>
        <p:txBody>
          <a:bodyPr wrap="square" rtlCol="0">
            <a:spAutoFit/>
          </a:bodyPr>
          <a:lstStyle/>
          <a:p>
            <a:pPr>
              <a:lnSpc>
                <a:spcPct val="80000"/>
              </a:lnSpc>
              <a:buFontTx/>
              <a:buNone/>
            </a:pPr>
            <a:r>
              <a:rPr lang="en-US" sz="2000" dirty="0"/>
              <a:t>History files contain all variables for a component for a particular frequency, and are output directly from the model. </a:t>
            </a:r>
          </a:p>
          <a:p>
            <a:pPr>
              <a:lnSpc>
                <a:spcPct val="80000"/>
              </a:lnSpc>
              <a:buFontTx/>
              <a:buNone/>
            </a:pPr>
            <a:endParaRPr lang="en-US" sz="2000" dirty="0"/>
          </a:p>
          <a:p>
            <a:pPr>
              <a:lnSpc>
                <a:spcPct val="80000"/>
              </a:lnSpc>
              <a:buFontTx/>
              <a:buNone/>
            </a:pPr>
            <a:r>
              <a:rPr lang="en-US" sz="2000" dirty="0"/>
              <a:t>Timeseries files are created offline from the model, either by the official CESM workflow post-processing scripts (limited support, run on Cheyenne/DOE machines), or by individual user-generated scripts. Timeseries files span a number of timesteps, and contain only one (major) variable.</a:t>
            </a:r>
          </a:p>
          <a:p>
            <a:pPr>
              <a:lnSpc>
                <a:spcPct val="80000"/>
              </a:lnSpc>
              <a:buFontTx/>
              <a:buNone/>
            </a:pPr>
            <a:endParaRPr lang="en-US" sz="2000" dirty="0"/>
          </a:p>
          <a:p>
            <a:pPr>
              <a:lnSpc>
                <a:spcPct val="80000"/>
              </a:lnSpc>
            </a:pPr>
            <a:r>
              <a:rPr lang="en-US" sz="2000" dirty="0"/>
              <a:t>Timeseries files are considerably more useful in day-to-day research and are regularly distributed while history files are not.</a:t>
            </a:r>
          </a:p>
          <a:p>
            <a:pPr>
              <a:lnSpc>
                <a:spcPct val="80000"/>
              </a:lnSpc>
            </a:pPr>
            <a:endParaRPr lang="en-US" sz="2000" i="1" dirty="0"/>
          </a:p>
          <a:p>
            <a:pPr>
              <a:lnSpc>
                <a:spcPct val="80000"/>
              </a:lnSpc>
              <a:buFontTx/>
              <a:buNone/>
            </a:pPr>
            <a:r>
              <a:rPr lang="en-US" sz="2000" dirty="0"/>
              <a:t>Example history file: </a:t>
            </a:r>
            <a:r>
              <a:rPr lang="en-US" sz="2000" dirty="0">
                <a:solidFill>
                  <a:schemeClr val="accent5"/>
                </a:solidFill>
              </a:rPr>
              <a:t>f40_test.cam.h0.1993-11.nc </a:t>
            </a:r>
          </a:p>
          <a:p>
            <a:pPr>
              <a:lnSpc>
                <a:spcPct val="80000"/>
              </a:lnSpc>
              <a:buFontTx/>
              <a:buNone/>
            </a:pPr>
            <a:r>
              <a:rPr lang="en-US" sz="2000" dirty="0"/>
              <a:t>                 	- 1 monthly timestep (Nov. 1993)</a:t>
            </a:r>
          </a:p>
          <a:p>
            <a:pPr>
              <a:lnSpc>
                <a:spcPct val="80000"/>
              </a:lnSpc>
              <a:buFontTx/>
              <a:buNone/>
            </a:pPr>
            <a:r>
              <a:rPr lang="en-US" sz="2000" dirty="0"/>
              <a:t>		  	- 200+ CAM variables (ex. PSL, TS, PRECC..) </a:t>
            </a:r>
          </a:p>
          <a:p>
            <a:pPr>
              <a:lnSpc>
                <a:spcPct val="80000"/>
              </a:lnSpc>
              <a:buFontTx/>
              <a:buNone/>
            </a:pPr>
            <a:endParaRPr lang="en-US" sz="2000" dirty="0"/>
          </a:p>
          <a:p>
            <a:pPr>
              <a:lnSpc>
                <a:spcPct val="80000"/>
              </a:lnSpc>
            </a:pPr>
            <a:endParaRPr lang="en-US" sz="2000" i="1" dirty="0"/>
          </a:p>
          <a:p>
            <a:pPr>
              <a:lnSpc>
                <a:spcPct val="80000"/>
              </a:lnSpc>
              <a:buFontTx/>
              <a:buNone/>
            </a:pPr>
            <a:r>
              <a:rPr lang="en-US" sz="2000" dirty="0"/>
              <a:t>Example timeseries file: </a:t>
            </a:r>
            <a:r>
              <a:rPr lang="en-US" sz="2000" dirty="0">
                <a:solidFill>
                  <a:schemeClr val="accent5"/>
                </a:solidFill>
              </a:rPr>
              <a:t>f40_test.cam.h0.PSL.199001-199912.nc </a:t>
            </a:r>
          </a:p>
          <a:p>
            <a:pPr>
              <a:lnSpc>
                <a:spcPct val="80000"/>
              </a:lnSpc>
              <a:buFontTx/>
              <a:buNone/>
            </a:pPr>
            <a:r>
              <a:rPr lang="en-US" sz="2000" dirty="0"/>
              <a:t>                 	- 120 monthly timesteps (Jan 1990 – Dec 1999)</a:t>
            </a:r>
          </a:p>
          <a:p>
            <a:pPr>
              <a:lnSpc>
                <a:spcPct val="80000"/>
              </a:lnSpc>
              <a:buFontTx/>
              <a:buNone/>
            </a:pPr>
            <a:r>
              <a:rPr lang="en-US" sz="2000" dirty="0"/>
              <a:t>		  	- 1 CAM variable (PSL), along with auxiliary variables (</a:t>
            </a:r>
            <a:r>
              <a:rPr lang="en-US" sz="2000" dirty="0" err="1"/>
              <a:t>time,lat,etc</a:t>
            </a:r>
            <a:r>
              <a:rPr lang="en-US" sz="2000" dirty="0"/>
              <a:t>.) </a:t>
            </a:r>
          </a:p>
        </p:txBody>
      </p:sp>
    </p:spTree>
    <p:extLst>
      <p:ext uri="{BB962C8B-B14F-4D97-AF65-F5344CB8AC3E}">
        <p14:creationId xmlns:p14="http://schemas.microsoft.com/office/powerpoint/2010/main" val="41288852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28600" y="99276"/>
            <a:ext cx="5240673" cy="374857"/>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noProof="0" dirty="0">
                <a:solidFill>
                  <a:schemeClr val="tx2"/>
                </a:solidFill>
              </a:rPr>
              <a:t>NCL Graphics Scripts</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
        <p:nvSpPr>
          <p:cNvPr id="4" name="TextBox 3"/>
          <p:cNvSpPr txBox="1"/>
          <p:nvPr/>
        </p:nvSpPr>
        <p:spPr>
          <a:xfrm>
            <a:off x="615863" y="575029"/>
            <a:ext cx="8528137" cy="5632311"/>
          </a:xfrm>
          <a:prstGeom prst="rect">
            <a:avLst/>
          </a:prstGeom>
          <a:noFill/>
        </p:spPr>
        <p:txBody>
          <a:bodyPr wrap="square" rtlCol="0">
            <a:spAutoFit/>
          </a:bodyPr>
          <a:lstStyle/>
          <a:p>
            <a:r>
              <a:rPr lang="en-US" sz="2000" dirty="0"/>
              <a:t>These scripts are set up so that they can read either raw history files from your archive directory (</a:t>
            </a:r>
            <a:r>
              <a:rPr lang="en-US" sz="2000" dirty="0" err="1"/>
              <a:t>lnd,ice,ocn</a:t>
            </a:r>
            <a:r>
              <a:rPr lang="en-US" sz="2000" dirty="0"/>
              <a:t> history files) or the post-processed files after they’ve been created by the NCL post-processing scripts. </a:t>
            </a:r>
          </a:p>
          <a:p>
            <a:endParaRPr lang="en-US" sz="2000" dirty="0"/>
          </a:p>
          <a:p>
            <a:r>
              <a:rPr lang="en-US" sz="2000" i="1" dirty="0"/>
              <a:t>You will need to modify the user defined file inputs at the top to point to your data files, either your raw history files or your newly created post-processed files. </a:t>
            </a:r>
            <a:r>
              <a:rPr lang="en-US" sz="2000" dirty="0"/>
              <a:t>Once the files are modified</a:t>
            </a:r>
            <a:r>
              <a:rPr lang="en-US" sz="2000" i="1" dirty="0"/>
              <a:t>, </a:t>
            </a:r>
            <a:r>
              <a:rPr lang="en-US" sz="2000" dirty="0"/>
              <a:t>to execute the scripts, simply type (for example): </a:t>
            </a:r>
          </a:p>
          <a:p>
            <a:r>
              <a:rPr lang="en-US" sz="2000" dirty="0" err="1">
                <a:solidFill>
                  <a:srgbClr val="008000"/>
                </a:solidFill>
              </a:rPr>
              <a:t>ncl</a:t>
            </a:r>
            <a:r>
              <a:rPr lang="en-US" sz="2000" dirty="0">
                <a:solidFill>
                  <a:srgbClr val="008000"/>
                </a:solidFill>
              </a:rPr>
              <a:t> </a:t>
            </a:r>
            <a:r>
              <a:rPr lang="en-US" sz="2000" dirty="0" err="1">
                <a:solidFill>
                  <a:srgbClr val="008000"/>
                </a:solidFill>
              </a:rPr>
              <a:t>atm_latlon.ncl</a:t>
            </a:r>
            <a:r>
              <a:rPr lang="en-US" sz="2000" dirty="0">
                <a:solidFill>
                  <a:srgbClr val="008000"/>
                </a:solidFill>
              </a:rPr>
              <a:t> .   </a:t>
            </a:r>
            <a:r>
              <a:rPr lang="en-US" sz="2000" dirty="0"/>
              <a:t>To see the script output use </a:t>
            </a:r>
            <a:r>
              <a:rPr lang="en-US" sz="2000" dirty="0" err="1"/>
              <a:t>gv</a:t>
            </a:r>
            <a:r>
              <a:rPr lang="en-US" sz="2000" dirty="0"/>
              <a:t>: </a:t>
            </a:r>
            <a:r>
              <a:rPr lang="en-US" sz="2000" dirty="0" err="1">
                <a:solidFill>
                  <a:srgbClr val="008000"/>
                </a:solidFill>
              </a:rPr>
              <a:t>gv</a:t>
            </a:r>
            <a:r>
              <a:rPr lang="en-US" sz="2000" dirty="0">
                <a:solidFill>
                  <a:srgbClr val="008000"/>
                </a:solidFill>
              </a:rPr>
              <a:t> </a:t>
            </a:r>
            <a:r>
              <a:rPr lang="en-US" sz="2000" dirty="0" err="1">
                <a:solidFill>
                  <a:srgbClr val="008000"/>
                </a:solidFill>
              </a:rPr>
              <a:t>atm_latlon.ps</a:t>
            </a:r>
            <a:endParaRPr lang="en-US" sz="2000" dirty="0">
              <a:solidFill>
                <a:srgbClr val="008000"/>
              </a:solidFill>
            </a:endParaRPr>
          </a:p>
          <a:p>
            <a:endParaRPr lang="en-US" sz="2000" dirty="0">
              <a:solidFill>
                <a:srgbClr val="008000"/>
              </a:solidFill>
            </a:endParaRPr>
          </a:p>
          <a:p>
            <a:r>
              <a:rPr lang="en-US" sz="2000" dirty="0"/>
              <a:t>There are 7 NCL graphics scripts available for you to run:</a:t>
            </a:r>
          </a:p>
          <a:p>
            <a:r>
              <a:rPr lang="en-US" sz="2000" dirty="0"/>
              <a:t>	</a:t>
            </a:r>
            <a:r>
              <a:rPr lang="en-US" sz="2000" dirty="0" err="1"/>
              <a:t>atm_latlon.ncl</a:t>
            </a:r>
            <a:r>
              <a:rPr lang="en-US" sz="2000" dirty="0"/>
              <a:t>		atm_nino34_ts.ncl 	</a:t>
            </a:r>
            <a:r>
              <a:rPr lang="en-US" sz="2000" dirty="0" err="1"/>
              <a:t>ice_south.ncl</a:t>
            </a:r>
            <a:endParaRPr lang="en-US" sz="2000" dirty="0"/>
          </a:p>
          <a:p>
            <a:r>
              <a:rPr lang="en-US" sz="2000" dirty="0"/>
              <a:t>	</a:t>
            </a:r>
            <a:r>
              <a:rPr lang="en-US" sz="2000" dirty="0" err="1"/>
              <a:t>ice_north.ncl</a:t>
            </a:r>
            <a:r>
              <a:rPr lang="en-US" sz="2000" dirty="0"/>
              <a:t>		</a:t>
            </a:r>
            <a:r>
              <a:rPr lang="en-US" sz="2000" dirty="0" err="1"/>
              <a:t>lnd_latlon.ncl</a:t>
            </a:r>
            <a:r>
              <a:rPr lang="en-US" sz="2000" dirty="0"/>
              <a:t>		</a:t>
            </a:r>
            <a:r>
              <a:rPr lang="en-US" sz="2000" dirty="0" err="1"/>
              <a:t>ocn_latlon.ncl</a:t>
            </a:r>
            <a:r>
              <a:rPr lang="en-US" sz="2000" dirty="0"/>
              <a:t>      				</a:t>
            </a:r>
            <a:r>
              <a:rPr lang="en-US" sz="2000" dirty="0" err="1"/>
              <a:t>ocn_vectors.ncl</a:t>
            </a:r>
            <a:endParaRPr lang="en-US" sz="2000" dirty="0"/>
          </a:p>
          <a:p>
            <a:endParaRPr lang="en-US" sz="2000" dirty="0"/>
          </a:p>
          <a:p>
            <a:r>
              <a:rPr lang="en-US" sz="2000" dirty="0"/>
              <a:t>The </a:t>
            </a:r>
            <a:r>
              <a:rPr lang="en-US" sz="2000" dirty="0" err="1"/>
              <a:t>ocn_vectors.ncl</a:t>
            </a:r>
            <a:r>
              <a:rPr lang="en-US" sz="2000" dirty="0"/>
              <a:t> allows you to compare one ocean history file to another, and is more complicated (you can modify the first 50 lines) than the other 6 scripts. To run them, simply set the options at the top of the script.  </a:t>
            </a:r>
          </a:p>
        </p:txBody>
      </p:sp>
      <p:sp>
        <p:nvSpPr>
          <p:cNvPr id="6" name="TextBox 5">
            <a:extLst>
              <a:ext uri="{FF2B5EF4-FFF2-40B4-BE49-F238E27FC236}">
                <a16:creationId xmlns="" xmlns:a16="http://schemas.microsoft.com/office/drawing/2014/main" id="{4111946A-4B3D-0342-8104-93920B8128BB}"/>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Graphics Scripts</a:t>
            </a:r>
          </a:p>
        </p:txBody>
      </p:sp>
    </p:spTree>
    <p:extLst>
      <p:ext uri="{BB962C8B-B14F-4D97-AF65-F5344CB8AC3E}">
        <p14:creationId xmlns:p14="http://schemas.microsoft.com/office/powerpoint/2010/main" val="31022692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00866" y="1"/>
            <a:ext cx="6969638" cy="428978"/>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Climate Variability Diagnostics Package</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
        <p:nvSpPr>
          <p:cNvPr id="3" name="Rectangle 2"/>
          <p:cNvSpPr/>
          <p:nvPr/>
        </p:nvSpPr>
        <p:spPr>
          <a:xfrm>
            <a:off x="312214" y="598738"/>
            <a:ext cx="8751715" cy="5509200"/>
          </a:xfrm>
          <a:prstGeom prst="rect">
            <a:avLst/>
          </a:prstGeom>
        </p:spPr>
        <p:txBody>
          <a:bodyPr wrap="square">
            <a:spAutoFit/>
          </a:bodyPr>
          <a:lstStyle/>
          <a:p>
            <a:pPr>
              <a:lnSpc>
                <a:spcPct val="80000"/>
              </a:lnSpc>
            </a:pPr>
            <a:r>
              <a:rPr lang="en-US" sz="2000" dirty="0"/>
              <a:t>The CVDP is different from the component diagnostic packages, in that the CVDP is run on </a:t>
            </a:r>
            <a:r>
              <a:rPr lang="en-US" sz="2000" dirty="0" err="1"/>
              <a:t>timeseries</a:t>
            </a:r>
            <a:r>
              <a:rPr lang="en-US" sz="2000" dirty="0"/>
              <a:t>/post-processed data (only), and can be run on non-CESM data. Input models do not need to be on the same grid. The CVDP can also be run on 2+ simulations at once. Entire simulations (spanning 100’s of years) can be passed into the package, but note that your ~5yr tutorial simulations are too short to put in the CVDP.</a:t>
            </a:r>
          </a:p>
          <a:p>
            <a:pPr>
              <a:lnSpc>
                <a:spcPct val="80000"/>
              </a:lnSpc>
            </a:pPr>
            <a:endParaRPr lang="en-US" sz="2000" dirty="0"/>
          </a:p>
          <a:p>
            <a:pPr>
              <a:lnSpc>
                <a:spcPct val="80000"/>
              </a:lnSpc>
            </a:pPr>
            <a:r>
              <a:rPr lang="en-US" sz="2000" dirty="0"/>
              <a:t>All input file names must end with the standard CMIP5/6 file naming syntax “YYYYMM-</a:t>
            </a:r>
            <a:r>
              <a:rPr lang="en-US" sz="2000" dirty="0" err="1"/>
              <a:t>YYYYMM.nc</a:t>
            </a:r>
            <a:r>
              <a:rPr lang="en-US" sz="2000" dirty="0"/>
              <a:t>”. Soft links can be used to meet this requirement.</a:t>
            </a:r>
          </a:p>
          <a:p>
            <a:pPr>
              <a:lnSpc>
                <a:spcPct val="80000"/>
              </a:lnSpc>
            </a:pPr>
            <a:endParaRPr lang="en-US" sz="2000" dirty="0"/>
          </a:p>
          <a:p>
            <a:pPr>
              <a:lnSpc>
                <a:spcPct val="80000"/>
              </a:lnSpc>
            </a:pPr>
            <a:r>
              <a:rPr lang="en-US" sz="2000" dirty="0"/>
              <a:t>The CVDP reads in 8 variables: </a:t>
            </a:r>
            <a:r>
              <a:rPr lang="en-US" sz="2000" dirty="0" err="1"/>
              <a:t>aice</a:t>
            </a:r>
            <a:r>
              <a:rPr lang="en-US" sz="2000" dirty="0"/>
              <a:t>, MOC, PRECC, PRECL, PSL, SNOWDP, TREFHT, and TS. (CMIP names: sic/</a:t>
            </a:r>
            <a:r>
              <a:rPr lang="en-US" sz="2000" dirty="0" err="1"/>
              <a:t>siconc</a:t>
            </a:r>
            <a:r>
              <a:rPr lang="en-US" sz="2000" dirty="0"/>
              <a:t>, </a:t>
            </a:r>
            <a:r>
              <a:rPr lang="en-US" sz="2000" dirty="0" err="1"/>
              <a:t>msftmyz</a:t>
            </a:r>
            <a:r>
              <a:rPr lang="en-US" sz="2000" dirty="0"/>
              <a:t>/</a:t>
            </a:r>
            <a:r>
              <a:rPr lang="en-US" sz="2000" dirty="0" err="1"/>
              <a:t>msftmz</a:t>
            </a:r>
            <a:r>
              <a:rPr lang="en-US" sz="2000" dirty="0"/>
              <a:t>, </a:t>
            </a:r>
            <a:r>
              <a:rPr lang="en-US" sz="2000" dirty="0" err="1"/>
              <a:t>pr</a:t>
            </a:r>
            <a:r>
              <a:rPr lang="en-US" sz="2000" dirty="0"/>
              <a:t>, </a:t>
            </a:r>
            <a:r>
              <a:rPr lang="en-US" sz="2000" dirty="0" err="1"/>
              <a:t>psl</a:t>
            </a:r>
            <a:r>
              <a:rPr lang="en-US" sz="2000" dirty="0"/>
              <a:t>, </a:t>
            </a:r>
            <a:r>
              <a:rPr lang="en-US" sz="2000" dirty="0" err="1"/>
              <a:t>snd</a:t>
            </a:r>
            <a:r>
              <a:rPr lang="en-US" sz="2000" dirty="0"/>
              <a:t>, </a:t>
            </a:r>
            <a:r>
              <a:rPr lang="en-US" sz="2000" dirty="0" err="1"/>
              <a:t>tas</a:t>
            </a:r>
            <a:r>
              <a:rPr lang="en-US" sz="2000" dirty="0"/>
              <a:t>, </a:t>
            </a:r>
            <a:r>
              <a:rPr lang="en-US" sz="2000" dirty="0" err="1"/>
              <a:t>ts</a:t>
            </a:r>
            <a:r>
              <a:rPr lang="en-US" sz="2000" dirty="0"/>
              <a:t>) </a:t>
            </a:r>
          </a:p>
          <a:p>
            <a:pPr>
              <a:lnSpc>
                <a:spcPct val="80000"/>
              </a:lnSpc>
            </a:pPr>
            <a:endParaRPr lang="en-US" sz="2000" dirty="0"/>
          </a:p>
          <a:p>
            <a:pPr>
              <a:lnSpc>
                <a:spcPct val="80000"/>
              </a:lnSpc>
            </a:pPr>
            <a:r>
              <a:rPr lang="en-US" sz="2000" dirty="0"/>
              <a:t>Three scripts need to be set up to run the CVDP: </a:t>
            </a:r>
          </a:p>
          <a:p>
            <a:pPr>
              <a:lnSpc>
                <a:spcPct val="80000"/>
              </a:lnSpc>
            </a:pPr>
            <a:r>
              <a:rPr lang="en-US" sz="2000" b="1" dirty="0" err="1"/>
              <a:t>namelist</a:t>
            </a:r>
            <a:r>
              <a:rPr lang="en-US" sz="2000" dirty="0"/>
              <a:t> (lists the location of model run data to be analyzed)</a:t>
            </a:r>
          </a:p>
          <a:p>
            <a:pPr>
              <a:lnSpc>
                <a:spcPct val="80000"/>
              </a:lnSpc>
            </a:pPr>
            <a:r>
              <a:rPr lang="en-US" sz="2000" b="1" dirty="0" err="1"/>
              <a:t>namelist_obs</a:t>
            </a:r>
            <a:r>
              <a:rPr lang="en-US" sz="2000" dirty="0"/>
              <a:t> (specified which observational datasets to use)</a:t>
            </a:r>
          </a:p>
          <a:p>
            <a:pPr>
              <a:lnSpc>
                <a:spcPct val="80000"/>
              </a:lnSpc>
            </a:pPr>
            <a:r>
              <a:rPr lang="en-US" sz="2000" b="1" dirty="0" err="1"/>
              <a:t>driver.ncl</a:t>
            </a:r>
            <a:r>
              <a:rPr lang="en-US" sz="2000" b="1" dirty="0"/>
              <a:t> </a:t>
            </a:r>
            <a:r>
              <a:rPr lang="en-US" sz="2000" dirty="0"/>
              <a:t> (sets CVDP options)</a:t>
            </a:r>
          </a:p>
          <a:p>
            <a:pPr marL="457200" indent="-457200">
              <a:lnSpc>
                <a:spcPct val="80000"/>
              </a:lnSpc>
            </a:pPr>
            <a:endParaRPr lang="en-US" sz="2000" dirty="0"/>
          </a:p>
          <a:p>
            <a:pPr>
              <a:lnSpc>
                <a:spcPct val="80000"/>
              </a:lnSpc>
            </a:pPr>
            <a:r>
              <a:rPr lang="en-US" sz="2000" dirty="0"/>
              <a:t>For the lab session, you will have the chance to run the CVDP on three  simulations from the CESM1 Large Ensemble Project. </a:t>
            </a:r>
          </a:p>
          <a:p>
            <a:pPr>
              <a:lnSpc>
                <a:spcPct val="80000"/>
              </a:lnSpc>
            </a:pPr>
            <a:endParaRPr lang="en-US" sz="2000" dirty="0"/>
          </a:p>
          <a:p>
            <a:pPr>
              <a:lnSpc>
                <a:spcPct val="80000"/>
              </a:lnSpc>
            </a:pPr>
            <a:r>
              <a:rPr lang="en-US" sz="2000" dirty="0">
                <a:solidFill>
                  <a:srgbClr val="00B0F0"/>
                </a:solidFill>
              </a:rPr>
              <a:t>https://www.cesm.ucar.edu/projects/community-projects/LENS</a:t>
            </a:r>
          </a:p>
        </p:txBody>
      </p:sp>
      <p:sp>
        <p:nvSpPr>
          <p:cNvPr id="6" name="TextBox 5">
            <a:extLst>
              <a:ext uri="{FF2B5EF4-FFF2-40B4-BE49-F238E27FC236}">
                <a16:creationId xmlns="" xmlns:a16="http://schemas.microsoft.com/office/drawing/2014/main" id="{1C4520E8-1B5B-304C-BFC0-5190BAE0552A}"/>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Tree>
    <p:extLst>
      <p:ext uri="{BB962C8B-B14F-4D97-AF65-F5344CB8AC3E}">
        <p14:creationId xmlns:p14="http://schemas.microsoft.com/office/powerpoint/2010/main" val="35115816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0867" y="561589"/>
            <a:ext cx="8943134" cy="4635115"/>
          </a:xfrm>
          <a:prstGeom prst="rect">
            <a:avLst/>
          </a:prstGeom>
        </p:spPr>
        <p:txBody>
          <a:bodyPr wrap="square">
            <a:spAutoFit/>
          </a:bodyPr>
          <a:lstStyle/>
          <a:p>
            <a:pPr marL="457200" indent="-457200">
              <a:lnSpc>
                <a:spcPct val="80000"/>
              </a:lnSpc>
              <a:buAutoNum type="arabicParenR"/>
            </a:pPr>
            <a:r>
              <a:rPr lang="en-US" sz="2200" dirty="0"/>
              <a:t>Login to Cheyenne, then jump onto a processing machine:</a:t>
            </a:r>
            <a:r>
              <a:rPr lang="en-US" sz="2200" dirty="0">
                <a:solidFill>
                  <a:srgbClr val="008000"/>
                </a:solidFill>
              </a:rPr>
              <a:t>	 </a:t>
            </a:r>
          </a:p>
          <a:p>
            <a:pPr>
              <a:lnSpc>
                <a:spcPct val="80000"/>
              </a:lnSpc>
            </a:pPr>
            <a:r>
              <a:rPr lang="en-US" sz="2200" dirty="0">
                <a:solidFill>
                  <a:srgbClr val="008000"/>
                </a:solidFill>
              </a:rPr>
              <a:t>	</a:t>
            </a:r>
            <a:r>
              <a:rPr lang="en-US" sz="2200" dirty="0" err="1">
                <a:solidFill>
                  <a:srgbClr val="008000"/>
                </a:solidFill>
              </a:rPr>
              <a:t>execcasper</a:t>
            </a:r>
            <a:r>
              <a:rPr lang="en-US" sz="2200" dirty="0">
                <a:solidFill>
                  <a:srgbClr val="008000"/>
                </a:solidFill>
              </a:rPr>
              <a:t> </a:t>
            </a:r>
            <a:r>
              <a:rPr lang="en-US" sz="2400" dirty="0">
                <a:solidFill>
                  <a:srgbClr val="008000"/>
                </a:solidFill>
                <a:cs typeface="Arial" panose="020B0604020202020204" pitchFamily="34" charset="0"/>
              </a:rPr>
              <a:t>–A </a:t>
            </a:r>
            <a:r>
              <a:rPr lang="en-US" sz="2200" dirty="0">
                <a:solidFill>
                  <a:srgbClr val="008000"/>
                </a:solidFill>
              </a:rPr>
              <a:t>UESM0011     </a:t>
            </a:r>
            <a:r>
              <a:rPr lang="en-US" sz="2200" dirty="0"/>
              <a:t>(=log on to </a:t>
            </a:r>
            <a:r>
              <a:rPr lang="en-US" sz="2200" dirty="0" err="1"/>
              <a:t>casper</a:t>
            </a:r>
            <a:r>
              <a:rPr lang="en-US" sz="2200" dirty="0"/>
              <a:t>)</a:t>
            </a:r>
          </a:p>
          <a:p>
            <a:pPr marL="457200" indent="-457200">
              <a:lnSpc>
                <a:spcPct val="80000"/>
              </a:lnSpc>
            </a:pPr>
            <a:endParaRPr lang="en-US" sz="2200" dirty="0">
              <a:solidFill>
                <a:srgbClr val="008000"/>
              </a:solidFill>
            </a:endParaRPr>
          </a:p>
          <a:p>
            <a:pPr marL="457200" indent="-457200">
              <a:lnSpc>
                <a:spcPct val="80000"/>
              </a:lnSpc>
            </a:pPr>
            <a:r>
              <a:rPr lang="en-US" sz="2200" dirty="0">
                <a:solidFill>
                  <a:srgbClr val="008000"/>
                </a:solidFill>
              </a:rPr>
              <a:t>  </a:t>
            </a:r>
            <a:r>
              <a:rPr lang="en-US" sz="2000" dirty="0"/>
              <a:t>  	Note: If X11 forwarding is not working on </a:t>
            </a:r>
            <a:r>
              <a:rPr lang="en-US" sz="2000" dirty="0" err="1"/>
              <a:t>casper</a:t>
            </a:r>
            <a:r>
              <a:rPr lang="en-US" sz="2000" dirty="0"/>
              <a:t>, open a 2nd terminal window on </a:t>
            </a:r>
            <a:r>
              <a:rPr lang="en-US" sz="2000" dirty="0" err="1"/>
              <a:t>cheyenne</a:t>
            </a:r>
            <a:r>
              <a:rPr lang="en-US" sz="2000" dirty="0"/>
              <a:t>, and use this second window for editing/viewing.</a:t>
            </a:r>
          </a:p>
          <a:p>
            <a:pPr marL="457200" indent="-457200">
              <a:lnSpc>
                <a:spcPct val="80000"/>
              </a:lnSpc>
            </a:pPr>
            <a:endParaRPr lang="en-US" sz="2200" dirty="0"/>
          </a:p>
          <a:p>
            <a:pPr marL="457200" indent="-457200">
              <a:lnSpc>
                <a:spcPct val="80000"/>
              </a:lnSpc>
            </a:pPr>
            <a:r>
              <a:rPr lang="en-US" sz="2200" dirty="0"/>
              <a:t>2) 	cd  to your scripts directory, then into CVDP:</a:t>
            </a:r>
          </a:p>
          <a:p>
            <a:pPr marL="457200" indent="-457200">
              <a:lnSpc>
                <a:spcPct val="80000"/>
              </a:lnSpc>
            </a:pPr>
            <a:r>
              <a:rPr lang="en-US" sz="2200" dirty="0">
                <a:solidFill>
                  <a:srgbClr val="008000"/>
                </a:solidFill>
              </a:rPr>
              <a:t>       			cd ~/scripts/CVDP  			</a:t>
            </a:r>
          </a:p>
          <a:p>
            <a:pPr marL="457200" indent="-457200">
              <a:lnSpc>
                <a:spcPct val="80000"/>
              </a:lnSpc>
            </a:pPr>
            <a:endParaRPr lang="en-US" sz="900" dirty="0">
              <a:solidFill>
                <a:srgbClr val="008000"/>
              </a:solidFill>
            </a:endParaRPr>
          </a:p>
          <a:p>
            <a:pPr marL="457200" indent="-457200">
              <a:lnSpc>
                <a:spcPct val="80000"/>
              </a:lnSpc>
            </a:pPr>
            <a:r>
              <a:rPr lang="en-US" sz="2200" dirty="0"/>
              <a:t>3)	Open up the </a:t>
            </a:r>
            <a:r>
              <a:rPr lang="en-US" sz="2200" b="1" dirty="0" err="1"/>
              <a:t>namelist</a:t>
            </a:r>
            <a:r>
              <a:rPr lang="en-US" sz="2200" dirty="0"/>
              <a:t> using your favorite text editor:</a:t>
            </a:r>
          </a:p>
          <a:p>
            <a:pPr marL="1371600" lvl="2" indent="-457200">
              <a:lnSpc>
                <a:spcPct val="80000"/>
              </a:lnSpc>
            </a:pPr>
            <a:r>
              <a:rPr lang="en-US" sz="2200" dirty="0">
                <a:solidFill>
                  <a:srgbClr val="008000"/>
                </a:solidFill>
              </a:rPr>
              <a:t>	</a:t>
            </a:r>
            <a:r>
              <a:rPr lang="en-US" sz="2200" dirty="0" err="1">
                <a:solidFill>
                  <a:srgbClr val="008000"/>
                </a:solidFill>
              </a:rPr>
              <a:t>gedit</a:t>
            </a:r>
            <a:r>
              <a:rPr lang="en-US" sz="2200" dirty="0">
                <a:solidFill>
                  <a:srgbClr val="008000"/>
                </a:solidFill>
              </a:rPr>
              <a:t> </a:t>
            </a:r>
            <a:r>
              <a:rPr lang="en-US" sz="2200" dirty="0" err="1">
                <a:solidFill>
                  <a:srgbClr val="008000"/>
                </a:solidFill>
              </a:rPr>
              <a:t>namelist</a:t>
            </a:r>
            <a:r>
              <a:rPr lang="en-US" sz="2200" dirty="0">
                <a:solidFill>
                  <a:srgbClr val="008000"/>
                </a:solidFill>
              </a:rPr>
              <a:t>    </a:t>
            </a:r>
            <a:r>
              <a:rPr lang="en-US" sz="2200" dirty="0">
                <a:solidFill>
                  <a:srgbClr val="000000"/>
                </a:solidFill>
              </a:rPr>
              <a:t>(or use </a:t>
            </a:r>
            <a:r>
              <a:rPr lang="en-US" sz="2200" dirty="0" err="1">
                <a:solidFill>
                  <a:srgbClr val="000000"/>
                </a:solidFill>
              </a:rPr>
              <a:t>xemacs</a:t>
            </a:r>
            <a:r>
              <a:rPr lang="en-US" sz="2200" dirty="0">
                <a:solidFill>
                  <a:srgbClr val="000000"/>
                </a:solidFill>
              </a:rPr>
              <a:t>, vi, etc.)</a:t>
            </a:r>
            <a:endParaRPr lang="en-US" sz="2200" dirty="0"/>
          </a:p>
          <a:p>
            <a:pPr>
              <a:lnSpc>
                <a:spcPct val="80000"/>
              </a:lnSpc>
            </a:pPr>
            <a:endParaRPr lang="en-US" sz="1200" dirty="0">
              <a:solidFill>
                <a:srgbClr val="000000"/>
              </a:solidFill>
            </a:endParaRPr>
          </a:p>
          <a:p>
            <a:pPr>
              <a:lnSpc>
                <a:spcPct val="80000"/>
              </a:lnSpc>
            </a:pPr>
            <a:r>
              <a:rPr lang="en-US" sz="2200" dirty="0">
                <a:solidFill>
                  <a:srgbClr val="000000"/>
                </a:solidFill>
              </a:rPr>
              <a:t>	The format of each row in </a:t>
            </a:r>
            <a:r>
              <a:rPr lang="en-US" sz="2200" b="1" dirty="0" err="1">
                <a:solidFill>
                  <a:srgbClr val="000000"/>
                </a:solidFill>
              </a:rPr>
              <a:t>namelist</a:t>
            </a:r>
            <a:r>
              <a:rPr lang="en-US" sz="2200" dirty="0">
                <a:solidFill>
                  <a:srgbClr val="000000"/>
                </a:solidFill>
              </a:rPr>
              <a:t> is as follows:</a:t>
            </a:r>
          </a:p>
          <a:p>
            <a:pPr>
              <a:lnSpc>
                <a:spcPct val="80000"/>
              </a:lnSpc>
            </a:pPr>
            <a:r>
              <a:rPr lang="en-US" dirty="0">
                <a:solidFill>
                  <a:srgbClr val="000000"/>
                </a:solidFill>
              </a:rPr>
              <a:t>       	Run Name | Path to all data for a simulation | Analysis start year | Analysis end year</a:t>
            </a:r>
          </a:p>
          <a:p>
            <a:pPr marL="457200" indent="-457200">
              <a:lnSpc>
                <a:spcPct val="80000"/>
              </a:lnSpc>
            </a:pPr>
            <a:r>
              <a:rPr lang="en-US" sz="2200" dirty="0">
                <a:solidFill>
                  <a:srgbClr val="000000"/>
                </a:solidFill>
              </a:rPr>
              <a:t>       </a:t>
            </a:r>
          </a:p>
          <a:p>
            <a:pPr marL="457200" indent="-457200">
              <a:lnSpc>
                <a:spcPct val="80000"/>
              </a:lnSpc>
            </a:pPr>
            <a:r>
              <a:rPr lang="en-US" sz="2200" dirty="0">
                <a:solidFill>
                  <a:srgbClr val="000000"/>
                </a:solidFill>
              </a:rPr>
              <a:t>	Modify each of the three rows so that the analysis start and end years are specified as 1979 and 2015. (They can be different though.) Note that “ | “ serves as the delimiter.</a:t>
            </a:r>
          </a:p>
        </p:txBody>
      </p:sp>
      <p:sp>
        <p:nvSpPr>
          <p:cNvPr id="5" name="TextBox 4">
            <a:extLst>
              <a:ext uri="{FF2B5EF4-FFF2-40B4-BE49-F238E27FC236}">
                <a16:creationId xmlns="" xmlns:a16="http://schemas.microsoft.com/office/drawing/2014/main" id="{F1894F44-7A31-AE42-9D8E-8EE432831358}"/>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
        <p:nvSpPr>
          <p:cNvPr id="6" name="Rectangle 2">
            <a:extLst>
              <a:ext uri="{FF2B5EF4-FFF2-40B4-BE49-F238E27FC236}">
                <a16:creationId xmlns="" xmlns:a16="http://schemas.microsoft.com/office/drawing/2014/main" id="{484DF1DD-2F0F-0444-A6E2-8DE4539D4A61}"/>
              </a:ext>
            </a:extLst>
          </p:cNvPr>
          <p:cNvSpPr txBox="1">
            <a:spLocks noChangeArrowheads="1"/>
          </p:cNvSpPr>
          <p:nvPr/>
        </p:nvSpPr>
        <p:spPr bwMode="auto">
          <a:xfrm>
            <a:off x="200866" y="1"/>
            <a:ext cx="6969638" cy="428978"/>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Climate Variability Diagnostics Package</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28768243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6089" y="673326"/>
            <a:ext cx="8827911" cy="4622804"/>
          </a:xfrm>
          <a:prstGeom prst="rect">
            <a:avLst/>
          </a:prstGeom>
        </p:spPr>
        <p:txBody>
          <a:bodyPr wrap="square">
            <a:spAutoFit/>
          </a:bodyPr>
          <a:lstStyle/>
          <a:p>
            <a:pPr marL="457200" indent="-457200">
              <a:lnSpc>
                <a:spcPct val="80000"/>
              </a:lnSpc>
            </a:pPr>
            <a:r>
              <a:rPr lang="en-US" sz="2200" dirty="0"/>
              <a:t>4)	Open up the </a:t>
            </a:r>
            <a:r>
              <a:rPr lang="en-US" sz="2200" b="1" dirty="0" err="1"/>
              <a:t>namelist_obs</a:t>
            </a:r>
            <a:r>
              <a:rPr lang="en-US" sz="2200" dirty="0"/>
              <a:t>:</a:t>
            </a:r>
          </a:p>
          <a:p>
            <a:pPr marL="1371600" lvl="2" indent="-457200">
              <a:lnSpc>
                <a:spcPct val="80000"/>
              </a:lnSpc>
            </a:pPr>
            <a:r>
              <a:rPr lang="en-US" sz="2200" dirty="0">
                <a:solidFill>
                  <a:srgbClr val="008000"/>
                </a:solidFill>
              </a:rPr>
              <a:t>	</a:t>
            </a:r>
            <a:r>
              <a:rPr lang="en-US" sz="2200" dirty="0" err="1">
                <a:solidFill>
                  <a:srgbClr val="008000"/>
                </a:solidFill>
              </a:rPr>
              <a:t>gedit</a:t>
            </a:r>
            <a:r>
              <a:rPr lang="en-US" sz="2200" dirty="0">
                <a:solidFill>
                  <a:srgbClr val="008000"/>
                </a:solidFill>
              </a:rPr>
              <a:t> </a:t>
            </a:r>
            <a:r>
              <a:rPr lang="en-US" sz="2200" dirty="0" err="1">
                <a:solidFill>
                  <a:srgbClr val="008000"/>
                </a:solidFill>
              </a:rPr>
              <a:t>namelist_obs</a:t>
            </a:r>
            <a:r>
              <a:rPr lang="en-US" sz="2200" dirty="0">
                <a:solidFill>
                  <a:srgbClr val="008000"/>
                </a:solidFill>
              </a:rPr>
              <a:t>    </a:t>
            </a:r>
            <a:r>
              <a:rPr lang="en-US" sz="2200" dirty="0">
                <a:solidFill>
                  <a:srgbClr val="000000"/>
                </a:solidFill>
              </a:rPr>
              <a:t>(or use </a:t>
            </a:r>
            <a:r>
              <a:rPr lang="en-US" sz="2200" dirty="0" err="1">
                <a:solidFill>
                  <a:srgbClr val="000000"/>
                </a:solidFill>
              </a:rPr>
              <a:t>xemacs</a:t>
            </a:r>
            <a:r>
              <a:rPr lang="en-US" sz="2200" dirty="0">
                <a:solidFill>
                  <a:srgbClr val="000000"/>
                </a:solidFill>
              </a:rPr>
              <a:t>, vi, etc.)</a:t>
            </a:r>
            <a:endParaRPr lang="en-US" sz="2200" dirty="0">
              <a:solidFill>
                <a:srgbClr val="008000"/>
              </a:solidFill>
            </a:endParaRPr>
          </a:p>
          <a:p>
            <a:pPr>
              <a:lnSpc>
                <a:spcPct val="80000"/>
              </a:lnSpc>
              <a:buFontTx/>
              <a:buNone/>
            </a:pPr>
            <a:endParaRPr lang="en-US" sz="1200" dirty="0"/>
          </a:p>
          <a:p>
            <a:pPr>
              <a:lnSpc>
                <a:spcPct val="80000"/>
              </a:lnSpc>
            </a:pPr>
            <a:r>
              <a:rPr lang="en-US" sz="2200" dirty="0">
                <a:solidFill>
                  <a:srgbClr val="000000"/>
                </a:solidFill>
              </a:rPr>
              <a:t>	The format of each row in </a:t>
            </a:r>
            <a:r>
              <a:rPr lang="en-US" sz="2200" b="1" dirty="0" err="1">
                <a:solidFill>
                  <a:srgbClr val="000000"/>
                </a:solidFill>
              </a:rPr>
              <a:t>namelist_obs</a:t>
            </a:r>
            <a:r>
              <a:rPr lang="en-US" sz="2200" dirty="0">
                <a:solidFill>
                  <a:srgbClr val="000000"/>
                </a:solidFill>
              </a:rPr>
              <a:t> is as follows:</a:t>
            </a:r>
          </a:p>
          <a:p>
            <a:pPr>
              <a:lnSpc>
                <a:spcPct val="80000"/>
              </a:lnSpc>
            </a:pPr>
            <a:r>
              <a:rPr lang="en-US" dirty="0">
                <a:solidFill>
                  <a:srgbClr val="000000"/>
                </a:solidFill>
              </a:rPr>
              <a:t>       	Variable | </a:t>
            </a:r>
            <a:r>
              <a:rPr lang="en-US" dirty="0" err="1">
                <a:solidFill>
                  <a:srgbClr val="000000"/>
                </a:solidFill>
              </a:rPr>
              <a:t>Obs</a:t>
            </a:r>
            <a:r>
              <a:rPr lang="en-US" dirty="0">
                <a:solidFill>
                  <a:srgbClr val="000000"/>
                </a:solidFill>
              </a:rPr>
              <a:t> Name | Path to </a:t>
            </a:r>
            <a:r>
              <a:rPr lang="en-US" dirty="0" err="1">
                <a:solidFill>
                  <a:srgbClr val="000000"/>
                </a:solidFill>
              </a:rPr>
              <a:t>obs</a:t>
            </a:r>
            <a:r>
              <a:rPr lang="en-US" dirty="0">
                <a:solidFill>
                  <a:srgbClr val="000000"/>
                </a:solidFill>
              </a:rPr>
              <a:t> dataset | Analysis start year | Analysis end year</a:t>
            </a:r>
          </a:p>
          <a:p>
            <a:pPr>
              <a:lnSpc>
                <a:spcPct val="80000"/>
              </a:lnSpc>
            </a:pPr>
            <a:r>
              <a:rPr lang="en-US" dirty="0">
                <a:solidFill>
                  <a:srgbClr val="000000"/>
                </a:solidFill>
              </a:rPr>
              <a:t>	</a:t>
            </a:r>
          </a:p>
          <a:p>
            <a:pPr>
              <a:lnSpc>
                <a:spcPct val="80000"/>
              </a:lnSpc>
            </a:pPr>
            <a:r>
              <a:rPr lang="en-US" sz="2200" dirty="0">
                <a:solidFill>
                  <a:srgbClr val="000000"/>
                </a:solidFill>
              </a:rPr>
              <a:t>	</a:t>
            </a:r>
            <a:r>
              <a:rPr lang="en-US" sz="2200" dirty="0" err="1">
                <a:solidFill>
                  <a:srgbClr val="000000"/>
                </a:solidFill>
              </a:rPr>
              <a:t>namelist_obs</a:t>
            </a:r>
            <a:r>
              <a:rPr lang="en-US" sz="2200" dirty="0">
                <a:solidFill>
                  <a:srgbClr val="000000"/>
                </a:solidFill>
              </a:rPr>
              <a:t> is already set appropriately, so no changes need to be 	made. These datasets are not distributed with the CVDP, but can be 	downloaded online. Note that one can specify as many datasets as 	needed per variable, and that MOC, SNOWDP, </a:t>
            </a:r>
            <a:r>
              <a:rPr lang="en-US" sz="2200" dirty="0" err="1">
                <a:solidFill>
                  <a:srgbClr val="000000"/>
                </a:solidFill>
              </a:rPr>
              <a:t>aice_nh</a:t>
            </a:r>
            <a:r>
              <a:rPr lang="en-US" sz="2200" dirty="0">
                <a:solidFill>
                  <a:srgbClr val="000000"/>
                </a:solidFill>
              </a:rPr>
              <a:t> and </a:t>
            </a:r>
            <a:r>
              <a:rPr lang="en-US" sz="2200" dirty="0" err="1">
                <a:solidFill>
                  <a:srgbClr val="000000"/>
                </a:solidFill>
              </a:rPr>
              <a:t>aice_sh</a:t>
            </a:r>
            <a:r>
              <a:rPr lang="en-US" sz="2200" dirty="0">
                <a:solidFill>
                  <a:srgbClr val="000000"/>
                </a:solidFill>
              </a:rPr>
              <a:t> </a:t>
            </a:r>
          </a:p>
          <a:p>
            <a:pPr>
              <a:lnSpc>
                <a:spcPct val="80000"/>
              </a:lnSpc>
            </a:pPr>
            <a:r>
              <a:rPr lang="en-US" sz="2200" dirty="0">
                <a:solidFill>
                  <a:srgbClr val="000000"/>
                </a:solidFill>
              </a:rPr>
              <a:t>	do not have observational datasets and are not listed.  </a:t>
            </a:r>
          </a:p>
          <a:p>
            <a:pPr marL="457200" indent="-457200">
              <a:lnSpc>
                <a:spcPct val="80000"/>
              </a:lnSpc>
            </a:pPr>
            <a:endParaRPr lang="en-US" sz="2200" dirty="0"/>
          </a:p>
          <a:p>
            <a:pPr marL="457200" indent="-457200">
              <a:lnSpc>
                <a:spcPct val="80000"/>
              </a:lnSpc>
            </a:pPr>
            <a:r>
              <a:rPr lang="en-US" sz="2200" dirty="0"/>
              <a:t>5) 	Open up the </a:t>
            </a:r>
            <a:r>
              <a:rPr lang="en-US" sz="2200" b="1" dirty="0" err="1"/>
              <a:t>driver.ncl</a:t>
            </a:r>
            <a:r>
              <a:rPr lang="en-US" sz="2200" dirty="0"/>
              <a:t>:</a:t>
            </a:r>
          </a:p>
          <a:p>
            <a:pPr marL="1371600" lvl="2" indent="-457200">
              <a:lnSpc>
                <a:spcPct val="80000"/>
              </a:lnSpc>
            </a:pPr>
            <a:r>
              <a:rPr lang="en-US" sz="2200" dirty="0">
                <a:solidFill>
                  <a:srgbClr val="008000"/>
                </a:solidFill>
              </a:rPr>
              <a:t>	</a:t>
            </a:r>
            <a:r>
              <a:rPr lang="en-US" sz="2200" dirty="0" err="1">
                <a:solidFill>
                  <a:srgbClr val="008000"/>
                </a:solidFill>
              </a:rPr>
              <a:t>gedit</a:t>
            </a:r>
            <a:r>
              <a:rPr lang="en-US" sz="2200" dirty="0">
                <a:solidFill>
                  <a:srgbClr val="008000"/>
                </a:solidFill>
              </a:rPr>
              <a:t> </a:t>
            </a:r>
            <a:r>
              <a:rPr lang="en-US" sz="2200" dirty="0" err="1">
                <a:solidFill>
                  <a:srgbClr val="008000"/>
                </a:solidFill>
              </a:rPr>
              <a:t>driver.ncl</a:t>
            </a:r>
            <a:r>
              <a:rPr lang="en-US" sz="2200" dirty="0">
                <a:solidFill>
                  <a:srgbClr val="008000"/>
                </a:solidFill>
              </a:rPr>
              <a:t>    </a:t>
            </a:r>
            <a:r>
              <a:rPr lang="en-US" sz="2200" dirty="0">
                <a:solidFill>
                  <a:srgbClr val="000000"/>
                </a:solidFill>
              </a:rPr>
              <a:t>(or use </a:t>
            </a:r>
            <a:r>
              <a:rPr lang="en-US" sz="2200" dirty="0" err="1">
                <a:solidFill>
                  <a:srgbClr val="000000"/>
                </a:solidFill>
              </a:rPr>
              <a:t>xemacs</a:t>
            </a:r>
            <a:r>
              <a:rPr lang="en-US" sz="2200" dirty="0">
                <a:solidFill>
                  <a:srgbClr val="000000"/>
                </a:solidFill>
              </a:rPr>
              <a:t>, vi, etc.)</a:t>
            </a:r>
            <a:endParaRPr lang="en-US" sz="2200" dirty="0"/>
          </a:p>
          <a:p>
            <a:pPr>
              <a:lnSpc>
                <a:spcPct val="80000"/>
              </a:lnSpc>
            </a:pPr>
            <a:endParaRPr lang="en-US" sz="1200" dirty="0">
              <a:solidFill>
                <a:srgbClr val="000000"/>
              </a:solidFill>
            </a:endParaRPr>
          </a:p>
          <a:p>
            <a:pPr>
              <a:lnSpc>
                <a:spcPct val="80000"/>
              </a:lnSpc>
            </a:pPr>
            <a:r>
              <a:rPr lang="en-US" sz="2200" dirty="0">
                <a:solidFill>
                  <a:srgbClr val="000000"/>
                </a:solidFill>
              </a:rPr>
              <a:t>	Modify:</a:t>
            </a:r>
          </a:p>
          <a:p>
            <a:pPr>
              <a:lnSpc>
                <a:spcPct val="80000"/>
              </a:lnSpc>
            </a:pPr>
            <a:r>
              <a:rPr lang="en-US" sz="2200" dirty="0">
                <a:solidFill>
                  <a:srgbClr val="000000"/>
                </a:solidFill>
              </a:rPr>
              <a:t>	line 7		replace “user” with your username</a:t>
            </a:r>
          </a:p>
          <a:p>
            <a:pPr>
              <a:lnSpc>
                <a:spcPct val="80000"/>
              </a:lnSpc>
            </a:pPr>
            <a:r>
              <a:rPr lang="en-US" sz="2200" dirty="0">
                <a:solidFill>
                  <a:srgbClr val="000000"/>
                </a:solidFill>
              </a:rPr>
              <a:t>	line 18		change “False” to “True” to output calculations to </a:t>
            </a:r>
            <a:r>
              <a:rPr lang="en-US" sz="2200" dirty="0" err="1">
                <a:solidFill>
                  <a:srgbClr val="000000"/>
                </a:solidFill>
              </a:rPr>
              <a:t>netCDF</a:t>
            </a:r>
            <a:endParaRPr lang="en-US" sz="2200" dirty="0">
              <a:solidFill>
                <a:srgbClr val="000000"/>
              </a:solidFill>
            </a:endParaRPr>
          </a:p>
        </p:txBody>
      </p:sp>
      <p:sp>
        <p:nvSpPr>
          <p:cNvPr id="5" name="TextBox 4">
            <a:extLst>
              <a:ext uri="{FF2B5EF4-FFF2-40B4-BE49-F238E27FC236}">
                <a16:creationId xmlns="" xmlns:a16="http://schemas.microsoft.com/office/drawing/2014/main" id="{3831B771-D63A-D548-8BC7-F869B9FA2C68}"/>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
        <p:nvSpPr>
          <p:cNvPr id="6" name="Rectangle 2">
            <a:extLst>
              <a:ext uri="{FF2B5EF4-FFF2-40B4-BE49-F238E27FC236}">
                <a16:creationId xmlns="" xmlns:a16="http://schemas.microsoft.com/office/drawing/2014/main" id="{E7CD3AA3-58E7-9949-B4FF-96DCB83EE740}"/>
              </a:ext>
            </a:extLst>
          </p:cNvPr>
          <p:cNvSpPr txBox="1">
            <a:spLocks noChangeArrowheads="1"/>
          </p:cNvSpPr>
          <p:nvPr/>
        </p:nvSpPr>
        <p:spPr bwMode="auto">
          <a:xfrm>
            <a:off x="200866" y="1"/>
            <a:ext cx="6969638" cy="428978"/>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Climate Variability Diagnostics Package</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4580401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2285" y="1000707"/>
            <a:ext cx="8751715" cy="3613297"/>
          </a:xfrm>
          <a:prstGeom prst="rect">
            <a:avLst/>
          </a:prstGeom>
        </p:spPr>
        <p:txBody>
          <a:bodyPr wrap="square">
            <a:spAutoFit/>
          </a:bodyPr>
          <a:lstStyle/>
          <a:p>
            <a:pPr>
              <a:lnSpc>
                <a:spcPct val="80000"/>
              </a:lnSpc>
            </a:pPr>
            <a:r>
              <a:rPr lang="en-US" sz="2200" dirty="0">
                <a:solidFill>
                  <a:srgbClr val="000000"/>
                </a:solidFill>
              </a:rPr>
              <a:t>6) 	Run the CVDP on one of </a:t>
            </a:r>
            <a:r>
              <a:rPr lang="en-US" sz="2200" dirty="0" err="1">
                <a:solidFill>
                  <a:srgbClr val="000000"/>
                </a:solidFill>
              </a:rPr>
              <a:t>cheyenne’s</a:t>
            </a:r>
            <a:r>
              <a:rPr lang="en-US" sz="2200" dirty="0">
                <a:solidFill>
                  <a:srgbClr val="000000"/>
                </a:solidFill>
              </a:rPr>
              <a:t> compute nodes by submitting 	</a:t>
            </a:r>
            <a:r>
              <a:rPr lang="en-US" sz="2200" b="1" dirty="0" err="1">
                <a:solidFill>
                  <a:srgbClr val="000000"/>
                </a:solidFill>
              </a:rPr>
              <a:t>driver.ncl</a:t>
            </a:r>
            <a:r>
              <a:rPr lang="en-US" sz="2200" dirty="0">
                <a:solidFill>
                  <a:srgbClr val="000000"/>
                </a:solidFill>
              </a:rPr>
              <a:t>:</a:t>
            </a:r>
          </a:p>
          <a:p>
            <a:pPr marL="457200" indent="-457200">
              <a:lnSpc>
                <a:spcPct val="80000"/>
              </a:lnSpc>
            </a:pPr>
            <a:r>
              <a:rPr lang="en-US" sz="2200" dirty="0">
                <a:solidFill>
                  <a:srgbClr val="000000"/>
                </a:solidFill>
              </a:rPr>
              <a:t>			</a:t>
            </a:r>
            <a:r>
              <a:rPr lang="en-US" sz="2200" dirty="0" err="1">
                <a:solidFill>
                  <a:srgbClr val="008000"/>
                </a:solidFill>
              </a:rPr>
              <a:t>ncl</a:t>
            </a:r>
            <a:r>
              <a:rPr lang="en-US" sz="2200" dirty="0">
                <a:solidFill>
                  <a:srgbClr val="008000"/>
                </a:solidFill>
              </a:rPr>
              <a:t> </a:t>
            </a:r>
            <a:r>
              <a:rPr lang="en-US" sz="2200" dirty="0" err="1">
                <a:solidFill>
                  <a:srgbClr val="008000"/>
                </a:solidFill>
              </a:rPr>
              <a:t>driver.ncl</a:t>
            </a:r>
            <a:endParaRPr lang="en-US" sz="2200" dirty="0">
              <a:solidFill>
                <a:srgbClr val="008000"/>
              </a:solidFill>
            </a:endParaRPr>
          </a:p>
          <a:p>
            <a:pPr marL="457200" indent="-457200">
              <a:lnSpc>
                <a:spcPct val="80000"/>
              </a:lnSpc>
            </a:pPr>
            <a:endParaRPr lang="en-US" sz="2200" dirty="0">
              <a:solidFill>
                <a:srgbClr val="008000"/>
              </a:solidFill>
            </a:endParaRPr>
          </a:p>
          <a:p>
            <a:pPr marL="457200" indent="-457200">
              <a:lnSpc>
                <a:spcPct val="80000"/>
              </a:lnSpc>
            </a:pPr>
            <a:r>
              <a:rPr lang="en-US" sz="2200" dirty="0"/>
              <a:t>7)</a:t>
            </a:r>
            <a:r>
              <a:rPr lang="en-US" sz="2200" dirty="0">
                <a:solidFill>
                  <a:srgbClr val="008000"/>
                </a:solidFill>
              </a:rPr>
              <a:t>	</a:t>
            </a:r>
            <a:r>
              <a:rPr lang="en-US" sz="2200" dirty="0">
                <a:solidFill>
                  <a:srgbClr val="000000"/>
                </a:solidFill>
              </a:rPr>
              <a:t>Once the CVDP is complete (~20 mins), </a:t>
            </a:r>
            <a:r>
              <a:rPr lang="en-US" sz="2200" dirty="0"/>
              <a:t>cd to the </a:t>
            </a:r>
            <a:r>
              <a:rPr lang="en-US" sz="2200" dirty="0" err="1"/>
              <a:t>outdir</a:t>
            </a:r>
            <a:r>
              <a:rPr lang="en-US" sz="2200" dirty="0"/>
              <a:t> specified in </a:t>
            </a:r>
            <a:r>
              <a:rPr lang="en-US" sz="2200" dirty="0" err="1"/>
              <a:t>driver.ncl</a:t>
            </a:r>
            <a:r>
              <a:rPr lang="en-US" sz="2200" dirty="0"/>
              <a:t>, fire up a </a:t>
            </a:r>
            <a:r>
              <a:rPr lang="en-US" sz="2200" dirty="0" err="1"/>
              <a:t>firefox</a:t>
            </a:r>
            <a:r>
              <a:rPr lang="en-US" sz="2200" dirty="0"/>
              <a:t> window, and open up the </a:t>
            </a:r>
            <a:r>
              <a:rPr lang="en-US" sz="2200" dirty="0" err="1"/>
              <a:t>index.html</a:t>
            </a:r>
            <a:r>
              <a:rPr lang="en-US" sz="2200" dirty="0"/>
              <a:t> file:</a:t>
            </a:r>
          </a:p>
          <a:p>
            <a:pPr marL="457200" indent="-457200">
              <a:lnSpc>
                <a:spcPct val="80000"/>
              </a:lnSpc>
            </a:pPr>
            <a:r>
              <a:rPr lang="en-US" sz="2200" dirty="0"/>
              <a:t>			</a:t>
            </a:r>
          </a:p>
          <a:p>
            <a:pPr marL="457200" indent="-457200">
              <a:lnSpc>
                <a:spcPct val="80000"/>
              </a:lnSpc>
            </a:pPr>
            <a:r>
              <a:rPr lang="en-US" sz="2200" dirty="0">
                <a:solidFill>
                  <a:srgbClr val="008000"/>
                </a:solidFill>
              </a:rPr>
              <a:t>			cd /glade/scratch/&lt;username&gt;/CVDP</a:t>
            </a:r>
          </a:p>
          <a:p>
            <a:pPr marL="457200" indent="-457200">
              <a:lnSpc>
                <a:spcPct val="80000"/>
              </a:lnSpc>
            </a:pPr>
            <a:r>
              <a:rPr lang="en-US" sz="2200" dirty="0">
                <a:solidFill>
                  <a:srgbClr val="008000"/>
                </a:solidFill>
              </a:rPr>
              <a:t>			</a:t>
            </a:r>
            <a:r>
              <a:rPr lang="en-US" sz="2200" dirty="0" err="1">
                <a:solidFill>
                  <a:srgbClr val="008000"/>
                </a:solidFill>
              </a:rPr>
              <a:t>firefox</a:t>
            </a:r>
            <a:r>
              <a:rPr lang="en-US" sz="2200" dirty="0">
                <a:solidFill>
                  <a:srgbClr val="008000"/>
                </a:solidFill>
              </a:rPr>
              <a:t> </a:t>
            </a:r>
            <a:r>
              <a:rPr lang="en-US" sz="2200" dirty="0" err="1">
                <a:solidFill>
                  <a:srgbClr val="008000"/>
                </a:solidFill>
              </a:rPr>
              <a:t>index.html</a:t>
            </a:r>
            <a:r>
              <a:rPr lang="en-US" sz="2200" dirty="0">
                <a:solidFill>
                  <a:srgbClr val="008000"/>
                </a:solidFill>
              </a:rPr>
              <a:t> &amp;</a:t>
            </a:r>
          </a:p>
          <a:p>
            <a:pPr marL="457200" indent="-457200">
              <a:lnSpc>
                <a:spcPct val="80000"/>
              </a:lnSpc>
            </a:pPr>
            <a:endParaRPr lang="en-US" sz="2200" dirty="0">
              <a:solidFill>
                <a:srgbClr val="008000"/>
              </a:solidFill>
            </a:endParaRPr>
          </a:p>
          <a:p>
            <a:pPr marL="457200" indent="-457200">
              <a:lnSpc>
                <a:spcPct val="80000"/>
              </a:lnSpc>
            </a:pPr>
            <a:r>
              <a:rPr lang="en-US" sz="2200" dirty="0">
                <a:solidFill>
                  <a:srgbClr val="008000"/>
                </a:solidFill>
              </a:rPr>
              <a:t>			</a:t>
            </a:r>
          </a:p>
          <a:p>
            <a:pPr marL="457200" indent="-457200">
              <a:lnSpc>
                <a:spcPct val="80000"/>
              </a:lnSpc>
            </a:pPr>
            <a:r>
              <a:rPr lang="en-US" sz="2200" dirty="0">
                <a:solidFill>
                  <a:srgbClr val="008000"/>
                </a:solidFill>
              </a:rPr>
              <a:t>			</a:t>
            </a:r>
          </a:p>
          <a:p>
            <a:pPr>
              <a:lnSpc>
                <a:spcPct val="80000"/>
              </a:lnSpc>
            </a:pPr>
            <a:endParaRPr lang="en-US" sz="2200" dirty="0">
              <a:solidFill>
                <a:srgbClr val="000000"/>
              </a:solidFill>
            </a:endParaRPr>
          </a:p>
        </p:txBody>
      </p:sp>
      <p:sp>
        <p:nvSpPr>
          <p:cNvPr id="5" name="TextBox 4">
            <a:extLst>
              <a:ext uri="{FF2B5EF4-FFF2-40B4-BE49-F238E27FC236}">
                <a16:creationId xmlns="" xmlns:a16="http://schemas.microsoft.com/office/drawing/2014/main" id="{DB5EB469-8768-6A45-9044-8D3B04234499}"/>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
        <p:nvSpPr>
          <p:cNvPr id="6" name="Rectangle 2">
            <a:extLst>
              <a:ext uri="{FF2B5EF4-FFF2-40B4-BE49-F238E27FC236}">
                <a16:creationId xmlns="" xmlns:a16="http://schemas.microsoft.com/office/drawing/2014/main" id="{5C8B38B3-8ADE-A944-9A70-3010AD919241}"/>
              </a:ext>
            </a:extLst>
          </p:cNvPr>
          <p:cNvSpPr txBox="1">
            <a:spLocks noChangeArrowheads="1"/>
          </p:cNvSpPr>
          <p:nvPr/>
        </p:nvSpPr>
        <p:spPr bwMode="auto">
          <a:xfrm>
            <a:off x="200866" y="1"/>
            <a:ext cx="6969638" cy="428978"/>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dirty="0">
                <a:solidFill>
                  <a:schemeClr val="tx2"/>
                </a:solidFill>
              </a:rPr>
              <a:t>Climate Variability Diagnostics Package</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23994894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00866" y="-2008"/>
            <a:ext cx="6140667"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kumimoji="0" lang="en-US" sz="2600" b="1" i="0" u="none" strike="noStrike" kern="0" cap="none" spc="0" normalizeH="0" baseline="0" noProof="0" dirty="0">
                <a:ln>
                  <a:noFill/>
                </a:ln>
                <a:solidFill>
                  <a:schemeClr val="tx2"/>
                </a:solidFill>
                <a:effectLst/>
                <a:uLnTx/>
                <a:uFillTx/>
                <a:latin typeface="+mj-lt"/>
                <a:ea typeface="+mj-ea"/>
                <a:cs typeface="+mj-cs"/>
              </a:rPr>
              <a:t>The</a:t>
            </a:r>
            <a:r>
              <a:rPr kumimoji="0" lang="en-US" sz="2600" b="1" i="0" u="none" strike="noStrike" kern="0" cap="none" spc="0" normalizeH="0" noProof="0" dirty="0">
                <a:ln>
                  <a:noFill/>
                </a:ln>
                <a:solidFill>
                  <a:schemeClr val="tx2"/>
                </a:solidFill>
                <a:effectLst/>
                <a:uLnTx/>
                <a:uFillTx/>
                <a:latin typeface="+mj-lt"/>
                <a:ea typeface="+mj-ea"/>
                <a:cs typeface="+mj-cs"/>
              </a:rPr>
              <a:t> AMWG Diagnostics Framework</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
        <p:nvSpPr>
          <p:cNvPr id="7" name="Rectangle 6"/>
          <p:cNvSpPr/>
          <p:nvPr/>
        </p:nvSpPr>
        <p:spPr>
          <a:xfrm>
            <a:off x="392285" y="504142"/>
            <a:ext cx="8751715" cy="904863"/>
          </a:xfrm>
          <a:prstGeom prst="rect">
            <a:avLst/>
          </a:prstGeom>
        </p:spPr>
        <p:txBody>
          <a:bodyPr wrap="square">
            <a:spAutoFit/>
          </a:bodyPr>
          <a:lstStyle/>
          <a:p>
            <a:pPr marL="457200" indent="-457200">
              <a:lnSpc>
                <a:spcPct val="80000"/>
              </a:lnSpc>
              <a:buFontTx/>
              <a:buAutoNum type="arabicParenR" startAt="2"/>
            </a:pPr>
            <a:endParaRPr lang="en-US" sz="2200" b="1" dirty="0"/>
          </a:p>
          <a:p>
            <a:pPr>
              <a:lnSpc>
                <a:spcPct val="80000"/>
              </a:lnSpc>
              <a:buFontTx/>
              <a:buNone/>
            </a:pPr>
            <a:r>
              <a:rPr lang="en-US" sz="2200" dirty="0">
                <a:solidFill>
                  <a:srgbClr val="008000"/>
                </a:solidFill>
              </a:rPr>
              <a:t>       </a:t>
            </a:r>
          </a:p>
          <a:p>
            <a:pPr>
              <a:lnSpc>
                <a:spcPct val="80000"/>
              </a:lnSpc>
              <a:buFontTx/>
              <a:buNone/>
            </a:pPr>
            <a:r>
              <a:rPr lang="en-US" sz="2200" dirty="0">
                <a:solidFill>
                  <a:srgbClr val="008000"/>
                </a:solidFill>
              </a:rPr>
              <a:t>	</a:t>
            </a:r>
            <a:endParaRPr lang="en-US" sz="2200" dirty="0"/>
          </a:p>
        </p:txBody>
      </p:sp>
      <p:sp>
        <p:nvSpPr>
          <p:cNvPr id="6" name="TextBox 5">
            <a:extLst>
              <a:ext uri="{FF2B5EF4-FFF2-40B4-BE49-F238E27FC236}">
                <a16:creationId xmlns="" xmlns:a16="http://schemas.microsoft.com/office/drawing/2014/main" id="{D821110E-8B65-F341-9BD8-EFECF8E487DC}"/>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
        <p:nvSpPr>
          <p:cNvPr id="2" name="TextBox 1"/>
          <p:cNvSpPr txBox="1"/>
          <p:nvPr/>
        </p:nvSpPr>
        <p:spPr>
          <a:xfrm>
            <a:off x="327371" y="813572"/>
            <a:ext cx="8319915" cy="5355312"/>
          </a:xfrm>
          <a:prstGeom prst="rect">
            <a:avLst/>
          </a:prstGeom>
          <a:noFill/>
        </p:spPr>
        <p:txBody>
          <a:bodyPr wrap="square" rtlCol="0">
            <a:spAutoFit/>
          </a:bodyPr>
          <a:lstStyle/>
          <a:p>
            <a:pPr marL="342900" indent="-342900">
              <a:buFont typeface="+mj-lt"/>
              <a:buAutoNum type="arabicPeriod"/>
            </a:pPr>
            <a:r>
              <a:rPr lang="en-US" dirty="0"/>
              <a:t>Access Casper, which is the Data Analysis and Visualization machine:</a:t>
            </a:r>
          </a:p>
          <a:p>
            <a:r>
              <a:rPr lang="en-US" dirty="0">
                <a:solidFill>
                  <a:srgbClr val="008000"/>
                </a:solidFill>
              </a:rPr>
              <a:t>	  </a:t>
            </a:r>
            <a:r>
              <a:rPr lang="en-US" dirty="0" err="1">
                <a:solidFill>
                  <a:srgbClr val="008000"/>
                </a:solidFill>
              </a:rPr>
              <a:t>execcasper</a:t>
            </a:r>
            <a:r>
              <a:rPr lang="en-US" dirty="0">
                <a:solidFill>
                  <a:srgbClr val="008000"/>
                </a:solidFill>
              </a:rPr>
              <a:t> </a:t>
            </a:r>
            <a:r>
              <a:rPr lang="en-US" dirty="0">
                <a:solidFill>
                  <a:srgbClr val="008000"/>
                </a:solidFill>
                <a:cs typeface="Arial" panose="020B0604020202020204" pitchFamily="34" charset="0"/>
              </a:rPr>
              <a:t>–A </a:t>
            </a:r>
            <a:r>
              <a:rPr lang="en-US" dirty="0">
                <a:solidFill>
                  <a:srgbClr val="008000"/>
                </a:solidFill>
              </a:rPr>
              <a:t>UESM0011 -l select=1:ncpus=8</a:t>
            </a:r>
          </a:p>
          <a:p>
            <a:endParaRPr lang="en-US" dirty="0">
              <a:solidFill>
                <a:srgbClr val="008000"/>
              </a:solidFill>
            </a:endParaRPr>
          </a:p>
          <a:p>
            <a:pPr marL="342900" indent="-342900">
              <a:buAutoNum type="arabicPeriod" startAt="2"/>
            </a:pPr>
            <a:r>
              <a:rPr lang="en-US" dirty="0"/>
              <a:t>Modify environment to use the NCAR python library (NPL):</a:t>
            </a:r>
          </a:p>
          <a:p>
            <a:r>
              <a:rPr lang="en-US" dirty="0">
                <a:solidFill>
                  <a:srgbClr val="008000"/>
                </a:solidFill>
              </a:rPr>
              <a:t>	  module unload python</a:t>
            </a:r>
          </a:p>
          <a:p>
            <a:r>
              <a:rPr lang="en-US" dirty="0">
                <a:solidFill>
                  <a:srgbClr val="008000"/>
                </a:solidFill>
              </a:rPr>
              <a:t>          module load </a:t>
            </a:r>
            <a:r>
              <a:rPr lang="en-US" dirty="0" err="1">
                <a:solidFill>
                  <a:srgbClr val="008000"/>
                </a:solidFill>
              </a:rPr>
              <a:t>git</a:t>
            </a:r>
            <a:endParaRPr lang="en-US" dirty="0">
              <a:solidFill>
                <a:srgbClr val="008000"/>
              </a:solidFill>
            </a:endParaRPr>
          </a:p>
          <a:p>
            <a:r>
              <a:rPr lang="en-US" dirty="0">
                <a:solidFill>
                  <a:srgbClr val="008000"/>
                </a:solidFill>
              </a:rPr>
              <a:t>          module load </a:t>
            </a:r>
            <a:r>
              <a:rPr lang="en-US" dirty="0" err="1">
                <a:solidFill>
                  <a:srgbClr val="008000"/>
                </a:solidFill>
              </a:rPr>
              <a:t>conda</a:t>
            </a:r>
            <a:endParaRPr lang="en-US" dirty="0">
              <a:solidFill>
                <a:srgbClr val="008000"/>
              </a:solidFill>
            </a:endParaRPr>
          </a:p>
          <a:p>
            <a:r>
              <a:rPr lang="en-US" dirty="0">
                <a:solidFill>
                  <a:srgbClr val="008000"/>
                </a:solidFill>
              </a:rPr>
              <a:t>	  </a:t>
            </a:r>
            <a:r>
              <a:rPr lang="en-US" dirty="0" err="1">
                <a:solidFill>
                  <a:srgbClr val="008000"/>
                </a:solidFill>
              </a:rPr>
              <a:t>conda</a:t>
            </a:r>
            <a:r>
              <a:rPr lang="en-US" dirty="0">
                <a:solidFill>
                  <a:srgbClr val="008000"/>
                </a:solidFill>
              </a:rPr>
              <a:t> activate </a:t>
            </a:r>
            <a:r>
              <a:rPr lang="en-US" dirty="0" err="1">
                <a:solidFill>
                  <a:srgbClr val="008000"/>
                </a:solidFill>
              </a:rPr>
              <a:t>npl</a:t>
            </a:r>
            <a:endParaRPr lang="en-US" dirty="0">
              <a:solidFill>
                <a:srgbClr val="008000"/>
              </a:solidFill>
            </a:endParaRPr>
          </a:p>
          <a:p>
            <a:endParaRPr lang="en-US" dirty="0">
              <a:solidFill>
                <a:srgbClr val="008000"/>
              </a:solidFill>
            </a:endParaRPr>
          </a:p>
          <a:p>
            <a:r>
              <a:rPr lang="en-US" dirty="0">
                <a:solidFill>
                  <a:srgbClr val="008000"/>
                </a:solidFill>
              </a:rPr>
              <a:t>	  If running the CVDP via the ADF, then you also need to load </a:t>
            </a:r>
            <a:r>
              <a:rPr lang="en-US" dirty="0" err="1">
                <a:solidFill>
                  <a:srgbClr val="008000"/>
                </a:solidFill>
              </a:rPr>
              <a:t>ncl</a:t>
            </a:r>
            <a:r>
              <a:rPr lang="en-US" dirty="0">
                <a:solidFill>
                  <a:srgbClr val="008000"/>
                </a:solidFill>
              </a:rPr>
              <a:t>:</a:t>
            </a:r>
          </a:p>
          <a:p>
            <a:r>
              <a:rPr lang="en-US" dirty="0">
                <a:solidFill>
                  <a:srgbClr val="008000"/>
                </a:solidFill>
              </a:rPr>
              <a:t>          module load </a:t>
            </a:r>
            <a:r>
              <a:rPr lang="en-US" dirty="0" err="1">
                <a:solidFill>
                  <a:srgbClr val="008000"/>
                </a:solidFill>
              </a:rPr>
              <a:t>ncl</a:t>
            </a:r>
            <a:endParaRPr lang="en-US" dirty="0"/>
          </a:p>
          <a:p>
            <a:pPr lvl="1"/>
            <a:r>
              <a:rPr lang="en-US" dirty="0"/>
              <a:t>  </a:t>
            </a:r>
          </a:p>
          <a:p>
            <a:r>
              <a:rPr lang="en-US" dirty="0"/>
              <a:t>3.   Download the ADF from </a:t>
            </a:r>
            <a:r>
              <a:rPr lang="en-US" dirty="0" err="1"/>
              <a:t>Github</a:t>
            </a:r>
            <a:r>
              <a:rPr lang="en-US" dirty="0"/>
              <a:t>:</a:t>
            </a:r>
          </a:p>
          <a:p>
            <a:r>
              <a:rPr lang="en-US" dirty="0">
                <a:solidFill>
                  <a:srgbClr val="008000"/>
                </a:solidFill>
              </a:rPr>
              <a:t>	  </a:t>
            </a:r>
            <a:r>
              <a:rPr lang="en-US" dirty="0" err="1">
                <a:solidFill>
                  <a:srgbClr val="008000"/>
                </a:solidFill>
              </a:rPr>
              <a:t>git</a:t>
            </a:r>
            <a:r>
              <a:rPr lang="en-US" dirty="0">
                <a:solidFill>
                  <a:srgbClr val="008000"/>
                </a:solidFill>
              </a:rPr>
              <a:t> clone https://github.com/NCAR/ADF.git</a:t>
            </a:r>
          </a:p>
          <a:p>
            <a:r>
              <a:rPr lang="en-US" dirty="0">
                <a:solidFill>
                  <a:srgbClr val="008000"/>
                </a:solidFill>
              </a:rPr>
              <a:t>          cd ADF</a:t>
            </a:r>
          </a:p>
          <a:p>
            <a:endParaRPr lang="en-US" dirty="0"/>
          </a:p>
          <a:p>
            <a:pPr marL="342900" indent="-342900">
              <a:buAutoNum type="arabicPeriod" startAt="4"/>
            </a:pPr>
            <a:r>
              <a:rPr lang="en-US" dirty="0"/>
              <a:t>Copy tutorial </a:t>
            </a:r>
            <a:r>
              <a:rPr lang="en-US" dirty="0" err="1"/>
              <a:t>config</a:t>
            </a:r>
            <a:r>
              <a:rPr lang="en-US" dirty="0"/>
              <a:t> file to your own ADF directory:</a:t>
            </a:r>
          </a:p>
          <a:p>
            <a:r>
              <a:rPr lang="en-US" dirty="0"/>
              <a:t>	  </a:t>
            </a:r>
            <a:r>
              <a:rPr lang="en-US" dirty="0" err="1">
                <a:solidFill>
                  <a:srgbClr val="008000"/>
                </a:solidFill>
              </a:rPr>
              <a:t>cp</a:t>
            </a:r>
            <a:r>
              <a:rPr lang="en-US" dirty="0">
                <a:solidFill>
                  <a:srgbClr val="008000"/>
                </a:solidFill>
              </a:rPr>
              <a:t> ~</a:t>
            </a:r>
            <a:r>
              <a:rPr lang="en-US" dirty="0" err="1">
                <a:solidFill>
                  <a:srgbClr val="008000"/>
                </a:solidFill>
              </a:rPr>
              <a:t>nusbaume</a:t>
            </a:r>
            <a:r>
              <a:rPr lang="en-US" dirty="0">
                <a:solidFill>
                  <a:srgbClr val="008000"/>
                </a:solidFill>
              </a:rPr>
              <a:t>/</a:t>
            </a:r>
            <a:r>
              <a:rPr lang="en-US" dirty="0" err="1">
                <a:solidFill>
                  <a:srgbClr val="008000"/>
                </a:solidFill>
              </a:rPr>
              <a:t>ADF_tutorial.yaml</a:t>
            </a:r>
            <a:r>
              <a:rPr lang="en-US" dirty="0">
                <a:solidFill>
                  <a:srgbClr val="008000"/>
                </a:solidFill>
              </a:rPr>
              <a:t> </a:t>
            </a:r>
            <a:r>
              <a:rPr lang="en-US" dirty="0" err="1">
                <a:solidFill>
                  <a:srgbClr val="008000"/>
                </a:solidFill>
              </a:rPr>
              <a:t>ADF_tutorial.yaml</a:t>
            </a:r>
            <a:endParaRPr lang="en-US" dirty="0">
              <a:solidFill>
                <a:srgbClr val="008000"/>
              </a:solidFill>
            </a:endParaRPr>
          </a:p>
          <a:p>
            <a:endParaRPr lang="en-US" dirty="0"/>
          </a:p>
        </p:txBody>
      </p:sp>
    </p:spTree>
    <p:extLst>
      <p:ext uri="{BB962C8B-B14F-4D97-AF65-F5344CB8AC3E}">
        <p14:creationId xmlns:p14="http://schemas.microsoft.com/office/powerpoint/2010/main" val="3800273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00866" y="-2008"/>
            <a:ext cx="6140667"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kumimoji="0" lang="en-US" sz="2600" b="1" i="0" u="none" strike="noStrike" kern="0" cap="none" spc="0" normalizeH="0" baseline="0" noProof="0" dirty="0">
                <a:ln>
                  <a:noFill/>
                </a:ln>
                <a:solidFill>
                  <a:schemeClr val="tx2"/>
                </a:solidFill>
                <a:effectLst/>
                <a:uLnTx/>
                <a:uFillTx/>
                <a:latin typeface="+mj-lt"/>
                <a:ea typeface="+mj-ea"/>
                <a:cs typeface="+mj-cs"/>
              </a:rPr>
              <a:t>The</a:t>
            </a:r>
            <a:r>
              <a:rPr kumimoji="0" lang="en-US" sz="2600" b="1" i="0" u="none" strike="noStrike" kern="0" cap="none" spc="0" normalizeH="0" noProof="0" dirty="0">
                <a:ln>
                  <a:noFill/>
                </a:ln>
                <a:solidFill>
                  <a:schemeClr val="tx2"/>
                </a:solidFill>
                <a:effectLst/>
                <a:uLnTx/>
                <a:uFillTx/>
                <a:latin typeface="+mj-lt"/>
                <a:ea typeface="+mj-ea"/>
                <a:cs typeface="+mj-cs"/>
              </a:rPr>
              <a:t> AMWG Diagnostics Framework Cont.</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
        <p:nvSpPr>
          <p:cNvPr id="7" name="Rectangle 6"/>
          <p:cNvSpPr/>
          <p:nvPr/>
        </p:nvSpPr>
        <p:spPr>
          <a:xfrm>
            <a:off x="392285" y="504142"/>
            <a:ext cx="8751715" cy="904863"/>
          </a:xfrm>
          <a:prstGeom prst="rect">
            <a:avLst/>
          </a:prstGeom>
        </p:spPr>
        <p:txBody>
          <a:bodyPr wrap="square">
            <a:spAutoFit/>
          </a:bodyPr>
          <a:lstStyle/>
          <a:p>
            <a:pPr marL="457200" indent="-457200">
              <a:lnSpc>
                <a:spcPct val="80000"/>
              </a:lnSpc>
              <a:buFontTx/>
              <a:buAutoNum type="arabicParenR" startAt="2"/>
            </a:pPr>
            <a:endParaRPr lang="en-US" sz="2200" b="1" dirty="0"/>
          </a:p>
          <a:p>
            <a:pPr>
              <a:lnSpc>
                <a:spcPct val="80000"/>
              </a:lnSpc>
              <a:buFontTx/>
              <a:buNone/>
            </a:pPr>
            <a:r>
              <a:rPr lang="en-US" sz="2200" dirty="0">
                <a:solidFill>
                  <a:srgbClr val="008000"/>
                </a:solidFill>
              </a:rPr>
              <a:t>       </a:t>
            </a:r>
          </a:p>
          <a:p>
            <a:pPr>
              <a:lnSpc>
                <a:spcPct val="80000"/>
              </a:lnSpc>
              <a:buFontTx/>
              <a:buNone/>
            </a:pPr>
            <a:r>
              <a:rPr lang="en-US" sz="2200" dirty="0">
                <a:solidFill>
                  <a:srgbClr val="008000"/>
                </a:solidFill>
              </a:rPr>
              <a:t>	</a:t>
            </a:r>
            <a:endParaRPr lang="en-US" sz="2200" dirty="0"/>
          </a:p>
        </p:txBody>
      </p:sp>
      <p:sp>
        <p:nvSpPr>
          <p:cNvPr id="6" name="TextBox 5">
            <a:extLst>
              <a:ext uri="{FF2B5EF4-FFF2-40B4-BE49-F238E27FC236}">
                <a16:creationId xmlns="" xmlns:a16="http://schemas.microsoft.com/office/drawing/2014/main" id="{D821110E-8B65-F341-9BD8-EFECF8E487DC}"/>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Diagnostics Packages</a:t>
            </a:r>
          </a:p>
        </p:txBody>
      </p:sp>
      <p:sp>
        <p:nvSpPr>
          <p:cNvPr id="2" name="TextBox 1"/>
          <p:cNvSpPr txBox="1"/>
          <p:nvPr/>
        </p:nvSpPr>
        <p:spPr>
          <a:xfrm>
            <a:off x="327371" y="813572"/>
            <a:ext cx="8319915" cy="5693866"/>
          </a:xfrm>
          <a:prstGeom prst="rect">
            <a:avLst/>
          </a:prstGeom>
          <a:noFill/>
        </p:spPr>
        <p:txBody>
          <a:bodyPr wrap="square" rtlCol="0">
            <a:spAutoFit/>
          </a:bodyPr>
          <a:lstStyle/>
          <a:p>
            <a:r>
              <a:rPr lang="en-US" dirty="0"/>
              <a:t>5.  Modify the “</a:t>
            </a:r>
            <a:r>
              <a:rPr lang="en-US" dirty="0" err="1"/>
              <a:t>ADF_tutorial.yaml</a:t>
            </a:r>
            <a:r>
              <a:rPr lang="en-US" dirty="0"/>
              <a:t>“ file.</a:t>
            </a:r>
          </a:p>
          <a:p>
            <a:r>
              <a:rPr lang="en-US" dirty="0"/>
              <a:t>   	  </a:t>
            </a:r>
            <a:r>
              <a:rPr lang="en-US" sz="1600" dirty="0" err="1">
                <a:solidFill>
                  <a:srgbClr val="008000"/>
                </a:solidFill>
              </a:rPr>
              <a:t>gedit</a:t>
            </a:r>
            <a:r>
              <a:rPr lang="en-US" sz="1600" dirty="0">
                <a:solidFill>
                  <a:srgbClr val="008000"/>
                </a:solidFill>
              </a:rPr>
              <a:t> </a:t>
            </a:r>
            <a:r>
              <a:rPr lang="en-US" sz="1600" dirty="0" err="1">
                <a:solidFill>
                  <a:srgbClr val="008000"/>
                </a:solidFill>
              </a:rPr>
              <a:t>ADF_tutorial.yaml</a:t>
            </a:r>
            <a:r>
              <a:rPr lang="en-US" sz="1600" dirty="0">
                <a:solidFill>
                  <a:srgbClr val="008000"/>
                </a:solidFill>
              </a:rPr>
              <a:t>  (can also use </a:t>
            </a:r>
            <a:r>
              <a:rPr lang="en-US" sz="1600" dirty="0" err="1">
                <a:solidFill>
                  <a:srgbClr val="008000"/>
                </a:solidFill>
              </a:rPr>
              <a:t>emacs</a:t>
            </a:r>
            <a:r>
              <a:rPr lang="en-US" sz="1600" dirty="0">
                <a:solidFill>
                  <a:srgbClr val="008000"/>
                </a:solidFill>
              </a:rPr>
              <a:t>, vi, </a:t>
            </a:r>
            <a:r>
              <a:rPr lang="en-US" sz="1600" dirty="0" err="1">
                <a:solidFill>
                  <a:srgbClr val="008000"/>
                </a:solidFill>
              </a:rPr>
              <a:t>nano</a:t>
            </a:r>
            <a:r>
              <a:rPr lang="en-US" sz="1600" dirty="0">
                <a:solidFill>
                  <a:srgbClr val="008000"/>
                </a:solidFill>
              </a:rPr>
              <a:t>, etc.)</a:t>
            </a:r>
          </a:p>
          <a:p>
            <a:r>
              <a:rPr lang="en-US" sz="1600" dirty="0">
                <a:solidFill>
                  <a:srgbClr val="008000"/>
                </a:solidFill>
              </a:rPr>
              <a:t>          </a:t>
            </a:r>
            <a:r>
              <a:rPr lang="en-US" sz="1600" dirty="0" smtClean="0">
                <a:solidFill>
                  <a:srgbClr val="008000"/>
                </a:solidFill>
              </a:rPr>
              <a:t> set </a:t>
            </a:r>
            <a:r>
              <a:rPr lang="en-US" sz="1600" dirty="0">
                <a:solidFill>
                  <a:srgbClr val="008000"/>
                </a:solidFill>
              </a:rPr>
              <a:t>variable “user” to your username (e.g. </a:t>
            </a:r>
            <a:r>
              <a:rPr lang="en-US" sz="1600" dirty="0" err="1">
                <a:solidFill>
                  <a:srgbClr val="008000"/>
                </a:solidFill>
              </a:rPr>
              <a:t>nusbaume</a:t>
            </a:r>
            <a:r>
              <a:rPr lang="en-US" sz="1600" dirty="0">
                <a:solidFill>
                  <a:srgbClr val="008000"/>
                </a:solidFill>
              </a:rPr>
              <a:t>)</a:t>
            </a:r>
          </a:p>
          <a:p>
            <a:endParaRPr lang="en-US" sz="1600" dirty="0">
              <a:solidFill>
                <a:srgbClr val="008000"/>
              </a:solidFill>
            </a:endParaRPr>
          </a:p>
          <a:p>
            <a:r>
              <a:rPr lang="en-US" sz="1600" dirty="0">
                <a:solidFill>
                  <a:srgbClr val="008000"/>
                </a:solidFill>
              </a:rPr>
              <a:t>           If also running the CVDP via the ADF, then also set the variable “</a:t>
            </a:r>
            <a:r>
              <a:rPr lang="en-US" sz="1600" dirty="0" err="1">
                <a:solidFill>
                  <a:srgbClr val="008000"/>
                </a:solidFill>
              </a:rPr>
              <a:t>cvdp_run</a:t>
            </a:r>
            <a:r>
              <a:rPr lang="en-US" sz="1600" dirty="0">
                <a:solidFill>
                  <a:srgbClr val="008000"/>
                </a:solidFill>
              </a:rPr>
              <a:t>” </a:t>
            </a:r>
            <a:r>
              <a:rPr lang="en-US" sz="1600" dirty="0" smtClean="0">
                <a:solidFill>
                  <a:srgbClr val="008000"/>
                </a:solidFill>
              </a:rPr>
              <a:t>to true</a:t>
            </a:r>
          </a:p>
          <a:p>
            <a:endParaRPr lang="en-US" sz="1600" dirty="0">
              <a:solidFill>
                <a:srgbClr val="008000"/>
              </a:solidFill>
            </a:endParaRPr>
          </a:p>
          <a:p>
            <a:r>
              <a:rPr lang="en-US" sz="1600" dirty="0" smtClean="0">
                <a:solidFill>
                  <a:srgbClr val="008000"/>
                </a:solidFill>
              </a:rPr>
              <a:t>           Finally, the ADF defaults to model vs baseline model.  If you prefer to compare against 	  </a:t>
            </a:r>
            <a:r>
              <a:rPr lang="en-US" sz="1600" dirty="0" err="1" smtClean="0">
                <a:solidFill>
                  <a:srgbClr val="008000"/>
                </a:solidFill>
              </a:rPr>
              <a:t>obs</a:t>
            </a:r>
            <a:r>
              <a:rPr lang="en-US" sz="1600" dirty="0" smtClean="0">
                <a:solidFill>
                  <a:srgbClr val="008000"/>
                </a:solidFill>
              </a:rPr>
              <a:t>, also set “</a:t>
            </a:r>
            <a:r>
              <a:rPr lang="en-US" sz="1600" dirty="0" err="1" smtClean="0">
                <a:solidFill>
                  <a:srgbClr val="008000"/>
                </a:solidFill>
              </a:rPr>
              <a:t>compare_obs</a:t>
            </a:r>
            <a:r>
              <a:rPr lang="en-US" sz="1600" dirty="0" smtClean="0">
                <a:solidFill>
                  <a:srgbClr val="008000"/>
                </a:solidFill>
              </a:rPr>
              <a:t>” to true.</a:t>
            </a:r>
            <a:endParaRPr lang="en-US" sz="1600" dirty="0">
              <a:solidFill>
                <a:srgbClr val="008000"/>
              </a:solidFill>
            </a:endParaRPr>
          </a:p>
          <a:p>
            <a:r>
              <a:rPr lang="en-US" dirty="0">
                <a:solidFill>
                  <a:srgbClr val="008000"/>
                </a:solidFill>
              </a:rPr>
              <a:t>           </a:t>
            </a:r>
          </a:p>
          <a:p>
            <a:pPr marL="342900" indent="-342900">
              <a:buAutoNum type="arabicPeriod" startAt="6"/>
            </a:pPr>
            <a:r>
              <a:rPr lang="en-US" dirty="0"/>
              <a:t>Run the ADF</a:t>
            </a:r>
          </a:p>
          <a:p>
            <a:r>
              <a:rPr lang="en-US" dirty="0">
                <a:solidFill>
                  <a:srgbClr val="008000"/>
                </a:solidFill>
              </a:rPr>
              <a:t>          ./</a:t>
            </a:r>
            <a:r>
              <a:rPr lang="en-US" dirty="0" err="1">
                <a:solidFill>
                  <a:srgbClr val="008000"/>
                </a:solidFill>
              </a:rPr>
              <a:t>run_adf_diag</a:t>
            </a:r>
            <a:r>
              <a:rPr lang="en-US" dirty="0">
                <a:solidFill>
                  <a:srgbClr val="008000"/>
                </a:solidFill>
              </a:rPr>
              <a:t> </a:t>
            </a:r>
            <a:r>
              <a:rPr lang="en-US" dirty="0" err="1">
                <a:solidFill>
                  <a:srgbClr val="008000"/>
                </a:solidFill>
              </a:rPr>
              <a:t>ADF_tutorial.yaml</a:t>
            </a:r>
            <a:endParaRPr lang="en-US" dirty="0">
              <a:solidFill>
                <a:srgbClr val="008000"/>
              </a:solidFill>
            </a:endParaRPr>
          </a:p>
          <a:p>
            <a:endParaRPr lang="en-US" dirty="0">
              <a:solidFill>
                <a:srgbClr val="008000"/>
              </a:solidFill>
            </a:endParaRPr>
          </a:p>
          <a:p>
            <a:pPr marL="342900" indent="-342900">
              <a:buAutoNum type="arabicPeriod" startAt="7"/>
            </a:pPr>
            <a:r>
              <a:rPr lang="en-US" dirty="0"/>
              <a:t>Examine the output</a:t>
            </a:r>
          </a:p>
          <a:p>
            <a:r>
              <a:rPr lang="en-US" dirty="0">
                <a:solidFill>
                  <a:srgbClr val="008000"/>
                </a:solidFill>
              </a:rPr>
              <a:t>	</a:t>
            </a:r>
            <a:r>
              <a:rPr lang="en-US" sz="1400" dirty="0">
                <a:solidFill>
                  <a:srgbClr val="008000"/>
                </a:solidFill>
              </a:rPr>
              <a:t>  cd /glade/scratch/&lt;username&gt;/ADF/plots/b.day2.1_1_3_vs_b.e20.BHIST.f09_g16.20thC.125.02/</a:t>
            </a:r>
          </a:p>
          <a:p>
            <a:r>
              <a:rPr lang="en-US" sz="1400" dirty="0">
                <a:solidFill>
                  <a:srgbClr val="008000"/>
                </a:solidFill>
              </a:rPr>
              <a:t>            </a:t>
            </a:r>
            <a:r>
              <a:rPr lang="en-US" sz="1400" dirty="0" err="1">
                <a:solidFill>
                  <a:srgbClr val="008000"/>
                </a:solidFill>
              </a:rPr>
              <a:t>firefox</a:t>
            </a:r>
            <a:r>
              <a:rPr lang="en-US" sz="1400" dirty="0">
                <a:solidFill>
                  <a:srgbClr val="008000"/>
                </a:solidFill>
              </a:rPr>
              <a:t> index.html</a:t>
            </a:r>
          </a:p>
          <a:p>
            <a:endParaRPr lang="en-US" sz="1400" dirty="0">
              <a:solidFill>
                <a:srgbClr val="008000"/>
              </a:solidFill>
            </a:endParaRPr>
          </a:p>
          <a:p>
            <a:r>
              <a:rPr lang="en-US" sz="1400" dirty="0">
                <a:solidFill>
                  <a:srgbClr val="008000"/>
                </a:solidFill>
              </a:rPr>
              <a:t>	   If also running the CVDP via the ADF, then you can also access the  CVDP results here:</a:t>
            </a:r>
          </a:p>
          <a:p>
            <a:r>
              <a:rPr lang="en-US" sz="1400" dirty="0">
                <a:solidFill>
                  <a:srgbClr val="008000"/>
                </a:solidFill>
              </a:rPr>
              <a:t>	  </a:t>
            </a:r>
          </a:p>
          <a:p>
            <a:r>
              <a:rPr lang="en-US" sz="1400" dirty="0">
                <a:solidFill>
                  <a:srgbClr val="008000"/>
                </a:solidFill>
              </a:rPr>
              <a:t>             cd /glade/scratch/&lt;username&gt;/ADF/</a:t>
            </a:r>
            <a:r>
              <a:rPr lang="en-US" sz="1400" dirty="0" err="1">
                <a:solidFill>
                  <a:srgbClr val="008000"/>
                </a:solidFill>
              </a:rPr>
              <a:t>cvdp</a:t>
            </a:r>
            <a:r>
              <a:rPr lang="en-US" sz="1400" dirty="0">
                <a:solidFill>
                  <a:srgbClr val="008000"/>
                </a:solidFill>
              </a:rPr>
              <a:t>/b.day2.1/output</a:t>
            </a:r>
          </a:p>
          <a:p>
            <a:r>
              <a:rPr lang="en-US" sz="1400" dirty="0">
                <a:solidFill>
                  <a:srgbClr val="008000"/>
                </a:solidFill>
              </a:rPr>
              <a:t>	   </a:t>
            </a:r>
            <a:r>
              <a:rPr lang="en-US" sz="1400" dirty="0" err="1">
                <a:solidFill>
                  <a:srgbClr val="008000"/>
                </a:solidFill>
              </a:rPr>
              <a:t>firefox</a:t>
            </a:r>
            <a:r>
              <a:rPr lang="en-US" sz="1400" dirty="0">
                <a:solidFill>
                  <a:srgbClr val="008000"/>
                </a:solidFill>
              </a:rPr>
              <a:t> index.html</a:t>
            </a:r>
            <a:r>
              <a:rPr lang="en-US" dirty="0"/>
              <a:t>	</a:t>
            </a:r>
          </a:p>
          <a:p>
            <a:r>
              <a:rPr lang="en-US" dirty="0"/>
              <a:t>           </a:t>
            </a:r>
          </a:p>
          <a:p>
            <a:endParaRPr lang="en-US" dirty="0"/>
          </a:p>
        </p:txBody>
      </p:sp>
    </p:spTree>
    <p:extLst>
      <p:ext uri="{BB962C8B-B14F-4D97-AF65-F5344CB8AC3E}">
        <p14:creationId xmlns:p14="http://schemas.microsoft.com/office/powerpoint/2010/main" val="3773548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00866" y="108505"/>
            <a:ext cx="5240673" cy="422074"/>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noProof="0" dirty="0">
                <a:solidFill>
                  <a:schemeClr val="tx2"/>
                </a:solidFill>
              </a:rPr>
              <a:t>Exercises</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
        <p:nvSpPr>
          <p:cNvPr id="4" name="Rectangle 3"/>
          <p:cNvSpPr/>
          <p:nvPr/>
        </p:nvSpPr>
        <p:spPr>
          <a:xfrm>
            <a:off x="392285" y="857559"/>
            <a:ext cx="8556542" cy="4225772"/>
          </a:xfrm>
          <a:prstGeom prst="rect">
            <a:avLst/>
          </a:prstGeom>
        </p:spPr>
        <p:txBody>
          <a:bodyPr wrap="square">
            <a:spAutoFit/>
          </a:bodyPr>
          <a:lstStyle/>
          <a:p>
            <a:pPr marL="457200" indent="-457200">
              <a:lnSpc>
                <a:spcPct val="80000"/>
              </a:lnSpc>
              <a:spcAft>
                <a:spcPts val="1800"/>
              </a:spcAft>
              <a:buAutoNum type="arabicParenR"/>
            </a:pPr>
            <a:r>
              <a:rPr lang="en-US" sz="2200" dirty="0"/>
              <a:t>Use </a:t>
            </a:r>
            <a:r>
              <a:rPr lang="en-US" sz="2200" dirty="0" err="1"/>
              <a:t>ncdump</a:t>
            </a:r>
            <a:r>
              <a:rPr lang="en-US" sz="2200" dirty="0"/>
              <a:t> to examine one of the model history files. Find a variable you’ve never heard of, then open up the same file using </a:t>
            </a:r>
            <a:r>
              <a:rPr lang="en-US" sz="2200" dirty="0" err="1"/>
              <a:t>ncview</a:t>
            </a:r>
            <a:r>
              <a:rPr lang="en-US" sz="2200" dirty="0"/>
              <a:t>, and plot that variable.  </a:t>
            </a:r>
            <a:endParaRPr lang="en-US" sz="2200" dirty="0">
              <a:solidFill>
                <a:srgbClr val="008000"/>
              </a:solidFill>
            </a:endParaRPr>
          </a:p>
          <a:p>
            <a:pPr marL="457200" indent="-457200">
              <a:lnSpc>
                <a:spcPct val="80000"/>
              </a:lnSpc>
              <a:spcAft>
                <a:spcPts val="1800"/>
              </a:spcAft>
              <a:buAutoNum type="arabicParenR"/>
            </a:pPr>
            <a:r>
              <a:rPr lang="en-US" sz="2200" dirty="0"/>
              <a:t>Modify one of the NCL scripts to plot a different variable.</a:t>
            </a:r>
          </a:p>
          <a:p>
            <a:pPr marL="457200" indent="-457200">
              <a:lnSpc>
                <a:spcPct val="80000"/>
              </a:lnSpc>
              <a:spcAft>
                <a:spcPts val="1800"/>
              </a:spcAft>
              <a:buFontTx/>
              <a:buAutoNum type="arabicParenR"/>
            </a:pPr>
            <a:r>
              <a:rPr lang="en-US" sz="2200" dirty="0"/>
              <a:t>Use the </a:t>
            </a:r>
            <a:r>
              <a:rPr lang="en-US" sz="2200" dirty="0" err="1"/>
              <a:t>netCDF</a:t>
            </a:r>
            <a:r>
              <a:rPr lang="en-US" sz="2200" dirty="0"/>
              <a:t> operators to difference two files. Plot various fields from the difference </a:t>
            </a:r>
            <a:r>
              <a:rPr lang="en-US" sz="2200" dirty="0" err="1"/>
              <a:t>netCDF</a:t>
            </a:r>
            <a:r>
              <a:rPr lang="en-US" sz="2200" dirty="0"/>
              <a:t> file using </a:t>
            </a:r>
            <a:r>
              <a:rPr lang="en-US" sz="2200" dirty="0" err="1"/>
              <a:t>ncview</a:t>
            </a:r>
            <a:r>
              <a:rPr lang="en-US" sz="2200" dirty="0"/>
              <a:t>. </a:t>
            </a:r>
          </a:p>
          <a:p>
            <a:pPr marL="457200" indent="-457200">
              <a:lnSpc>
                <a:spcPct val="80000"/>
              </a:lnSpc>
              <a:spcAft>
                <a:spcPts val="1800"/>
              </a:spcAft>
              <a:buAutoNum type="arabicParenR"/>
            </a:pPr>
            <a:r>
              <a:rPr lang="en-US" sz="2200" dirty="0" smtClean="0"/>
              <a:t>Use </a:t>
            </a:r>
            <a:r>
              <a:rPr lang="en-US" sz="2200" dirty="0"/>
              <a:t>the </a:t>
            </a:r>
            <a:r>
              <a:rPr lang="en-US" sz="2200" dirty="0" err="1"/>
              <a:t>netCDF</a:t>
            </a:r>
            <a:r>
              <a:rPr lang="en-US" sz="2200" dirty="0"/>
              <a:t> operators to concatenate sea level pressure and the variable date from all the monthly atmospheric history files (.h0.) from one of your model simulations into one file. </a:t>
            </a:r>
          </a:p>
          <a:p>
            <a:pPr marL="457200" indent="-457200">
              <a:lnSpc>
                <a:spcPct val="80000"/>
              </a:lnSpc>
              <a:spcAft>
                <a:spcPts val="1800"/>
              </a:spcAft>
              <a:buAutoNum type="arabicParenR"/>
            </a:pPr>
            <a:r>
              <a:rPr lang="en-US" sz="2200" dirty="0"/>
              <a:t>Same as 5), but only do this for the Northern Hemisphere.</a:t>
            </a:r>
          </a:p>
          <a:p>
            <a:pPr marL="457200" indent="-457200">
              <a:lnSpc>
                <a:spcPct val="80000"/>
              </a:lnSpc>
              <a:spcAft>
                <a:spcPts val="1800"/>
              </a:spcAft>
              <a:buAutoNum type="arabicParenR"/>
            </a:pPr>
            <a:r>
              <a:rPr lang="en-US" sz="2200" dirty="0"/>
              <a:t>Same as 6), but don’t append the global history file attribute.</a:t>
            </a:r>
          </a:p>
        </p:txBody>
      </p:sp>
      <p:sp>
        <p:nvSpPr>
          <p:cNvPr id="9" name="TextBox 8">
            <a:extLst>
              <a:ext uri="{FF2B5EF4-FFF2-40B4-BE49-F238E27FC236}">
                <a16:creationId xmlns="" xmlns:a16="http://schemas.microsoft.com/office/drawing/2014/main" id="{B66BBEB5-8B42-A944-94FE-9FD5E80B0035}"/>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Exercises</a:t>
            </a:r>
          </a:p>
        </p:txBody>
      </p:sp>
    </p:spTree>
    <p:extLst>
      <p:ext uri="{BB962C8B-B14F-4D97-AF65-F5344CB8AC3E}">
        <p14:creationId xmlns:p14="http://schemas.microsoft.com/office/powerpoint/2010/main" val="36452624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200866" y="233752"/>
            <a:ext cx="5240673" cy="59621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defTabSz="914400" fontAlgn="base">
              <a:spcBef>
                <a:spcPct val="0"/>
              </a:spcBef>
              <a:spcAft>
                <a:spcPct val="0"/>
              </a:spcAft>
            </a:pPr>
            <a:r>
              <a:rPr lang="en-US" sz="2600" b="1" noProof="0" dirty="0">
                <a:solidFill>
                  <a:schemeClr val="tx2"/>
                </a:solidFill>
              </a:rPr>
              <a:t>Challenges</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
        <p:nvSpPr>
          <p:cNvPr id="4" name="Rectangle 3"/>
          <p:cNvSpPr/>
          <p:nvPr/>
        </p:nvSpPr>
        <p:spPr>
          <a:xfrm>
            <a:off x="392285" y="947979"/>
            <a:ext cx="8556542" cy="4074962"/>
          </a:xfrm>
          <a:prstGeom prst="rect">
            <a:avLst/>
          </a:prstGeom>
        </p:spPr>
        <p:txBody>
          <a:bodyPr wrap="square">
            <a:spAutoFit/>
          </a:bodyPr>
          <a:lstStyle/>
          <a:p>
            <a:pPr marL="457200" indent="-457200">
              <a:lnSpc>
                <a:spcPct val="80000"/>
              </a:lnSpc>
              <a:spcAft>
                <a:spcPts val="1800"/>
              </a:spcAft>
              <a:buAutoNum type="arabicParenR"/>
            </a:pPr>
            <a:r>
              <a:rPr lang="en-US" sz="2200" dirty="0"/>
              <a:t>Add a variable or 3 to one of the post-processing scripts, then modify one of the NCL scripts to plot one of the new variables.</a:t>
            </a:r>
          </a:p>
          <a:p>
            <a:pPr>
              <a:lnSpc>
                <a:spcPct val="80000"/>
              </a:lnSpc>
              <a:spcAft>
                <a:spcPts val="1800"/>
              </a:spcAft>
            </a:pPr>
            <a:r>
              <a:rPr lang="en-US" sz="2200" dirty="0"/>
              <a:t>	Alternatively, try adding additional variables to the ADF (look in the 	</a:t>
            </a:r>
            <a:r>
              <a:rPr lang="en-US" sz="2200" dirty="0" err="1"/>
              <a:t>ADF_tutorial.yaml</a:t>
            </a:r>
            <a:r>
              <a:rPr lang="en-US" sz="2200" dirty="0"/>
              <a:t> file for how to do that).</a:t>
            </a:r>
          </a:p>
          <a:p>
            <a:pPr>
              <a:lnSpc>
                <a:spcPct val="80000"/>
              </a:lnSpc>
            </a:pPr>
            <a:r>
              <a:rPr lang="en-US" sz="2200" dirty="0" smtClean="0"/>
              <a:t>2)   Use </a:t>
            </a:r>
            <a:r>
              <a:rPr lang="en-US" sz="2200" dirty="0"/>
              <a:t>the atmospheric diagnostics package to compare 2 </a:t>
            </a:r>
            <a:r>
              <a:rPr lang="en-US" sz="2200" dirty="0" smtClean="0"/>
              <a:t>	simulations </a:t>
            </a:r>
            <a:r>
              <a:rPr lang="en-US" sz="2200" dirty="0"/>
              <a:t>to one another. (Use one or two of the model </a:t>
            </a:r>
            <a:r>
              <a:rPr lang="en-US" sz="2200" dirty="0" smtClean="0"/>
              <a:t>	simulations </a:t>
            </a:r>
            <a:r>
              <a:rPr lang="en-US" sz="2200" dirty="0"/>
              <a:t>provided in test_data_location.txt).  </a:t>
            </a:r>
          </a:p>
          <a:p>
            <a:pPr>
              <a:lnSpc>
                <a:spcPct val="80000"/>
              </a:lnSpc>
            </a:pPr>
            <a:endParaRPr lang="en-US" sz="2200" dirty="0"/>
          </a:p>
          <a:p>
            <a:pPr>
              <a:lnSpc>
                <a:spcPct val="80000"/>
              </a:lnSpc>
            </a:pPr>
            <a:r>
              <a:rPr lang="en-US" sz="2200" dirty="0"/>
              <a:t>	Alternatively, use the ADF to compare the model against 	observations (look in the </a:t>
            </a:r>
            <a:r>
              <a:rPr lang="en-US" sz="2200" dirty="0" err="1"/>
              <a:t>ADF_tutorial.yaml</a:t>
            </a:r>
            <a:r>
              <a:rPr lang="en-US" sz="2200" dirty="0"/>
              <a:t> file for how to do that).</a:t>
            </a:r>
          </a:p>
          <a:p>
            <a:pPr marL="457200" indent="-457200">
              <a:lnSpc>
                <a:spcPct val="80000"/>
              </a:lnSpc>
            </a:pPr>
            <a:endParaRPr lang="en-US" sz="2200" dirty="0"/>
          </a:p>
          <a:p>
            <a:pPr>
              <a:lnSpc>
                <a:spcPct val="80000"/>
              </a:lnSpc>
            </a:pPr>
            <a:r>
              <a:rPr lang="en-US" sz="2200" dirty="0" smtClean="0"/>
              <a:t>3)    Use </a:t>
            </a:r>
            <a:r>
              <a:rPr lang="en-US" sz="2200" dirty="0"/>
              <a:t>the ocean diagnostics package to compare 2 simulations to </a:t>
            </a:r>
            <a:r>
              <a:rPr lang="en-US" sz="2200" dirty="0" smtClean="0"/>
              <a:t>	 	 one </a:t>
            </a:r>
            <a:r>
              <a:rPr lang="en-US" sz="2200" dirty="0"/>
              <a:t>another. </a:t>
            </a:r>
          </a:p>
        </p:txBody>
      </p:sp>
      <p:sp>
        <p:nvSpPr>
          <p:cNvPr id="6" name="TextBox 5">
            <a:extLst>
              <a:ext uri="{FF2B5EF4-FFF2-40B4-BE49-F238E27FC236}">
                <a16:creationId xmlns="" xmlns:a16="http://schemas.microsoft.com/office/drawing/2014/main" id="{369551F0-1BC2-814F-8FC6-B2D14B440621}"/>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VI. Practical Lab #3: Challenges</a:t>
            </a:r>
          </a:p>
        </p:txBody>
      </p:sp>
    </p:spTree>
    <p:extLst>
      <p:ext uri="{BB962C8B-B14F-4D97-AF65-F5344CB8AC3E}">
        <p14:creationId xmlns:p14="http://schemas.microsoft.com/office/powerpoint/2010/main" val="41078732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08025" y="1320987"/>
            <a:ext cx="6571343" cy="1049235"/>
          </a:xfrm>
        </p:spPr>
        <p:txBody>
          <a:bodyPr/>
          <a:lstStyle/>
          <a:p>
            <a:pPr algn="ctr"/>
            <a:r>
              <a:rPr lang="en-US" dirty="0"/>
              <a:t>Supplemental Slides</a:t>
            </a:r>
          </a:p>
        </p:txBody>
      </p:sp>
    </p:spTree>
    <p:extLst>
      <p:ext uri="{BB962C8B-B14F-4D97-AF65-F5344CB8AC3E}">
        <p14:creationId xmlns:p14="http://schemas.microsoft.com/office/powerpoint/2010/main" val="3782293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 xmlns:a16="http://schemas.microsoft.com/office/drawing/2014/main" id="{04709F4D-9CB2-394C-9BD4-82D31F7DCC73}"/>
              </a:ext>
            </a:extLst>
          </p:cNvPr>
          <p:cNvSpPr txBox="1"/>
          <p:nvPr/>
        </p:nvSpPr>
        <p:spPr>
          <a:xfrm>
            <a:off x="100165" y="155282"/>
            <a:ext cx="7564991" cy="492443"/>
          </a:xfrm>
          <a:prstGeom prst="rect">
            <a:avLst/>
          </a:prstGeom>
          <a:noFill/>
        </p:spPr>
        <p:txBody>
          <a:bodyPr wrap="square" rtlCol="0">
            <a:spAutoFit/>
          </a:bodyPr>
          <a:lstStyle/>
          <a:p>
            <a:r>
              <a:rPr lang="en-US" sz="2600" b="1" dirty="0">
                <a:solidFill>
                  <a:schemeClr val="tx2"/>
                </a:solidFill>
              </a:rPr>
              <a:t>CESM CMIP5/6 Files</a:t>
            </a:r>
          </a:p>
        </p:txBody>
      </p:sp>
      <p:sp>
        <p:nvSpPr>
          <p:cNvPr id="49" name="TextBox 48">
            <a:extLst>
              <a:ext uri="{FF2B5EF4-FFF2-40B4-BE49-F238E27FC236}">
                <a16:creationId xmlns="" xmlns:a16="http://schemas.microsoft.com/office/drawing/2014/main" id="{7CA19063-F7EB-114C-9237-325A568DFEF2}"/>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 CESM2 output data and experiments</a:t>
            </a:r>
          </a:p>
        </p:txBody>
      </p:sp>
      <p:sp>
        <p:nvSpPr>
          <p:cNvPr id="48" name="TextBox 47">
            <a:extLst>
              <a:ext uri="{FF2B5EF4-FFF2-40B4-BE49-F238E27FC236}">
                <a16:creationId xmlns="" xmlns:a16="http://schemas.microsoft.com/office/drawing/2014/main" id="{2000F965-C20F-534C-BF1F-CF7526D8A0D7}"/>
              </a:ext>
            </a:extLst>
          </p:cNvPr>
          <p:cNvSpPr txBox="1"/>
          <p:nvPr/>
        </p:nvSpPr>
        <p:spPr>
          <a:xfrm>
            <a:off x="375355" y="797260"/>
            <a:ext cx="8667046" cy="3046988"/>
          </a:xfrm>
          <a:prstGeom prst="rect">
            <a:avLst/>
          </a:prstGeom>
          <a:noFill/>
        </p:spPr>
        <p:txBody>
          <a:bodyPr wrap="square" rtlCol="0">
            <a:spAutoFit/>
          </a:bodyPr>
          <a:lstStyle/>
          <a:p>
            <a:pPr>
              <a:lnSpc>
                <a:spcPct val="80000"/>
              </a:lnSpc>
              <a:buFontTx/>
              <a:buNone/>
            </a:pPr>
            <a:r>
              <a:rPr lang="en-US" sz="2000" dirty="0"/>
              <a:t>CESM CMIP files are similar to CESM timeseries files.</a:t>
            </a:r>
          </a:p>
          <a:p>
            <a:pPr>
              <a:lnSpc>
                <a:spcPct val="80000"/>
              </a:lnSpc>
              <a:buFontTx/>
              <a:buNone/>
            </a:pPr>
            <a:endParaRPr lang="en-US" sz="2000" dirty="0"/>
          </a:p>
          <a:p>
            <a:pPr>
              <a:lnSpc>
                <a:spcPct val="80000"/>
              </a:lnSpc>
              <a:buFontTx/>
              <a:buNone/>
            </a:pPr>
            <a:r>
              <a:rPr lang="en-US" sz="2000" dirty="0"/>
              <a:t>Example CMIP file: </a:t>
            </a:r>
            <a:r>
              <a:rPr lang="en-US" dirty="0">
                <a:solidFill>
                  <a:schemeClr val="accent5"/>
                </a:solidFill>
              </a:rPr>
              <a:t>zg_Amon_CESM2_historical_r1i1p1f1_gn_185001-201412.nc.nc</a:t>
            </a:r>
            <a:r>
              <a:rPr lang="en-US" dirty="0"/>
              <a:t> </a:t>
            </a:r>
          </a:p>
          <a:p>
            <a:pPr>
              <a:lnSpc>
                <a:spcPct val="80000"/>
              </a:lnSpc>
              <a:buFontTx/>
              <a:buNone/>
            </a:pPr>
            <a:r>
              <a:rPr lang="en-US" dirty="0"/>
              <a:t>			</a:t>
            </a:r>
            <a:r>
              <a:rPr lang="en-US" sz="2000" dirty="0"/>
              <a:t>- 1980 monthly timesteps (Jan 1850 – Dec 2014)</a:t>
            </a:r>
          </a:p>
          <a:p>
            <a:pPr>
              <a:lnSpc>
                <a:spcPct val="80000"/>
              </a:lnSpc>
              <a:buFontTx/>
              <a:buNone/>
            </a:pPr>
            <a:r>
              <a:rPr lang="en-US" sz="2000" dirty="0"/>
              <a:t>		  	- 1 variable (</a:t>
            </a:r>
            <a:r>
              <a:rPr lang="en-US" sz="2000" dirty="0" err="1"/>
              <a:t>zg</a:t>
            </a:r>
            <a:r>
              <a:rPr lang="en-US" sz="2000" dirty="0"/>
              <a:t>), along with auxiliary variables (</a:t>
            </a:r>
            <a:r>
              <a:rPr lang="en-US" sz="2000" dirty="0" err="1"/>
              <a:t>time,lat,etc</a:t>
            </a:r>
            <a:r>
              <a:rPr lang="en-US" sz="2000" dirty="0"/>
              <a:t>.) </a:t>
            </a:r>
          </a:p>
          <a:p>
            <a:pPr>
              <a:lnSpc>
                <a:spcPct val="80000"/>
              </a:lnSpc>
              <a:buFontTx/>
              <a:buNone/>
            </a:pPr>
            <a:endParaRPr lang="en-US" sz="2000" dirty="0"/>
          </a:p>
          <a:p>
            <a:pPr>
              <a:lnSpc>
                <a:spcPct val="80000"/>
              </a:lnSpc>
              <a:buFontTx/>
              <a:buNone/>
            </a:pPr>
            <a:r>
              <a:rPr lang="en-US" sz="2000" dirty="0"/>
              <a:t>CESM CMIP files are designed to match CMIP/CMOR conventions, and thus metadata and auxiliary variables (ex. time) may not match CESM timeseries files.</a:t>
            </a:r>
            <a:br>
              <a:rPr lang="en-US" sz="2000" dirty="0"/>
            </a:br>
            <a:endParaRPr lang="en-US" sz="2000" dirty="0"/>
          </a:p>
          <a:p>
            <a:pPr>
              <a:lnSpc>
                <a:spcPct val="80000"/>
              </a:lnSpc>
            </a:pPr>
            <a:r>
              <a:rPr lang="en-US" sz="2000" dirty="0"/>
              <a:t>CMIP variables may be a 1-to-1 match to CESM variables, or they may not be. Examine the data/metadata to check. </a:t>
            </a:r>
          </a:p>
        </p:txBody>
      </p:sp>
    </p:spTree>
    <p:extLst>
      <p:ext uri="{BB962C8B-B14F-4D97-AF65-F5344CB8AC3E}">
        <p14:creationId xmlns:p14="http://schemas.microsoft.com/office/powerpoint/2010/main" val="28570106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546B9B9-1A4E-3649-87C0-0D13255EDF8D}"/>
              </a:ext>
            </a:extLst>
          </p:cNvPr>
          <p:cNvSpPr txBox="1"/>
          <p:nvPr/>
        </p:nvSpPr>
        <p:spPr>
          <a:xfrm>
            <a:off x="100166" y="155282"/>
            <a:ext cx="6865078" cy="492443"/>
          </a:xfrm>
          <a:prstGeom prst="rect">
            <a:avLst/>
          </a:prstGeom>
          <a:noFill/>
        </p:spPr>
        <p:txBody>
          <a:bodyPr wrap="square" rtlCol="0">
            <a:spAutoFit/>
          </a:bodyPr>
          <a:lstStyle/>
          <a:p>
            <a:r>
              <a:rPr lang="en-US" sz="2600" b="1" dirty="0" err="1">
                <a:solidFill>
                  <a:schemeClr val="tx2"/>
                </a:solidFill>
              </a:rPr>
              <a:t>ImageMagick</a:t>
            </a:r>
            <a:endParaRPr lang="en-US" sz="2600" b="1" dirty="0">
              <a:solidFill>
                <a:schemeClr val="tx2"/>
              </a:solidFill>
            </a:endParaRPr>
          </a:p>
        </p:txBody>
      </p:sp>
      <p:sp>
        <p:nvSpPr>
          <p:cNvPr id="5" name="TextBox 4">
            <a:extLst>
              <a:ext uri="{FF2B5EF4-FFF2-40B4-BE49-F238E27FC236}">
                <a16:creationId xmlns="" xmlns:a16="http://schemas.microsoft.com/office/drawing/2014/main" id="{F74F1729-6DA6-6F42-AA53-1BD2C012F7AB}"/>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IV. Quick-use tools</a:t>
            </a:r>
          </a:p>
        </p:txBody>
      </p:sp>
      <p:sp>
        <p:nvSpPr>
          <p:cNvPr id="7" name="Rectangle 6">
            <a:extLst>
              <a:ext uri="{FF2B5EF4-FFF2-40B4-BE49-F238E27FC236}">
                <a16:creationId xmlns="" xmlns:a16="http://schemas.microsoft.com/office/drawing/2014/main" id="{7EC1EA77-1C9E-D54D-8A25-FB69498CD9F8}"/>
              </a:ext>
            </a:extLst>
          </p:cNvPr>
          <p:cNvSpPr/>
          <p:nvPr/>
        </p:nvSpPr>
        <p:spPr>
          <a:xfrm>
            <a:off x="143264" y="817608"/>
            <a:ext cx="9000736" cy="584775"/>
          </a:xfrm>
          <a:prstGeom prst="rect">
            <a:avLst/>
          </a:prstGeom>
        </p:spPr>
        <p:txBody>
          <a:bodyPr wrap="square">
            <a:spAutoFit/>
          </a:bodyPr>
          <a:lstStyle/>
          <a:p>
            <a:pPr>
              <a:lnSpc>
                <a:spcPct val="80000"/>
              </a:lnSpc>
              <a:buFontTx/>
              <a:buNone/>
            </a:pPr>
            <a:r>
              <a:rPr lang="en-US" sz="2000" dirty="0" err="1"/>
              <a:t>ImageMagick</a:t>
            </a:r>
            <a:r>
              <a:rPr lang="en-US" sz="2000" dirty="0"/>
              <a:t> is a free suite of software that that can be used to display, manipulate, compare or convert images. It can also be used to create movies. </a:t>
            </a:r>
          </a:p>
        </p:txBody>
      </p:sp>
      <p:sp>
        <p:nvSpPr>
          <p:cNvPr id="8" name="Rectangle 7">
            <a:extLst>
              <a:ext uri="{FF2B5EF4-FFF2-40B4-BE49-F238E27FC236}">
                <a16:creationId xmlns="" xmlns:a16="http://schemas.microsoft.com/office/drawing/2014/main" id="{1C0DBB53-15D2-644C-9ABF-462A40C6B5A4}"/>
              </a:ext>
            </a:extLst>
          </p:cNvPr>
          <p:cNvSpPr/>
          <p:nvPr/>
        </p:nvSpPr>
        <p:spPr>
          <a:xfrm>
            <a:off x="392285" y="2727605"/>
            <a:ext cx="8556542" cy="1495794"/>
          </a:xfrm>
          <a:prstGeom prst="rect">
            <a:avLst/>
          </a:prstGeom>
        </p:spPr>
        <p:txBody>
          <a:bodyPr wrap="square">
            <a:spAutoFit/>
          </a:bodyPr>
          <a:lstStyle/>
          <a:p>
            <a:pPr>
              <a:lnSpc>
                <a:spcPct val="80000"/>
              </a:lnSpc>
              <a:buFontTx/>
              <a:buNone/>
            </a:pPr>
            <a:r>
              <a:rPr lang="en-US" sz="2000" dirty="0"/>
              <a:t>A second way is to alter an image at the command line, which is usually the faster and cleaner way to do it:</a:t>
            </a:r>
          </a:p>
          <a:p>
            <a:pPr>
              <a:lnSpc>
                <a:spcPct val="80000"/>
              </a:lnSpc>
              <a:buFontTx/>
              <a:buNone/>
            </a:pPr>
            <a:endParaRPr lang="en-US" sz="1400" dirty="0"/>
          </a:p>
          <a:p>
            <a:pPr>
              <a:lnSpc>
                <a:spcPct val="80000"/>
              </a:lnSpc>
              <a:buFontTx/>
              <a:buNone/>
            </a:pPr>
            <a:r>
              <a:rPr lang="en-US" sz="2000" dirty="0">
                <a:solidFill>
                  <a:srgbClr val="008000"/>
                </a:solidFill>
              </a:rPr>
              <a:t>convert –density 144 –rotate 270 plot2.ps plot2.jpg</a:t>
            </a:r>
          </a:p>
          <a:p>
            <a:pPr>
              <a:lnSpc>
                <a:spcPct val="80000"/>
              </a:lnSpc>
              <a:buFontTx/>
              <a:buNone/>
            </a:pPr>
            <a:r>
              <a:rPr lang="en-US" sz="2000" dirty="0">
                <a:solidFill>
                  <a:srgbClr val="008000"/>
                </a:solidFill>
              </a:rPr>
              <a:t>       </a:t>
            </a:r>
            <a:r>
              <a:rPr lang="en-US" sz="2000" dirty="0">
                <a:solidFill>
                  <a:srgbClr val="000000"/>
                </a:solidFill>
              </a:rPr>
              <a:t>(set the resolution to 2x default, rotate the image 270 degrees, </a:t>
            </a:r>
          </a:p>
          <a:p>
            <a:pPr>
              <a:lnSpc>
                <a:spcPct val="80000"/>
              </a:lnSpc>
              <a:buFontTx/>
              <a:buNone/>
            </a:pPr>
            <a:r>
              <a:rPr lang="en-US" sz="2000" dirty="0">
                <a:solidFill>
                  <a:srgbClr val="000000"/>
                </a:solidFill>
              </a:rPr>
              <a:t>	and convert to a jpg.)</a:t>
            </a:r>
          </a:p>
        </p:txBody>
      </p:sp>
      <p:sp>
        <p:nvSpPr>
          <p:cNvPr id="9" name="Rectangle 8">
            <a:extLst>
              <a:ext uri="{FF2B5EF4-FFF2-40B4-BE49-F238E27FC236}">
                <a16:creationId xmlns="" xmlns:a16="http://schemas.microsoft.com/office/drawing/2014/main" id="{8C54A780-D8DF-E445-AEE8-B143B002E172}"/>
              </a:ext>
            </a:extLst>
          </p:cNvPr>
          <p:cNvSpPr/>
          <p:nvPr/>
        </p:nvSpPr>
        <p:spPr>
          <a:xfrm>
            <a:off x="392285" y="1510446"/>
            <a:ext cx="8556542" cy="1077218"/>
          </a:xfrm>
          <a:prstGeom prst="rect">
            <a:avLst/>
          </a:prstGeom>
        </p:spPr>
        <p:txBody>
          <a:bodyPr wrap="square">
            <a:spAutoFit/>
          </a:bodyPr>
          <a:lstStyle/>
          <a:p>
            <a:pPr>
              <a:lnSpc>
                <a:spcPct val="80000"/>
              </a:lnSpc>
              <a:buFontTx/>
              <a:buNone/>
            </a:pPr>
            <a:r>
              <a:rPr lang="en-US" sz="2000" dirty="0"/>
              <a:t>There are two ways to use </a:t>
            </a:r>
            <a:r>
              <a:rPr lang="en-US" sz="2000" dirty="0" err="1"/>
              <a:t>ImageMagick</a:t>
            </a:r>
            <a:r>
              <a:rPr lang="en-US" sz="2000" dirty="0"/>
              <a:t>. One way is to simply display the image and alter it using pop-up menus visible after clicking on the image:</a:t>
            </a:r>
          </a:p>
          <a:p>
            <a:pPr>
              <a:lnSpc>
                <a:spcPct val="80000"/>
              </a:lnSpc>
              <a:buFontTx/>
              <a:buNone/>
            </a:pPr>
            <a:endParaRPr lang="en-US" sz="2000" dirty="0"/>
          </a:p>
          <a:p>
            <a:pPr>
              <a:lnSpc>
                <a:spcPct val="80000"/>
              </a:lnSpc>
              <a:buFontTx/>
              <a:buNone/>
            </a:pPr>
            <a:r>
              <a:rPr lang="en-US" sz="2000" dirty="0">
                <a:solidFill>
                  <a:srgbClr val="008000"/>
                </a:solidFill>
              </a:rPr>
              <a:t>display plot1.png</a:t>
            </a:r>
          </a:p>
        </p:txBody>
      </p:sp>
      <p:sp>
        <p:nvSpPr>
          <p:cNvPr id="10" name="Rectangle 9">
            <a:extLst>
              <a:ext uri="{FF2B5EF4-FFF2-40B4-BE49-F238E27FC236}">
                <a16:creationId xmlns="" xmlns:a16="http://schemas.microsoft.com/office/drawing/2014/main" id="{EE7CA7B0-2FDA-254E-A8D9-A032A15A06D5}"/>
              </a:ext>
            </a:extLst>
          </p:cNvPr>
          <p:cNvSpPr/>
          <p:nvPr/>
        </p:nvSpPr>
        <p:spPr>
          <a:xfrm>
            <a:off x="392285" y="4330322"/>
            <a:ext cx="8556542" cy="1815882"/>
          </a:xfrm>
          <a:prstGeom prst="rect">
            <a:avLst/>
          </a:prstGeom>
        </p:spPr>
        <p:txBody>
          <a:bodyPr wrap="square">
            <a:spAutoFit/>
          </a:bodyPr>
          <a:lstStyle/>
          <a:p>
            <a:pPr>
              <a:lnSpc>
                <a:spcPct val="80000"/>
              </a:lnSpc>
              <a:buFontTx/>
              <a:buNone/>
            </a:pPr>
            <a:r>
              <a:rPr lang="en-US" sz="2000" dirty="0"/>
              <a:t>There are many options available when using convert, some of which you may need to use depending on your version of </a:t>
            </a:r>
            <a:r>
              <a:rPr lang="en-US" sz="2000" dirty="0" err="1"/>
              <a:t>ImageMagick</a:t>
            </a:r>
            <a:r>
              <a:rPr lang="en-US" sz="2000" dirty="0"/>
              <a:t>:</a:t>
            </a:r>
          </a:p>
          <a:p>
            <a:pPr>
              <a:lnSpc>
                <a:spcPct val="80000"/>
              </a:lnSpc>
              <a:buFontTx/>
              <a:buNone/>
            </a:pPr>
            <a:endParaRPr lang="en-US" sz="2000" dirty="0"/>
          </a:p>
          <a:p>
            <a:pPr>
              <a:lnSpc>
                <a:spcPct val="80000"/>
              </a:lnSpc>
              <a:buFontTx/>
              <a:buNone/>
            </a:pPr>
            <a:r>
              <a:rPr lang="en-US" sz="2000" dirty="0">
                <a:solidFill>
                  <a:srgbClr val="008000"/>
                </a:solidFill>
              </a:rPr>
              <a:t>convert -trim +</a:t>
            </a:r>
            <a:r>
              <a:rPr lang="en-US" sz="2000" dirty="0" err="1">
                <a:solidFill>
                  <a:srgbClr val="008000"/>
                </a:solidFill>
              </a:rPr>
              <a:t>repage</a:t>
            </a:r>
            <a:r>
              <a:rPr lang="en-US" sz="2000" dirty="0">
                <a:solidFill>
                  <a:srgbClr val="008000"/>
                </a:solidFill>
              </a:rPr>
              <a:t> –background white –flatten plot2.ps plot2.png</a:t>
            </a:r>
          </a:p>
          <a:p>
            <a:pPr>
              <a:lnSpc>
                <a:spcPct val="80000"/>
              </a:lnSpc>
              <a:buFontTx/>
              <a:buNone/>
            </a:pPr>
            <a:r>
              <a:rPr lang="en-US" sz="2000" dirty="0">
                <a:solidFill>
                  <a:srgbClr val="008000"/>
                </a:solidFill>
              </a:rPr>
              <a:t>       </a:t>
            </a:r>
            <a:r>
              <a:rPr lang="en-US" sz="2000" dirty="0">
                <a:solidFill>
                  <a:srgbClr val="000000"/>
                </a:solidFill>
              </a:rPr>
              <a:t>(crop out all the possible white space, reset various settings, set the 	background to white, create a canvas based on white background while 	merging layers, and convert to a </a:t>
            </a:r>
            <a:r>
              <a:rPr lang="en-US" sz="2000" dirty="0" err="1">
                <a:solidFill>
                  <a:srgbClr val="000000"/>
                </a:solidFill>
              </a:rPr>
              <a:t>png</a:t>
            </a:r>
            <a:r>
              <a:rPr lang="en-US" sz="2000" dirty="0">
                <a:solidFill>
                  <a:srgbClr val="000000"/>
                </a:solidFill>
              </a:rPr>
              <a:t>.)</a:t>
            </a:r>
          </a:p>
        </p:txBody>
      </p:sp>
    </p:spTree>
    <p:extLst>
      <p:ext uri="{BB962C8B-B14F-4D97-AF65-F5344CB8AC3E}">
        <p14:creationId xmlns:p14="http://schemas.microsoft.com/office/powerpoint/2010/main" val="84558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546B9B9-1A4E-3649-87C0-0D13255EDF8D}"/>
              </a:ext>
            </a:extLst>
          </p:cNvPr>
          <p:cNvSpPr txBox="1"/>
          <p:nvPr/>
        </p:nvSpPr>
        <p:spPr>
          <a:xfrm>
            <a:off x="100166" y="155282"/>
            <a:ext cx="6865078" cy="492443"/>
          </a:xfrm>
          <a:prstGeom prst="rect">
            <a:avLst/>
          </a:prstGeom>
          <a:noFill/>
        </p:spPr>
        <p:txBody>
          <a:bodyPr wrap="square" rtlCol="0">
            <a:spAutoFit/>
          </a:bodyPr>
          <a:lstStyle/>
          <a:p>
            <a:r>
              <a:rPr lang="en-US" sz="2600" b="1" dirty="0" err="1">
                <a:solidFill>
                  <a:schemeClr val="tx2"/>
                </a:solidFill>
              </a:rPr>
              <a:t>ImageMagick</a:t>
            </a:r>
            <a:endParaRPr lang="en-US" sz="2600" b="1" dirty="0">
              <a:solidFill>
                <a:schemeClr val="tx2"/>
              </a:solidFill>
            </a:endParaRPr>
          </a:p>
        </p:txBody>
      </p:sp>
      <p:sp>
        <p:nvSpPr>
          <p:cNvPr id="5" name="TextBox 4">
            <a:extLst>
              <a:ext uri="{FF2B5EF4-FFF2-40B4-BE49-F238E27FC236}">
                <a16:creationId xmlns="" xmlns:a16="http://schemas.microsoft.com/office/drawing/2014/main" id="{F74F1729-6DA6-6F42-AA53-1BD2C012F7AB}"/>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IV. Quick-use tools</a:t>
            </a:r>
          </a:p>
        </p:txBody>
      </p:sp>
      <p:sp>
        <p:nvSpPr>
          <p:cNvPr id="6" name="Rectangle 5">
            <a:extLst>
              <a:ext uri="{FF2B5EF4-FFF2-40B4-BE49-F238E27FC236}">
                <a16:creationId xmlns="" xmlns:a16="http://schemas.microsoft.com/office/drawing/2014/main" id="{0F972453-429E-A342-8472-28101907723A}"/>
              </a:ext>
            </a:extLst>
          </p:cNvPr>
          <p:cNvSpPr/>
          <p:nvPr/>
        </p:nvSpPr>
        <p:spPr>
          <a:xfrm>
            <a:off x="392285" y="1133985"/>
            <a:ext cx="8556542" cy="1711238"/>
          </a:xfrm>
          <a:prstGeom prst="rect">
            <a:avLst/>
          </a:prstGeom>
        </p:spPr>
        <p:txBody>
          <a:bodyPr wrap="square">
            <a:spAutoFit/>
          </a:bodyPr>
          <a:lstStyle/>
          <a:p>
            <a:pPr>
              <a:lnSpc>
                <a:spcPct val="80000"/>
              </a:lnSpc>
              <a:buFontTx/>
              <a:buNone/>
            </a:pPr>
            <a:r>
              <a:rPr lang="en-US" sz="2000" dirty="0"/>
              <a:t>To compare two images (</a:t>
            </a:r>
            <a:r>
              <a:rPr lang="en-US" sz="2000" dirty="0" err="1"/>
              <a:t>ps</a:t>
            </a:r>
            <a:r>
              <a:rPr lang="en-US" sz="2000" dirty="0"/>
              <a:t>, </a:t>
            </a:r>
            <a:r>
              <a:rPr lang="en-US" sz="2000" dirty="0" err="1"/>
              <a:t>pdf</a:t>
            </a:r>
            <a:r>
              <a:rPr lang="en-US" sz="2000" dirty="0"/>
              <a:t>, </a:t>
            </a:r>
            <a:r>
              <a:rPr lang="en-US" sz="2000" dirty="0" err="1"/>
              <a:t>png</a:t>
            </a:r>
            <a:r>
              <a:rPr lang="en-US" sz="2000" dirty="0"/>
              <a:t>, gif, jpg, </a:t>
            </a:r>
            <a:r>
              <a:rPr lang="en-US" sz="2000" dirty="0" err="1"/>
              <a:t>etc</a:t>
            </a:r>
            <a:r>
              <a:rPr lang="en-US" sz="2000" dirty="0"/>
              <a:t>):</a:t>
            </a:r>
          </a:p>
          <a:p>
            <a:pPr>
              <a:lnSpc>
                <a:spcPct val="80000"/>
              </a:lnSpc>
              <a:buFontTx/>
              <a:buNone/>
            </a:pPr>
            <a:endParaRPr lang="en-US" sz="1000" dirty="0"/>
          </a:p>
          <a:p>
            <a:pPr>
              <a:lnSpc>
                <a:spcPct val="150000"/>
              </a:lnSpc>
              <a:buFontTx/>
              <a:buNone/>
            </a:pPr>
            <a:r>
              <a:rPr lang="en-US" sz="2000" dirty="0">
                <a:solidFill>
                  <a:srgbClr val="008000"/>
                </a:solidFill>
              </a:rPr>
              <a:t>compare image1.png image2.png </a:t>
            </a:r>
            <a:r>
              <a:rPr lang="en-US" sz="2000" dirty="0" err="1">
                <a:solidFill>
                  <a:srgbClr val="008000"/>
                </a:solidFill>
              </a:rPr>
              <a:t>diff.png</a:t>
            </a:r>
            <a:endParaRPr lang="en-US" sz="2000" dirty="0">
              <a:solidFill>
                <a:srgbClr val="008000"/>
              </a:solidFill>
            </a:endParaRPr>
          </a:p>
          <a:p>
            <a:pPr>
              <a:lnSpc>
                <a:spcPct val="80000"/>
              </a:lnSpc>
              <a:buFontTx/>
              <a:buNone/>
            </a:pPr>
            <a:r>
              <a:rPr lang="en-US" sz="2000" dirty="0">
                <a:solidFill>
                  <a:srgbClr val="008000"/>
                </a:solidFill>
              </a:rPr>
              <a:t> 	</a:t>
            </a:r>
            <a:r>
              <a:rPr lang="en-US" sz="2000" dirty="0" err="1">
                <a:solidFill>
                  <a:srgbClr val="000000"/>
                </a:solidFill>
              </a:rPr>
              <a:t>diff.png</a:t>
            </a:r>
            <a:r>
              <a:rPr lang="en-US" sz="2000" dirty="0">
                <a:solidFill>
                  <a:srgbClr val="000000"/>
                </a:solidFill>
              </a:rPr>
              <a:t> will have red outlines showing what is different between </a:t>
            </a:r>
          </a:p>
          <a:p>
            <a:pPr>
              <a:lnSpc>
                <a:spcPct val="80000"/>
              </a:lnSpc>
              <a:buFontTx/>
              <a:buNone/>
            </a:pPr>
            <a:r>
              <a:rPr lang="en-US" sz="2000" dirty="0">
                <a:solidFill>
                  <a:srgbClr val="000000"/>
                </a:solidFill>
              </a:rPr>
              <a:t>	image1 	and image2, while the rest of </a:t>
            </a:r>
            <a:r>
              <a:rPr lang="en-US" sz="2000" dirty="0" err="1">
                <a:solidFill>
                  <a:srgbClr val="000000"/>
                </a:solidFill>
              </a:rPr>
              <a:t>diff.png</a:t>
            </a:r>
            <a:r>
              <a:rPr lang="en-US" sz="2000" dirty="0">
                <a:solidFill>
                  <a:srgbClr val="000000"/>
                </a:solidFill>
              </a:rPr>
              <a:t> is faded out. </a:t>
            </a:r>
          </a:p>
          <a:p>
            <a:pPr>
              <a:lnSpc>
                <a:spcPct val="80000"/>
              </a:lnSpc>
              <a:buFontTx/>
              <a:buNone/>
            </a:pPr>
            <a:r>
              <a:rPr lang="en-US" sz="2000" dirty="0">
                <a:solidFill>
                  <a:srgbClr val="000000"/>
                </a:solidFill>
              </a:rPr>
              <a:t>	This works for a number of formats, including </a:t>
            </a:r>
            <a:r>
              <a:rPr lang="en-US" sz="2000" dirty="0" err="1">
                <a:solidFill>
                  <a:srgbClr val="000000"/>
                </a:solidFill>
              </a:rPr>
              <a:t>ps</a:t>
            </a:r>
            <a:r>
              <a:rPr lang="en-US" sz="2000" dirty="0">
                <a:solidFill>
                  <a:srgbClr val="000000"/>
                </a:solidFill>
              </a:rPr>
              <a:t>, pdf, </a:t>
            </a:r>
            <a:r>
              <a:rPr lang="en-US" sz="2000" dirty="0" err="1">
                <a:solidFill>
                  <a:srgbClr val="000000"/>
                </a:solidFill>
              </a:rPr>
              <a:t>png</a:t>
            </a:r>
            <a:r>
              <a:rPr lang="en-US" sz="2000" dirty="0">
                <a:solidFill>
                  <a:srgbClr val="000000"/>
                </a:solidFill>
              </a:rPr>
              <a:t>, gif and jpg.)</a:t>
            </a:r>
          </a:p>
        </p:txBody>
      </p:sp>
      <p:sp>
        <p:nvSpPr>
          <p:cNvPr id="8" name="Rectangle 7">
            <a:extLst>
              <a:ext uri="{FF2B5EF4-FFF2-40B4-BE49-F238E27FC236}">
                <a16:creationId xmlns="" xmlns:a16="http://schemas.microsoft.com/office/drawing/2014/main" id="{3171E90B-616D-7F42-8D98-64DB5A91FB14}"/>
              </a:ext>
            </a:extLst>
          </p:cNvPr>
          <p:cNvSpPr/>
          <p:nvPr/>
        </p:nvSpPr>
        <p:spPr>
          <a:xfrm>
            <a:off x="392285" y="3474424"/>
            <a:ext cx="8556542" cy="1661993"/>
          </a:xfrm>
          <a:prstGeom prst="rect">
            <a:avLst/>
          </a:prstGeom>
        </p:spPr>
        <p:txBody>
          <a:bodyPr wrap="square">
            <a:spAutoFit/>
          </a:bodyPr>
          <a:lstStyle/>
          <a:p>
            <a:pPr>
              <a:lnSpc>
                <a:spcPct val="80000"/>
              </a:lnSpc>
              <a:buFontTx/>
              <a:buNone/>
            </a:pPr>
            <a:r>
              <a:rPr lang="en-US" sz="2000" dirty="0"/>
              <a:t>To create a movie from the command line:</a:t>
            </a:r>
          </a:p>
          <a:p>
            <a:pPr>
              <a:lnSpc>
                <a:spcPct val="80000"/>
              </a:lnSpc>
              <a:buFontTx/>
              <a:buNone/>
            </a:pPr>
            <a:endParaRPr lang="en-US" sz="1000" dirty="0"/>
          </a:p>
          <a:p>
            <a:pPr>
              <a:lnSpc>
                <a:spcPct val="150000"/>
              </a:lnSpc>
              <a:buFontTx/>
              <a:buNone/>
            </a:pPr>
            <a:r>
              <a:rPr lang="en-US" sz="2000" dirty="0">
                <a:solidFill>
                  <a:srgbClr val="008000"/>
                </a:solidFill>
              </a:rPr>
              <a:t>convert –loop 0 –adjoin –delay 35 *.gif movie.mp4</a:t>
            </a:r>
          </a:p>
          <a:p>
            <a:pPr>
              <a:lnSpc>
                <a:spcPct val="80000"/>
              </a:lnSpc>
              <a:buFontTx/>
              <a:buNone/>
            </a:pPr>
            <a:r>
              <a:rPr lang="en-US" sz="2000" dirty="0">
                <a:solidFill>
                  <a:srgbClr val="008000"/>
                </a:solidFill>
              </a:rPr>
              <a:t>       </a:t>
            </a:r>
            <a:r>
              <a:rPr lang="en-US" sz="2000" dirty="0">
                <a:solidFill>
                  <a:srgbClr val="000000"/>
                </a:solidFill>
              </a:rPr>
              <a:t>(loop through the movie once, create the movie (-adjoin),</a:t>
            </a:r>
          </a:p>
          <a:p>
            <a:pPr>
              <a:lnSpc>
                <a:spcPct val="80000"/>
              </a:lnSpc>
              <a:buFontTx/>
              <a:buNone/>
            </a:pPr>
            <a:r>
              <a:rPr lang="en-US" sz="2000" dirty="0">
                <a:solidFill>
                  <a:srgbClr val="000000"/>
                </a:solidFill>
              </a:rPr>
              <a:t>	       and increase the time between slides (-delay 0 is the default))</a:t>
            </a:r>
          </a:p>
          <a:p>
            <a:pPr>
              <a:lnSpc>
                <a:spcPct val="80000"/>
              </a:lnSpc>
              <a:buFontTx/>
              <a:buNone/>
            </a:pPr>
            <a:r>
              <a:rPr lang="en-US" sz="2000" dirty="0">
                <a:solidFill>
                  <a:srgbClr val="000000"/>
                </a:solidFill>
              </a:rPr>
              <a:t>          </a:t>
            </a:r>
          </a:p>
        </p:txBody>
      </p:sp>
    </p:spTree>
    <p:extLst>
      <p:ext uri="{BB962C8B-B14F-4D97-AF65-F5344CB8AC3E}">
        <p14:creationId xmlns:p14="http://schemas.microsoft.com/office/powerpoint/2010/main" val="17204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546B9B9-1A4E-3649-87C0-0D13255EDF8D}"/>
              </a:ext>
            </a:extLst>
          </p:cNvPr>
          <p:cNvSpPr txBox="1"/>
          <p:nvPr/>
        </p:nvSpPr>
        <p:spPr>
          <a:xfrm>
            <a:off x="100166" y="155282"/>
            <a:ext cx="6865078" cy="492443"/>
          </a:xfrm>
          <a:prstGeom prst="rect">
            <a:avLst/>
          </a:prstGeom>
          <a:noFill/>
        </p:spPr>
        <p:txBody>
          <a:bodyPr wrap="square" rtlCol="0">
            <a:spAutoFit/>
          </a:bodyPr>
          <a:lstStyle/>
          <a:p>
            <a:r>
              <a:rPr lang="en-US" sz="2600" b="1" dirty="0" err="1">
                <a:solidFill>
                  <a:schemeClr val="tx2"/>
                </a:solidFill>
              </a:rPr>
              <a:t>Gv</a:t>
            </a:r>
            <a:r>
              <a:rPr lang="en-US" sz="2600" b="1" dirty="0">
                <a:solidFill>
                  <a:schemeClr val="tx2"/>
                </a:solidFill>
              </a:rPr>
              <a:t> (</a:t>
            </a:r>
            <a:r>
              <a:rPr lang="en-US" sz="2600" b="1" dirty="0" err="1">
                <a:solidFill>
                  <a:schemeClr val="tx2"/>
                </a:solidFill>
              </a:rPr>
              <a:t>Ghostview</a:t>
            </a:r>
            <a:r>
              <a:rPr lang="en-US" sz="2600" b="1" dirty="0">
                <a:solidFill>
                  <a:schemeClr val="tx2"/>
                </a:solidFill>
              </a:rPr>
              <a:t>)</a:t>
            </a:r>
          </a:p>
        </p:txBody>
      </p:sp>
      <p:sp>
        <p:nvSpPr>
          <p:cNvPr id="5" name="TextBox 4">
            <a:extLst>
              <a:ext uri="{FF2B5EF4-FFF2-40B4-BE49-F238E27FC236}">
                <a16:creationId xmlns="" xmlns:a16="http://schemas.microsoft.com/office/drawing/2014/main" id="{F74F1729-6DA6-6F42-AA53-1BD2C012F7AB}"/>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IV. Quick-use tools</a:t>
            </a:r>
          </a:p>
        </p:txBody>
      </p:sp>
      <p:sp>
        <p:nvSpPr>
          <p:cNvPr id="7" name="Rectangle 6">
            <a:extLst>
              <a:ext uri="{FF2B5EF4-FFF2-40B4-BE49-F238E27FC236}">
                <a16:creationId xmlns="" xmlns:a16="http://schemas.microsoft.com/office/drawing/2014/main" id="{7A14A674-6205-CC49-B693-18D6F6E9D815}"/>
              </a:ext>
            </a:extLst>
          </p:cNvPr>
          <p:cNvSpPr/>
          <p:nvPr/>
        </p:nvSpPr>
        <p:spPr>
          <a:xfrm>
            <a:off x="392285" y="682341"/>
            <a:ext cx="8556542" cy="2385268"/>
          </a:xfrm>
          <a:prstGeom prst="rect">
            <a:avLst/>
          </a:prstGeom>
        </p:spPr>
        <p:txBody>
          <a:bodyPr wrap="square">
            <a:spAutoFit/>
          </a:bodyPr>
          <a:lstStyle/>
          <a:p>
            <a:pPr>
              <a:lnSpc>
                <a:spcPct val="80000"/>
              </a:lnSpc>
              <a:buFontTx/>
              <a:buNone/>
            </a:pPr>
            <a:r>
              <a:rPr lang="en-US" sz="2000" dirty="0" err="1"/>
              <a:t>Ghostview</a:t>
            </a:r>
            <a:r>
              <a:rPr lang="en-US" sz="2000" dirty="0"/>
              <a:t> is a simple program that allow one to view postscript files:</a:t>
            </a:r>
          </a:p>
          <a:p>
            <a:pPr>
              <a:lnSpc>
                <a:spcPct val="80000"/>
              </a:lnSpc>
            </a:pPr>
            <a:endParaRPr lang="en-US" sz="2000" dirty="0">
              <a:solidFill>
                <a:srgbClr val="008000"/>
              </a:solidFill>
            </a:endParaRPr>
          </a:p>
          <a:p>
            <a:pPr>
              <a:lnSpc>
                <a:spcPct val="80000"/>
              </a:lnSpc>
              <a:spcAft>
                <a:spcPts val="600"/>
              </a:spcAft>
            </a:pPr>
            <a:r>
              <a:rPr lang="en-US" sz="2000" dirty="0" err="1">
                <a:solidFill>
                  <a:srgbClr val="008000"/>
                </a:solidFill>
              </a:rPr>
              <a:t>ghostview</a:t>
            </a:r>
            <a:r>
              <a:rPr lang="en-US" sz="2000" dirty="0">
                <a:solidFill>
                  <a:srgbClr val="008000"/>
                </a:solidFill>
              </a:rPr>
              <a:t> plot4.ps </a:t>
            </a:r>
            <a:r>
              <a:rPr lang="en-US" sz="2000" dirty="0">
                <a:solidFill>
                  <a:srgbClr val="000000"/>
                </a:solidFill>
              </a:rPr>
              <a:t>(do a </a:t>
            </a:r>
            <a:r>
              <a:rPr lang="en-US" sz="2000" dirty="0">
                <a:solidFill>
                  <a:srgbClr val="008000"/>
                </a:solidFill>
              </a:rPr>
              <a:t>which </a:t>
            </a:r>
            <a:r>
              <a:rPr lang="en-US" sz="2000" dirty="0" err="1">
                <a:solidFill>
                  <a:srgbClr val="008000"/>
                </a:solidFill>
              </a:rPr>
              <a:t>ghostview</a:t>
            </a:r>
            <a:r>
              <a:rPr lang="en-US" sz="2000" dirty="0"/>
              <a:t> to see the path on </a:t>
            </a:r>
            <a:r>
              <a:rPr lang="en-US" sz="2000" dirty="0" err="1"/>
              <a:t>cheyenne</a:t>
            </a:r>
            <a:r>
              <a:rPr lang="en-US" sz="2000" dirty="0"/>
              <a:t>)</a:t>
            </a:r>
          </a:p>
          <a:p>
            <a:pPr>
              <a:lnSpc>
                <a:spcPct val="80000"/>
              </a:lnSpc>
            </a:pPr>
            <a:r>
              <a:rPr lang="en-US" sz="2000" dirty="0"/>
              <a:t>				</a:t>
            </a:r>
          </a:p>
          <a:p>
            <a:pPr>
              <a:lnSpc>
                <a:spcPct val="80000"/>
              </a:lnSpc>
            </a:pPr>
            <a:r>
              <a:rPr lang="en-US" sz="2000" dirty="0">
                <a:solidFill>
                  <a:srgbClr val="000000"/>
                </a:solidFill>
              </a:rPr>
              <a:t>Once displayed, one can alter the orientation of the image, or change its’ size, or print specific pages amongst a group of pages. For viewing postscript (or encapsulated postscripts), </a:t>
            </a:r>
            <a:r>
              <a:rPr lang="en-US" sz="2000" dirty="0" err="1">
                <a:solidFill>
                  <a:srgbClr val="000000"/>
                </a:solidFill>
              </a:rPr>
              <a:t>ghostview</a:t>
            </a:r>
            <a:r>
              <a:rPr lang="en-US" sz="2000" dirty="0">
                <a:solidFill>
                  <a:srgbClr val="000000"/>
                </a:solidFill>
              </a:rPr>
              <a:t> should be used.</a:t>
            </a:r>
          </a:p>
          <a:p>
            <a:pPr>
              <a:lnSpc>
                <a:spcPct val="80000"/>
              </a:lnSpc>
            </a:pPr>
            <a:endParaRPr lang="en-US" sz="2000" dirty="0">
              <a:solidFill>
                <a:srgbClr val="000000"/>
              </a:solidFill>
            </a:endParaRPr>
          </a:p>
          <a:p>
            <a:pPr algn="ctr">
              <a:lnSpc>
                <a:spcPct val="80000"/>
              </a:lnSpc>
            </a:pPr>
            <a:r>
              <a:rPr lang="en-US" sz="2000" kern="0" dirty="0">
                <a:solidFill>
                  <a:srgbClr val="00B0F0"/>
                </a:solidFill>
              </a:rPr>
              <a:t>http://pages.cs.wisc.edu/~ghost/gv/index.htm</a:t>
            </a:r>
            <a:endParaRPr lang="en-US" sz="2000" dirty="0">
              <a:solidFill>
                <a:srgbClr val="00B0F0"/>
              </a:solidFill>
            </a:endParaRPr>
          </a:p>
        </p:txBody>
      </p:sp>
      <p:grpSp>
        <p:nvGrpSpPr>
          <p:cNvPr id="2" name="Group 1">
            <a:extLst>
              <a:ext uri="{FF2B5EF4-FFF2-40B4-BE49-F238E27FC236}">
                <a16:creationId xmlns="" xmlns:a16="http://schemas.microsoft.com/office/drawing/2014/main" id="{875250F4-EFF9-0744-AEE9-96DFA37DA867}"/>
              </a:ext>
            </a:extLst>
          </p:cNvPr>
          <p:cNvGrpSpPr/>
          <p:nvPr/>
        </p:nvGrpSpPr>
        <p:grpSpPr>
          <a:xfrm>
            <a:off x="100166" y="3174699"/>
            <a:ext cx="9001061" cy="3138200"/>
            <a:chOff x="100166" y="3174699"/>
            <a:chExt cx="9001061" cy="3138200"/>
          </a:xfrm>
        </p:grpSpPr>
        <p:sp>
          <p:nvSpPr>
            <p:cNvPr id="6" name="TextBox 5">
              <a:extLst>
                <a:ext uri="{FF2B5EF4-FFF2-40B4-BE49-F238E27FC236}">
                  <a16:creationId xmlns="" xmlns:a16="http://schemas.microsoft.com/office/drawing/2014/main" id="{793F3958-0B9F-5D4B-9B37-99BC2CBD6567}"/>
                </a:ext>
              </a:extLst>
            </p:cNvPr>
            <p:cNvSpPr txBox="1"/>
            <p:nvPr/>
          </p:nvSpPr>
          <p:spPr>
            <a:xfrm>
              <a:off x="100166" y="3174699"/>
              <a:ext cx="6865078" cy="492443"/>
            </a:xfrm>
            <a:prstGeom prst="rect">
              <a:avLst/>
            </a:prstGeom>
            <a:noFill/>
          </p:spPr>
          <p:txBody>
            <a:bodyPr wrap="square" rtlCol="0">
              <a:spAutoFit/>
            </a:bodyPr>
            <a:lstStyle/>
            <a:p>
              <a:r>
                <a:rPr lang="en-US" sz="2600" b="1" dirty="0" err="1">
                  <a:solidFill>
                    <a:schemeClr val="tx2"/>
                  </a:solidFill>
                </a:rPr>
                <a:t>xxdiff</a:t>
              </a:r>
              <a:endParaRPr lang="en-US" sz="2600" b="1" dirty="0">
                <a:solidFill>
                  <a:schemeClr val="tx2"/>
                </a:solidFill>
              </a:endParaRPr>
            </a:p>
          </p:txBody>
        </p:sp>
        <p:grpSp>
          <p:nvGrpSpPr>
            <p:cNvPr id="8" name="Group 7">
              <a:extLst>
                <a:ext uri="{FF2B5EF4-FFF2-40B4-BE49-F238E27FC236}">
                  <a16:creationId xmlns="" xmlns:a16="http://schemas.microsoft.com/office/drawing/2014/main" id="{77D65222-B9C6-604F-8FFC-37DC9EF6AFD1}"/>
                </a:ext>
              </a:extLst>
            </p:cNvPr>
            <p:cNvGrpSpPr/>
            <p:nvPr/>
          </p:nvGrpSpPr>
          <p:grpSpPr>
            <a:xfrm>
              <a:off x="544685" y="3415106"/>
              <a:ext cx="8556542" cy="2897793"/>
              <a:chOff x="544685" y="3866666"/>
              <a:chExt cx="8556542" cy="2897793"/>
            </a:xfrm>
          </p:grpSpPr>
          <p:sp>
            <p:nvSpPr>
              <p:cNvPr id="10" name="Rectangle 9">
                <a:extLst>
                  <a:ext uri="{FF2B5EF4-FFF2-40B4-BE49-F238E27FC236}">
                    <a16:creationId xmlns="" xmlns:a16="http://schemas.microsoft.com/office/drawing/2014/main" id="{007652CA-907A-C642-BB34-7DE0636D5573}"/>
                  </a:ext>
                </a:extLst>
              </p:cNvPr>
              <p:cNvSpPr/>
              <p:nvPr/>
            </p:nvSpPr>
            <p:spPr>
              <a:xfrm>
                <a:off x="544685" y="4423305"/>
                <a:ext cx="8556542" cy="2341154"/>
              </a:xfrm>
              <a:prstGeom prst="rect">
                <a:avLst/>
              </a:prstGeom>
            </p:spPr>
            <p:txBody>
              <a:bodyPr wrap="square">
                <a:spAutoFit/>
              </a:bodyPr>
              <a:lstStyle/>
              <a:p>
                <a:pPr>
                  <a:lnSpc>
                    <a:spcPct val="80000"/>
                  </a:lnSpc>
                  <a:buFontTx/>
                  <a:buNone/>
                </a:pPr>
                <a:r>
                  <a:rPr lang="en-US" sz="2200" dirty="0" err="1"/>
                  <a:t>xxdiff</a:t>
                </a:r>
                <a:r>
                  <a:rPr lang="en-US" sz="2200" dirty="0"/>
                  <a:t> allows one to </a:t>
                </a:r>
              </a:p>
              <a:p>
                <a:pPr>
                  <a:lnSpc>
                    <a:spcPct val="80000"/>
                  </a:lnSpc>
                  <a:buFontTx/>
                  <a:buNone/>
                </a:pPr>
                <a:r>
                  <a:rPr lang="en-US" sz="2200" dirty="0"/>
                  <a:t>quickly compare two or</a:t>
                </a:r>
              </a:p>
              <a:p>
                <a:pPr>
                  <a:lnSpc>
                    <a:spcPct val="80000"/>
                  </a:lnSpc>
                  <a:buFontTx/>
                  <a:buNone/>
                </a:pPr>
                <a:r>
                  <a:rPr lang="en-US" sz="2200" dirty="0"/>
                  <a:t>three scripts and </a:t>
                </a:r>
              </a:p>
              <a:p>
                <a:pPr>
                  <a:lnSpc>
                    <a:spcPct val="80000"/>
                  </a:lnSpc>
                  <a:buFontTx/>
                  <a:buNone/>
                </a:pPr>
                <a:r>
                  <a:rPr lang="en-US" sz="2200" dirty="0"/>
                  <a:t>highlights differences:</a:t>
                </a:r>
              </a:p>
              <a:p>
                <a:pPr>
                  <a:lnSpc>
                    <a:spcPct val="80000"/>
                  </a:lnSpc>
                </a:pPr>
                <a:endParaRPr lang="en-US" sz="1600" dirty="0">
                  <a:solidFill>
                    <a:srgbClr val="008000"/>
                  </a:solidFill>
                </a:endParaRPr>
              </a:p>
              <a:p>
                <a:pPr>
                  <a:lnSpc>
                    <a:spcPct val="80000"/>
                  </a:lnSpc>
                  <a:spcAft>
                    <a:spcPts val="600"/>
                  </a:spcAft>
                </a:pPr>
                <a:r>
                  <a:rPr lang="en-US" sz="2200" dirty="0" err="1">
                    <a:solidFill>
                      <a:srgbClr val="008000"/>
                    </a:solidFill>
                  </a:rPr>
                  <a:t>xxdiff</a:t>
                </a:r>
                <a:r>
                  <a:rPr lang="en-US" sz="2200" dirty="0">
                    <a:solidFill>
                      <a:srgbClr val="008000"/>
                    </a:solidFill>
                  </a:rPr>
                  <a:t> script1.f script2.f</a:t>
                </a:r>
                <a:endParaRPr lang="en-US" sz="1700" dirty="0"/>
              </a:p>
              <a:p>
                <a:pPr>
                  <a:buFontTx/>
                  <a:buNone/>
                </a:pPr>
                <a:r>
                  <a:rPr lang="en-US" sz="2200" dirty="0">
                    <a:solidFill>
                      <a:srgbClr val="00B0F0"/>
                    </a:solidFill>
                  </a:rPr>
                  <a:t>http://furius.ca/xxdiff/</a:t>
                </a:r>
              </a:p>
              <a:p>
                <a:pPr>
                  <a:lnSpc>
                    <a:spcPct val="80000"/>
                  </a:lnSpc>
                  <a:buFontTx/>
                  <a:buNone/>
                </a:pPr>
                <a:endParaRPr lang="en-US" sz="2200" dirty="0"/>
              </a:p>
            </p:txBody>
          </p:sp>
          <p:pic>
            <p:nvPicPr>
              <p:cNvPr id="11" name="Picture 10" descr="Screenshot.png">
                <a:extLst>
                  <a:ext uri="{FF2B5EF4-FFF2-40B4-BE49-F238E27FC236}">
                    <a16:creationId xmlns="" xmlns:a16="http://schemas.microsoft.com/office/drawing/2014/main" id="{1A1F4030-9653-8A42-89B0-6C7839C5716A}"/>
                  </a:ext>
                </a:extLst>
              </p:cNvPr>
              <p:cNvPicPr>
                <a:picLocks noChangeAspect="1"/>
              </p:cNvPicPr>
              <p:nvPr/>
            </p:nvPicPr>
            <p:blipFill rotWithShape="1">
              <a:blip r:embed="rId2">
                <a:extLst>
                  <a:ext uri="{28A0092B-C50C-407E-A947-70E740481C1C}">
                    <a14:useLocalDpi xmlns:a14="http://schemas.microsoft.com/office/drawing/2010/main" val="0"/>
                  </a:ext>
                </a:extLst>
              </a:blip>
              <a:srcRect l="27123" t="14421" r="10386" b="28041"/>
              <a:stretch/>
            </p:blipFill>
            <p:spPr>
              <a:xfrm>
                <a:off x="3983537" y="3866666"/>
                <a:ext cx="4946904" cy="2562096"/>
              </a:xfrm>
              <a:prstGeom prst="rect">
                <a:avLst/>
              </a:prstGeom>
            </p:spPr>
          </p:pic>
        </p:grpSp>
      </p:grpSp>
      <p:cxnSp>
        <p:nvCxnSpPr>
          <p:cNvPr id="9" name="Straight Connector 8">
            <a:extLst>
              <a:ext uri="{FF2B5EF4-FFF2-40B4-BE49-F238E27FC236}">
                <a16:creationId xmlns="" xmlns:a16="http://schemas.microsoft.com/office/drawing/2014/main" id="{83E44119-C063-684E-9031-CE448818505E}"/>
              </a:ext>
            </a:extLst>
          </p:cNvPr>
          <p:cNvCxnSpPr/>
          <p:nvPr/>
        </p:nvCxnSpPr>
        <p:spPr>
          <a:xfrm>
            <a:off x="1472665" y="3174699"/>
            <a:ext cx="6246796" cy="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05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 xmlns:a16="http://schemas.microsoft.com/office/drawing/2014/main" id="{04709F4D-9CB2-394C-9BD4-82D31F7DCC73}"/>
              </a:ext>
            </a:extLst>
          </p:cNvPr>
          <p:cNvSpPr txBox="1"/>
          <p:nvPr/>
        </p:nvSpPr>
        <p:spPr>
          <a:xfrm>
            <a:off x="100165" y="155282"/>
            <a:ext cx="7564991" cy="492443"/>
          </a:xfrm>
          <a:prstGeom prst="rect">
            <a:avLst/>
          </a:prstGeom>
          <a:noFill/>
        </p:spPr>
        <p:txBody>
          <a:bodyPr wrap="square" rtlCol="0">
            <a:spAutoFit/>
          </a:bodyPr>
          <a:lstStyle/>
          <a:p>
            <a:r>
              <a:rPr lang="en-US" sz="2600" b="1" dirty="0">
                <a:solidFill>
                  <a:schemeClr val="tx2"/>
                </a:solidFill>
              </a:rPr>
              <a:t>CESM &amp; time variable </a:t>
            </a:r>
          </a:p>
        </p:txBody>
      </p:sp>
      <p:sp>
        <p:nvSpPr>
          <p:cNvPr id="49" name="TextBox 48">
            <a:extLst>
              <a:ext uri="{FF2B5EF4-FFF2-40B4-BE49-F238E27FC236}">
                <a16:creationId xmlns="" xmlns:a16="http://schemas.microsoft.com/office/drawing/2014/main" id="{7CA19063-F7EB-114C-9237-325A568DFEF2}"/>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 CESM2 output data and experiments</a:t>
            </a:r>
          </a:p>
        </p:txBody>
      </p:sp>
      <p:sp>
        <p:nvSpPr>
          <p:cNvPr id="48" name="TextBox 47">
            <a:extLst>
              <a:ext uri="{FF2B5EF4-FFF2-40B4-BE49-F238E27FC236}">
                <a16:creationId xmlns="" xmlns:a16="http://schemas.microsoft.com/office/drawing/2014/main" id="{2000F965-C20F-534C-BF1F-CF7526D8A0D7}"/>
              </a:ext>
            </a:extLst>
          </p:cNvPr>
          <p:cNvSpPr txBox="1"/>
          <p:nvPr/>
        </p:nvSpPr>
        <p:spPr>
          <a:xfrm>
            <a:off x="375355" y="797260"/>
            <a:ext cx="8667046" cy="1323439"/>
          </a:xfrm>
          <a:prstGeom prst="rect">
            <a:avLst/>
          </a:prstGeom>
          <a:noFill/>
        </p:spPr>
        <p:txBody>
          <a:bodyPr wrap="square" rtlCol="0">
            <a:spAutoFit/>
          </a:bodyPr>
          <a:lstStyle/>
          <a:p>
            <a:pPr>
              <a:lnSpc>
                <a:spcPct val="80000"/>
              </a:lnSpc>
              <a:buFontTx/>
              <a:buNone/>
            </a:pPr>
            <a:r>
              <a:rPr lang="en-US" sz="2000" dirty="0"/>
              <a:t>The time coordinate variable in CESM history and timeseries files represents </a:t>
            </a:r>
            <a:r>
              <a:rPr lang="en-US" sz="2000" i="1" dirty="0"/>
              <a:t>the end </a:t>
            </a:r>
            <a:r>
              <a:rPr lang="en-US" sz="2000" dirty="0"/>
              <a:t>of the averaging period for variables that are averages.</a:t>
            </a:r>
          </a:p>
          <a:p>
            <a:pPr>
              <a:lnSpc>
                <a:spcPct val="80000"/>
              </a:lnSpc>
              <a:buFontTx/>
              <a:buNone/>
            </a:pPr>
            <a:endParaRPr lang="en-US" sz="2000" dirty="0"/>
          </a:p>
          <a:p>
            <a:pPr>
              <a:lnSpc>
                <a:spcPct val="80000"/>
              </a:lnSpc>
              <a:buFontTx/>
              <a:buNone/>
            </a:pPr>
            <a:r>
              <a:rPr lang="en-US" sz="2000" dirty="0"/>
              <a:t>This is different from the time expressed in the file name. </a:t>
            </a:r>
            <a:r>
              <a:rPr lang="en-US" sz="2000" i="1" dirty="0"/>
              <a:t>For monthly files, the time given in the file name is correct.</a:t>
            </a:r>
          </a:p>
        </p:txBody>
      </p:sp>
      <p:sp>
        <p:nvSpPr>
          <p:cNvPr id="2" name="TextBox 1">
            <a:extLst>
              <a:ext uri="{FF2B5EF4-FFF2-40B4-BE49-F238E27FC236}">
                <a16:creationId xmlns="" xmlns:a16="http://schemas.microsoft.com/office/drawing/2014/main" id="{51353B63-3A56-5049-9EF0-4B7CF0FDDB50}"/>
              </a:ext>
            </a:extLst>
          </p:cNvPr>
          <p:cNvSpPr txBox="1"/>
          <p:nvPr/>
        </p:nvSpPr>
        <p:spPr>
          <a:xfrm>
            <a:off x="375354" y="2301012"/>
            <a:ext cx="8768645" cy="400110"/>
          </a:xfrm>
          <a:prstGeom prst="rect">
            <a:avLst/>
          </a:prstGeom>
          <a:noFill/>
        </p:spPr>
        <p:txBody>
          <a:bodyPr wrap="square" rtlCol="0">
            <a:spAutoFit/>
          </a:bodyPr>
          <a:lstStyle/>
          <a:p>
            <a:r>
              <a:rPr lang="en-US" sz="2000" dirty="0"/>
              <a:t>Example File: </a:t>
            </a:r>
            <a:r>
              <a:rPr lang="en-US" dirty="0">
                <a:solidFill>
                  <a:schemeClr val="accent5"/>
                </a:solidFill>
              </a:rPr>
              <a:t>f.e11.FAMIPC5CN.f09_f09.rcp85.ersstv5.toga.ens10.cam.h0.2017-12.nc</a:t>
            </a:r>
          </a:p>
        </p:txBody>
      </p:sp>
      <p:grpSp>
        <p:nvGrpSpPr>
          <p:cNvPr id="3" name="Group 2">
            <a:extLst>
              <a:ext uri="{FF2B5EF4-FFF2-40B4-BE49-F238E27FC236}">
                <a16:creationId xmlns="" xmlns:a16="http://schemas.microsoft.com/office/drawing/2014/main" id="{B326BACF-AE7E-FD40-B338-8EE45A326AEE}"/>
              </a:ext>
            </a:extLst>
          </p:cNvPr>
          <p:cNvGrpSpPr/>
          <p:nvPr/>
        </p:nvGrpSpPr>
        <p:grpSpPr>
          <a:xfrm>
            <a:off x="366586" y="2730816"/>
            <a:ext cx="8777414" cy="2585724"/>
            <a:chOff x="366586" y="2730816"/>
            <a:chExt cx="8777414" cy="2585724"/>
          </a:xfrm>
        </p:grpSpPr>
        <p:pic>
          <p:nvPicPr>
            <p:cNvPr id="6" name="Picture 5">
              <a:extLst>
                <a:ext uri="{FF2B5EF4-FFF2-40B4-BE49-F238E27FC236}">
                  <a16:creationId xmlns="" xmlns:a16="http://schemas.microsoft.com/office/drawing/2014/main" id="{46E66529-FEC5-7249-AB50-F8A59A838D3D}"/>
                </a:ext>
              </a:extLst>
            </p:cNvPr>
            <p:cNvPicPr>
              <a:picLocks noChangeAspect="1"/>
            </p:cNvPicPr>
            <p:nvPr/>
          </p:nvPicPr>
          <p:blipFill rotWithShape="1">
            <a:blip r:embed="rId2"/>
            <a:srcRect b="2527"/>
            <a:stretch/>
          </p:blipFill>
          <p:spPr>
            <a:xfrm>
              <a:off x="2698044" y="2730816"/>
              <a:ext cx="6445956" cy="1504154"/>
            </a:xfrm>
            <a:prstGeom prst="rect">
              <a:avLst/>
            </a:prstGeom>
          </p:spPr>
        </p:pic>
        <p:sp>
          <p:nvSpPr>
            <p:cNvPr id="7" name="TextBox 6">
              <a:extLst>
                <a:ext uri="{FF2B5EF4-FFF2-40B4-BE49-F238E27FC236}">
                  <a16:creationId xmlns="" xmlns:a16="http://schemas.microsoft.com/office/drawing/2014/main" id="{774A4250-20D1-2E46-97D7-66889F5F566D}"/>
                </a:ext>
              </a:extLst>
            </p:cNvPr>
            <p:cNvSpPr txBox="1"/>
            <p:nvPr/>
          </p:nvSpPr>
          <p:spPr>
            <a:xfrm>
              <a:off x="366586" y="2731217"/>
              <a:ext cx="2462213" cy="2585323"/>
            </a:xfrm>
            <a:prstGeom prst="rect">
              <a:avLst/>
            </a:prstGeom>
            <a:noFill/>
          </p:spPr>
          <p:txBody>
            <a:bodyPr wrap="none" rtlCol="0">
              <a:spAutoFit/>
            </a:bodyPr>
            <a:lstStyle/>
            <a:p>
              <a:r>
                <a:rPr lang="en-US" dirty="0"/>
                <a:t>When the time </a:t>
              </a:r>
            </a:p>
            <a:p>
              <a:r>
                <a:rPr lang="en-US" dirty="0"/>
                <a:t>coordinate variable is </a:t>
              </a:r>
            </a:p>
            <a:p>
              <a:r>
                <a:rPr lang="en-US" dirty="0"/>
                <a:t>translated, the time is</a:t>
              </a:r>
            </a:p>
            <a:p>
              <a:r>
                <a:rPr lang="en-US" dirty="0"/>
                <a:t>00Z January 1</a:t>
              </a:r>
              <a:r>
                <a:rPr lang="en-US" baseline="30000" dirty="0"/>
                <a:t>st</a:t>
              </a:r>
              <a:r>
                <a:rPr lang="en-US" dirty="0"/>
                <a:t> 2018, </a:t>
              </a:r>
            </a:p>
            <a:p>
              <a:r>
                <a:rPr lang="en-US" dirty="0"/>
                <a:t>even though the file </a:t>
              </a:r>
            </a:p>
            <a:p>
              <a:r>
                <a:rPr lang="en-US" dirty="0"/>
                <a:t>holds averaged </a:t>
              </a:r>
            </a:p>
            <a:p>
              <a:r>
                <a:rPr lang="en-US" dirty="0"/>
                <a:t>variables for </a:t>
              </a:r>
            </a:p>
            <a:p>
              <a:r>
                <a:rPr lang="en-US" i="1" dirty="0"/>
                <a:t>December 2017</a:t>
              </a:r>
              <a:r>
                <a:rPr lang="en-US" dirty="0"/>
                <a:t>.</a:t>
              </a:r>
            </a:p>
            <a:p>
              <a:endParaRPr lang="en-US" dirty="0"/>
            </a:p>
          </p:txBody>
        </p:sp>
        <p:pic>
          <p:nvPicPr>
            <p:cNvPr id="9" name="Picture 8">
              <a:extLst>
                <a:ext uri="{FF2B5EF4-FFF2-40B4-BE49-F238E27FC236}">
                  <a16:creationId xmlns="" xmlns:a16="http://schemas.microsoft.com/office/drawing/2014/main" id="{EAE3E9C9-F049-F548-9B04-8ABB8F9CB455}"/>
                </a:ext>
              </a:extLst>
            </p:cNvPr>
            <p:cNvPicPr>
              <a:picLocks noChangeAspect="1"/>
            </p:cNvPicPr>
            <p:nvPr/>
          </p:nvPicPr>
          <p:blipFill>
            <a:blip r:embed="rId3"/>
            <a:stretch>
              <a:fillRect/>
            </a:stretch>
          </p:blipFill>
          <p:spPr>
            <a:xfrm>
              <a:off x="2698044" y="4234969"/>
              <a:ext cx="2891790" cy="184023"/>
            </a:xfrm>
            <a:prstGeom prst="rect">
              <a:avLst/>
            </a:prstGeom>
          </p:spPr>
        </p:pic>
      </p:grpSp>
    </p:spTree>
    <p:extLst>
      <p:ext uri="{BB962C8B-B14F-4D97-AF65-F5344CB8AC3E}">
        <p14:creationId xmlns:p14="http://schemas.microsoft.com/office/powerpoint/2010/main" val="150397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 xmlns:a16="http://schemas.microsoft.com/office/drawing/2014/main" id="{04709F4D-9CB2-394C-9BD4-82D31F7DCC73}"/>
              </a:ext>
            </a:extLst>
          </p:cNvPr>
          <p:cNvSpPr txBox="1"/>
          <p:nvPr/>
        </p:nvSpPr>
        <p:spPr>
          <a:xfrm>
            <a:off x="100165" y="155282"/>
            <a:ext cx="7564991" cy="492443"/>
          </a:xfrm>
          <a:prstGeom prst="rect">
            <a:avLst/>
          </a:prstGeom>
          <a:noFill/>
        </p:spPr>
        <p:txBody>
          <a:bodyPr wrap="square" rtlCol="0">
            <a:spAutoFit/>
          </a:bodyPr>
          <a:lstStyle/>
          <a:p>
            <a:r>
              <a:rPr lang="en-US" sz="2600" b="1" dirty="0">
                <a:solidFill>
                  <a:schemeClr val="tx2"/>
                </a:solidFill>
              </a:rPr>
              <a:t>CESM &amp; time variable </a:t>
            </a:r>
          </a:p>
        </p:txBody>
      </p:sp>
      <p:sp>
        <p:nvSpPr>
          <p:cNvPr id="49" name="TextBox 48">
            <a:extLst>
              <a:ext uri="{FF2B5EF4-FFF2-40B4-BE49-F238E27FC236}">
                <a16:creationId xmlns="" xmlns:a16="http://schemas.microsoft.com/office/drawing/2014/main" id="{7CA19063-F7EB-114C-9237-325A568DFEF2}"/>
              </a:ext>
            </a:extLst>
          </p:cNvPr>
          <p:cNvSpPr txBox="1"/>
          <p:nvPr/>
        </p:nvSpPr>
        <p:spPr>
          <a:xfrm>
            <a:off x="0" y="6194116"/>
            <a:ext cx="6248400" cy="369332"/>
          </a:xfrm>
          <a:prstGeom prst="rect">
            <a:avLst/>
          </a:prstGeom>
          <a:noFill/>
        </p:spPr>
        <p:txBody>
          <a:bodyPr wrap="square" rtlCol="0">
            <a:spAutoFit/>
          </a:bodyPr>
          <a:lstStyle/>
          <a:p>
            <a:r>
              <a:rPr lang="en-US" b="1" dirty="0">
                <a:solidFill>
                  <a:schemeClr val="accent6"/>
                </a:solidFill>
              </a:rPr>
              <a:t>I. CESM2 output data and experiments</a:t>
            </a:r>
          </a:p>
        </p:txBody>
      </p:sp>
      <p:sp>
        <p:nvSpPr>
          <p:cNvPr id="48" name="TextBox 47">
            <a:extLst>
              <a:ext uri="{FF2B5EF4-FFF2-40B4-BE49-F238E27FC236}">
                <a16:creationId xmlns="" xmlns:a16="http://schemas.microsoft.com/office/drawing/2014/main" id="{2000F965-C20F-534C-BF1F-CF7526D8A0D7}"/>
              </a:ext>
            </a:extLst>
          </p:cNvPr>
          <p:cNvSpPr txBox="1"/>
          <p:nvPr/>
        </p:nvSpPr>
        <p:spPr>
          <a:xfrm>
            <a:off x="375355" y="639214"/>
            <a:ext cx="8667046" cy="584775"/>
          </a:xfrm>
          <a:prstGeom prst="rect">
            <a:avLst/>
          </a:prstGeom>
          <a:noFill/>
        </p:spPr>
        <p:txBody>
          <a:bodyPr wrap="square" rtlCol="0">
            <a:spAutoFit/>
          </a:bodyPr>
          <a:lstStyle/>
          <a:p>
            <a:pPr>
              <a:lnSpc>
                <a:spcPct val="80000"/>
              </a:lnSpc>
              <a:buFontTx/>
              <a:buNone/>
            </a:pPr>
            <a:r>
              <a:rPr lang="en-US" sz="2000" dirty="0"/>
              <a:t>To verify the averaging period in the files, consult the </a:t>
            </a:r>
            <a:r>
              <a:rPr lang="en-US" sz="2000" dirty="0" err="1"/>
              <a:t>time_bnds</a:t>
            </a:r>
            <a:r>
              <a:rPr lang="en-US" sz="2000" dirty="0"/>
              <a:t>, </a:t>
            </a:r>
            <a:r>
              <a:rPr lang="en-US" sz="2000" dirty="0" err="1"/>
              <a:t>time_bound</a:t>
            </a:r>
            <a:r>
              <a:rPr lang="en-US" sz="2000" dirty="0"/>
              <a:t> or </a:t>
            </a:r>
            <a:r>
              <a:rPr lang="en-US" sz="2000" dirty="0" err="1"/>
              <a:t>time_bounds</a:t>
            </a:r>
            <a:r>
              <a:rPr lang="en-US" sz="2000" dirty="0"/>
              <a:t> variables in the file.</a:t>
            </a:r>
          </a:p>
        </p:txBody>
      </p:sp>
      <p:sp>
        <p:nvSpPr>
          <p:cNvPr id="2" name="TextBox 1">
            <a:extLst>
              <a:ext uri="{FF2B5EF4-FFF2-40B4-BE49-F238E27FC236}">
                <a16:creationId xmlns="" xmlns:a16="http://schemas.microsoft.com/office/drawing/2014/main" id="{51353B63-3A56-5049-9EF0-4B7CF0FDDB50}"/>
              </a:ext>
            </a:extLst>
          </p:cNvPr>
          <p:cNvSpPr txBox="1"/>
          <p:nvPr/>
        </p:nvSpPr>
        <p:spPr>
          <a:xfrm>
            <a:off x="375354" y="1375319"/>
            <a:ext cx="8768645" cy="400110"/>
          </a:xfrm>
          <a:prstGeom prst="rect">
            <a:avLst/>
          </a:prstGeom>
          <a:noFill/>
        </p:spPr>
        <p:txBody>
          <a:bodyPr wrap="square" rtlCol="0">
            <a:spAutoFit/>
          </a:bodyPr>
          <a:lstStyle/>
          <a:p>
            <a:r>
              <a:rPr lang="en-US" sz="2000" dirty="0"/>
              <a:t>Example File: </a:t>
            </a:r>
            <a:r>
              <a:rPr lang="en-US" dirty="0">
                <a:solidFill>
                  <a:schemeClr val="accent5"/>
                </a:solidFill>
              </a:rPr>
              <a:t>f.e11.FAMIPC5CN.f09_f09.rcp85.ersstv5.toga.ens10.cam.h0.2017-12.nc</a:t>
            </a:r>
          </a:p>
        </p:txBody>
      </p:sp>
      <p:grpSp>
        <p:nvGrpSpPr>
          <p:cNvPr id="12" name="Group 11">
            <a:extLst>
              <a:ext uri="{FF2B5EF4-FFF2-40B4-BE49-F238E27FC236}">
                <a16:creationId xmlns="" xmlns:a16="http://schemas.microsoft.com/office/drawing/2014/main" id="{E874B8E2-A4D3-7C4F-A253-E72F815C7071}"/>
              </a:ext>
            </a:extLst>
          </p:cNvPr>
          <p:cNvGrpSpPr/>
          <p:nvPr/>
        </p:nvGrpSpPr>
        <p:grpSpPr>
          <a:xfrm>
            <a:off x="375355" y="1849982"/>
            <a:ext cx="8719679" cy="2358859"/>
            <a:chOff x="375355" y="2008028"/>
            <a:chExt cx="8719679" cy="2358859"/>
          </a:xfrm>
        </p:grpSpPr>
        <p:sp>
          <p:nvSpPr>
            <p:cNvPr id="7" name="TextBox 6">
              <a:extLst>
                <a:ext uri="{FF2B5EF4-FFF2-40B4-BE49-F238E27FC236}">
                  <a16:creationId xmlns="" xmlns:a16="http://schemas.microsoft.com/office/drawing/2014/main" id="{774A4250-20D1-2E46-97D7-66889F5F566D}"/>
                </a:ext>
              </a:extLst>
            </p:cNvPr>
            <p:cNvSpPr txBox="1"/>
            <p:nvPr/>
          </p:nvSpPr>
          <p:spPr>
            <a:xfrm>
              <a:off x="375355" y="2008028"/>
              <a:ext cx="2322690" cy="2308324"/>
            </a:xfrm>
            <a:prstGeom prst="rect">
              <a:avLst/>
            </a:prstGeom>
            <a:noFill/>
          </p:spPr>
          <p:txBody>
            <a:bodyPr wrap="square" rtlCol="0">
              <a:spAutoFit/>
            </a:bodyPr>
            <a:lstStyle/>
            <a:p>
              <a:r>
                <a:rPr lang="en-US" dirty="0"/>
                <a:t>When the </a:t>
              </a:r>
              <a:r>
                <a:rPr lang="en-US" dirty="0" err="1"/>
                <a:t>time_bnds</a:t>
              </a:r>
              <a:r>
                <a:rPr lang="en-US" dirty="0"/>
                <a:t> variable is translated, the time averaging period is shown to be from 00Z Dec 1</a:t>
              </a:r>
              <a:r>
                <a:rPr lang="en-US" baseline="30000" dirty="0"/>
                <a:t>st</a:t>
              </a:r>
              <a:r>
                <a:rPr lang="en-US" dirty="0"/>
                <a:t> 2017 through 00Z Jan 1</a:t>
              </a:r>
              <a:r>
                <a:rPr lang="en-US" baseline="30000" dirty="0"/>
                <a:t>st</a:t>
              </a:r>
              <a:r>
                <a:rPr lang="en-US" dirty="0"/>
                <a:t> 2018.</a:t>
              </a:r>
            </a:p>
            <a:p>
              <a:endParaRPr lang="en-US" dirty="0"/>
            </a:p>
          </p:txBody>
        </p:sp>
        <p:pic>
          <p:nvPicPr>
            <p:cNvPr id="8" name="Picture 7">
              <a:extLst>
                <a:ext uri="{FF2B5EF4-FFF2-40B4-BE49-F238E27FC236}">
                  <a16:creationId xmlns="" xmlns:a16="http://schemas.microsoft.com/office/drawing/2014/main" id="{79CF0B63-E7B0-554F-A9B4-305FE194D407}"/>
                </a:ext>
              </a:extLst>
            </p:cNvPr>
            <p:cNvPicPr>
              <a:picLocks noChangeAspect="1"/>
            </p:cNvPicPr>
            <p:nvPr/>
          </p:nvPicPr>
          <p:blipFill>
            <a:blip r:embed="rId2"/>
            <a:stretch>
              <a:fillRect/>
            </a:stretch>
          </p:blipFill>
          <p:spPr>
            <a:xfrm>
              <a:off x="2698044" y="2019869"/>
              <a:ext cx="6396990" cy="1997964"/>
            </a:xfrm>
            <a:prstGeom prst="rect">
              <a:avLst/>
            </a:prstGeom>
          </p:spPr>
        </p:pic>
        <p:pic>
          <p:nvPicPr>
            <p:cNvPr id="11" name="Picture 10">
              <a:extLst>
                <a:ext uri="{FF2B5EF4-FFF2-40B4-BE49-F238E27FC236}">
                  <a16:creationId xmlns="" xmlns:a16="http://schemas.microsoft.com/office/drawing/2014/main" id="{785A2B0E-1E1F-964D-BDB2-CF312AC3B156}"/>
                </a:ext>
              </a:extLst>
            </p:cNvPr>
            <p:cNvPicPr>
              <a:picLocks noChangeAspect="1"/>
            </p:cNvPicPr>
            <p:nvPr/>
          </p:nvPicPr>
          <p:blipFill>
            <a:blip r:embed="rId3"/>
            <a:stretch>
              <a:fillRect/>
            </a:stretch>
          </p:blipFill>
          <p:spPr>
            <a:xfrm>
              <a:off x="2698045" y="4025130"/>
              <a:ext cx="2953131" cy="341757"/>
            </a:xfrm>
            <a:prstGeom prst="rect">
              <a:avLst/>
            </a:prstGeom>
          </p:spPr>
        </p:pic>
      </p:grpSp>
      <p:sp>
        <p:nvSpPr>
          <p:cNvPr id="13" name="TextBox 12">
            <a:extLst>
              <a:ext uri="{FF2B5EF4-FFF2-40B4-BE49-F238E27FC236}">
                <a16:creationId xmlns="" xmlns:a16="http://schemas.microsoft.com/office/drawing/2014/main" id="{FACE0833-1F64-D244-8E79-F027AC45B807}"/>
              </a:ext>
            </a:extLst>
          </p:cNvPr>
          <p:cNvSpPr txBox="1"/>
          <p:nvPr/>
        </p:nvSpPr>
        <p:spPr>
          <a:xfrm>
            <a:off x="288235" y="4314972"/>
            <a:ext cx="8855765" cy="707886"/>
          </a:xfrm>
          <a:prstGeom prst="rect">
            <a:avLst/>
          </a:prstGeom>
          <a:noFill/>
        </p:spPr>
        <p:txBody>
          <a:bodyPr wrap="square" rtlCol="0">
            <a:spAutoFit/>
          </a:bodyPr>
          <a:lstStyle/>
          <a:p>
            <a:r>
              <a:rPr lang="en-US" sz="2000" dirty="0"/>
              <a:t>Why is this done? With the time set at the end of the averaging period, this allows CESM to store instantaneous and averaged variables within the same file.</a:t>
            </a:r>
          </a:p>
        </p:txBody>
      </p:sp>
      <p:sp>
        <p:nvSpPr>
          <p:cNvPr id="17" name="TextBox 16">
            <a:extLst>
              <a:ext uri="{FF2B5EF4-FFF2-40B4-BE49-F238E27FC236}">
                <a16:creationId xmlns="" xmlns:a16="http://schemas.microsoft.com/office/drawing/2014/main" id="{2828CDF2-8F72-C14F-BE9D-C59CFEC68609}"/>
              </a:ext>
            </a:extLst>
          </p:cNvPr>
          <p:cNvSpPr txBox="1"/>
          <p:nvPr/>
        </p:nvSpPr>
        <p:spPr>
          <a:xfrm>
            <a:off x="288236" y="5429551"/>
            <a:ext cx="8979944" cy="400110"/>
          </a:xfrm>
          <a:prstGeom prst="rect">
            <a:avLst/>
          </a:prstGeom>
          <a:noFill/>
        </p:spPr>
        <p:txBody>
          <a:bodyPr wrap="square" rtlCol="0">
            <a:spAutoFit/>
          </a:bodyPr>
          <a:lstStyle/>
          <a:p>
            <a:r>
              <a:rPr lang="en-US" sz="2000" dirty="0"/>
              <a:t>Best practice: Always verify the averaging period as shown. </a:t>
            </a:r>
          </a:p>
        </p:txBody>
      </p:sp>
      <p:sp>
        <p:nvSpPr>
          <p:cNvPr id="14" name="TextBox 13">
            <a:extLst>
              <a:ext uri="{FF2B5EF4-FFF2-40B4-BE49-F238E27FC236}">
                <a16:creationId xmlns="" xmlns:a16="http://schemas.microsoft.com/office/drawing/2014/main" id="{313D41CE-5680-DD44-B4F4-7E7940645E0E}"/>
              </a:ext>
            </a:extLst>
          </p:cNvPr>
          <p:cNvSpPr txBox="1"/>
          <p:nvPr/>
        </p:nvSpPr>
        <p:spPr>
          <a:xfrm>
            <a:off x="280995" y="5027391"/>
            <a:ext cx="8855765" cy="400110"/>
          </a:xfrm>
          <a:prstGeom prst="rect">
            <a:avLst/>
          </a:prstGeom>
          <a:noFill/>
        </p:spPr>
        <p:txBody>
          <a:bodyPr wrap="square" rtlCol="0">
            <a:spAutoFit/>
          </a:bodyPr>
          <a:lstStyle/>
          <a:p>
            <a:r>
              <a:rPr lang="en-US" sz="2000" dirty="0"/>
              <a:t>This issue only affects CESM history and timeseries files, not CESM CMIP files.</a:t>
            </a:r>
          </a:p>
        </p:txBody>
      </p:sp>
    </p:spTree>
    <p:extLst>
      <p:ext uri="{BB962C8B-B14F-4D97-AF65-F5344CB8AC3E}">
        <p14:creationId xmlns:p14="http://schemas.microsoft.com/office/powerpoint/2010/main" val="376815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4" grpId="0"/>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10325</TotalTime>
  <Words>4920</Words>
  <Application>Microsoft Office PowerPoint</Application>
  <PresentationFormat>On-screen Show (4:3)</PresentationFormat>
  <Paragraphs>940</Paragraphs>
  <Slides>72</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72</vt:i4>
      </vt:variant>
    </vt:vector>
  </HeadingPairs>
  <TitlesOfParts>
    <vt:vector size="83" baseType="lpstr">
      <vt:lpstr>ＭＳ Ｐゴシック</vt:lpstr>
      <vt:lpstr>Arial</vt:lpstr>
      <vt:lpstr>Calibri</vt:lpstr>
      <vt:lpstr>Franklin Gothic Book</vt:lpstr>
      <vt:lpstr>Franklin Gothic Medium</vt:lpstr>
      <vt:lpstr>Geneva</vt:lpstr>
      <vt:lpstr>Hiragino Sans GB W3</vt:lpstr>
      <vt:lpstr>Lucida Sans Unicode</vt:lpstr>
      <vt:lpstr>Mangal</vt:lpstr>
      <vt:lpstr>Myriad Pro</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Supplemental Slides</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Jesse Nusbaumer</cp:lastModifiedBy>
  <cp:revision>227</cp:revision>
  <dcterms:created xsi:type="dcterms:W3CDTF">2018-07-31T17:20:46Z</dcterms:created>
  <dcterms:modified xsi:type="dcterms:W3CDTF">2022-08-05T03:55:28Z</dcterms:modified>
</cp:coreProperties>
</file>