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1" r:id="rId1"/>
  </p:sldMasterIdLst>
  <p:notesMasterIdLst>
    <p:notesMasterId r:id="rId24"/>
  </p:notesMasterIdLst>
  <p:handoutMasterIdLst>
    <p:handoutMasterId r:id="rId25"/>
  </p:handoutMasterIdLst>
  <p:sldIdLst>
    <p:sldId id="413" r:id="rId2"/>
    <p:sldId id="431" r:id="rId3"/>
    <p:sldId id="390" r:id="rId4"/>
    <p:sldId id="400" r:id="rId5"/>
    <p:sldId id="401" r:id="rId6"/>
    <p:sldId id="402" r:id="rId7"/>
    <p:sldId id="404" r:id="rId8"/>
    <p:sldId id="288" r:id="rId9"/>
    <p:sldId id="287" r:id="rId10"/>
    <p:sldId id="276" r:id="rId11"/>
    <p:sldId id="443" r:id="rId12"/>
    <p:sldId id="406" r:id="rId13"/>
    <p:sldId id="407" r:id="rId14"/>
    <p:sldId id="434" r:id="rId15"/>
    <p:sldId id="423" r:id="rId16"/>
    <p:sldId id="439" r:id="rId17"/>
    <p:sldId id="440" r:id="rId18"/>
    <p:sldId id="411" r:id="rId19"/>
    <p:sldId id="412" r:id="rId20"/>
    <p:sldId id="383" r:id="rId21"/>
    <p:sldId id="448" r:id="rId22"/>
    <p:sldId id="44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autoAdjust="0"/>
    <p:restoredTop sz="88565" autoAdjust="0"/>
  </p:normalViewPr>
  <p:slideViewPr>
    <p:cSldViewPr snapToGrid="0" snapToObjects="1">
      <p:cViewPr varScale="1">
        <p:scale>
          <a:sx n="56" d="100"/>
          <a:sy n="56" d="100"/>
        </p:scale>
        <p:origin x="1168"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A3E221-CAC3-EB4E-BCB1-9466DEC3824D}" type="datetimeFigureOut">
              <a:rPr lang="en-US" smtClean="0"/>
              <a:pPr/>
              <a:t>8/10/2022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15F4F-8771-3A4C-A2C7-C8807FD4BB3E}" type="slidenum">
              <a:rPr lang="en-US" smtClean="0"/>
              <a:pPr/>
              <a:t>‹#›</a:t>
            </a:fld>
            <a:endParaRPr lang="en-US"/>
          </a:p>
        </p:txBody>
      </p:sp>
    </p:spTree>
    <p:extLst>
      <p:ext uri="{BB962C8B-B14F-4D97-AF65-F5344CB8AC3E}">
        <p14:creationId xmlns:p14="http://schemas.microsoft.com/office/powerpoint/2010/main" val="24506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4E9464-8A1B-E345-9FD3-46504E1690EE}" type="datetimeFigureOut">
              <a:rPr lang="en-US" smtClean="0"/>
              <a:pPr/>
              <a:t>8/10/2022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38943D-BDC1-C148-9003-EADD53EDAF28}" type="slidenum">
              <a:rPr lang="en-US" smtClean="0"/>
              <a:pPr/>
              <a:t>‹#›</a:t>
            </a:fld>
            <a:endParaRPr lang="en-US"/>
          </a:p>
        </p:txBody>
      </p:sp>
    </p:spTree>
    <p:extLst>
      <p:ext uri="{BB962C8B-B14F-4D97-AF65-F5344CB8AC3E}">
        <p14:creationId xmlns:p14="http://schemas.microsoft.com/office/powerpoint/2010/main" val="1652002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a:t>N Atlantic cell strengthens</a:t>
            </a:r>
            <a:r>
              <a:rPr lang="en-US" baseline="0" dirty="0"/>
              <a:t> in (b) with elimination of </a:t>
            </a:r>
            <a:r>
              <a:rPr lang="en-US" baseline="0" dirty="0" err="1"/>
              <a:t>Veronis</a:t>
            </a:r>
            <a:r>
              <a:rPr lang="en-US" baseline="0" dirty="0"/>
              <a:t> effect; overturning near Antarctica weakens in (b)</a:t>
            </a:r>
          </a:p>
          <a:p>
            <a:pPr marL="171450" indent="-171450">
              <a:buFontTx/>
              <a:buChar char="•"/>
            </a:pPr>
            <a:r>
              <a:rPr lang="en-US" baseline="0" dirty="0"/>
              <a:t>Total transport, including eddy velocities, results in almost total cancellation of Deacon Cell   near 50S, which was associated with excessive northward transport of cold surface waters across the ACC latitudes.  Unstable density profile then led to excessive convective adjustment.</a:t>
            </a: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GM, convective adjustment</a:t>
            </a:r>
            <a:r>
              <a:rPr lang="en-US" baseline="0" dirty="0"/>
              <a:t> is limited to regions where deep convection is known to occur in Nature.</a:t>
            </a: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In KPP, ocean interior “forces” the OBL through a dependence of G(sigma) on the</a:t>
            </a:r>
            <a:r>
              <a:rPr lang="en-US" sz="1600" baseline="0" dirty="0"/>
              <a:t> value of interior diffusivity</a:t>
            </a:r>
            <a:endParaRPr lang="en-US" sz="1600"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4</a:t>
            </a:fld>
            <a:endParaRPr lang="en-US"/>
          </a:p>
        </p:txBody>
      </p:sp>
    </p:spTree>
    <p:extLst>
      <p:ext uri="{BB962C8B-B14F-4D97-AF65-F5344CB8AC3E}">
        <p14:creationId xmlns:p14="http://schemas.microsoft.com/office/powerpoint/2010/main" val="249253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In KPP, ocean interior “forces” the OBL through a dependence of G(sigma) on the</a:t>
            </a:r>
            <a:r>
              <a:rPr lang="en-US" sz="1600" baseline="0" dirty="0"/>
              <a:t> value of interior diffusivity</a:t>
            </a:r>
            <a:endParaRPr lang="en-US" sz="1600"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5</a:t>
            </a:fld>
            <a:endParaRPr lang="en-US"/>
          </a:p>
        </p:txBody>
      </p:sp>
    </p:spTree>
    <p:extLst>
      <p:ext uri="{BB962C8B-B14F-4D97-AF65-F5344CB8AC3E}">
        <p14:creationId xmlns:p14="http://schemas.microsoft.com/office/powerpoint/2010/main" val="2492531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In KPP, ocean interior “forces” the OBL through a dependence of G(sigma) on the</a:t>
            </a:r>
            <a:r>
              <a:rPr lang="en-US" sz="1600" baseline="0" dirty="0"/>
              <a:t> value of interior diffusivity</a:t>
            </a:r>
            <a:endParaRPr lang="en-US" sz="1600"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6</a:t>
            </a:fld>
            <a:endParaRPr lang="en-US"/>
          </a:p>
        </p:txBody>
      </p:sp>
    </p:spTree>
    <p:extLst>
      <p:ext uri="{BB962C8B-B14F-4D97-AF65-F5344CB8AC3E}">
        <p14:creationId xmlns:p14="http://schemas.microsoft.com/office/powerpoint/2010/main" val="249253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 For</a:t>
            </a:r>
            <a:r>
              <a:rPr lang="en-US" sz="1600" baseline="0" dirty="0"/>
              <a:t> unstable forcing, </a:t>
            </a:r>
            <a:r>
              <a:rPr lang="en-US" sz="1600" baseline="0" dirty="0" err="1"/>
              <a:t>w_x</a:t>
            </a:r>
            <a:r>
              <a:rPr lang="en-US" sz="1600" baseline="0" dirty="0"/>
              <a:t> is capped at sigma=</a:t>
            </a:r>
            <a:r>
              <a:rPr lang="en-US" sz="1600" baseline="0"/>
              <a:t>epsilon value.</a:t>
            </a:r>
            <a:endParaRPr lang="en-US" sz="1600"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7</a:t>
            </a:fld>
            <a:endParaRPr lang="en-US"/>
          </a:p>
        </p:txBody>
      </p:sp>
    </p:spTree>
    <p:extLst>
      <p:ext uri="{BB962C8B-B14F-4D97-AF65-F5344CB8AC3E}">
        <p14:creationId xmlns:p14="http://schemas.microsoft.com/office/powerpoint/2010/main" val="249253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last sentence, is this mixing along depth surfaces causes spurious </a:t>
            </a:r>
            <a:r>
              <a:rPr lang="en-US" baseline="0" dirty="0" err="1"/>
              <a:t>diapycnal</a:t>
            </a:r>
            <a:r>
              <a:rPr lang="en-US" baseline="0" dirty="0"/>
              <a:t> mixing??</a:t>
            </a: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last sentence, is this mixing along depth surfaces causes spurious </a:t>
            </a:r>
            <a:r>
              <a:rPr lang="en-US" baseline="0" dirty="0" err="1"/>
              <a:t>diapycnal</a:t>
            </a:r>
            <a:r>
              <a:rPr lang="en-US" baseline="0" dirty="0"/>
              <a:t> mixing??</a:t>
            </a: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the last sentence, is this mixing along depth surfaces causes spurious </a:t>
            </a:r>
            <a:r>
              <a:rPr lang="en-US" baseline="0" dirty="0" err="1"/>
              <a:t>diapycnal</a:t>
            </a:r>
            <a:r>
              <a:rPr lang="en-US" baseline="0" dirty="0"/>
              <a:t> mixing??</a:t>
            </a:r>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8943D-BDC1-C148-9003-EADD53EDAF28}" type="slidenum">
              <a:rPr lang="en-US" smtClean="0"/>
              <a:pPr/>
              <a:t>15</a:t>
            </a:fld>
            <a:endParaRPr lang="en-US"/>
          </a:p>
        </p:txBody>
      </p:sp>
    </p:spTree>
    <p:extLst>
      <p:ext uri="{BB962C8B-B14F-4D97-AF65-F5344CB8AC3E}">
        <p14:creationId xmlns:p14="http://schemas.microsoft.com/office/powerpoint/2010/main" val="335317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BDEF6-E119-BC4B-8023-5325CB57DD9A}"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E7F8-A069-0547-BB07-C87B3B3856CE}" type="slidenum">
              <a:rPr lang="en-US" smtClean="0"/>
              <a:pPr/>
              <a:t>‹#›</a:t>
            </a:fld>
            <a:endParaRPr lang="en-US"/>
          </a:p>
        </p:txBody>
      </p:sp>
    </p:spTree>
    <p:extLst>
      <p:ext uri="{BB962C8B-B14F-4D97-AF65-F5344CB8AC3E}">
        <p14:creationId xmlns:p14="http://schemas.microsoft.com/office/powerpoint/2010/main" val="176428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323392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424868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BDEF6-E119-BC4B-8023-5325CB57DD9A}"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CE7F8-A069-0547-BB07-C87B3B3856CE}" type="slidenum">
              <a:rPr lang="en-US" smtClean="0"/>
              <a:pPr/>
              <a:t>‹#›</a:t>
            </a:fld>
            <a:endParaRPr lang="en-US"/>
          </a:p>
        </p:txBody>
      </p:sp>
    </p:spTree>
    <p:extLst>
      <p:ext uri="{BB962C8B-B14F-4D97-AF65-F5344CB8AC3E}">
        <p14:creationId xmlns:p14="http://schemas.microsoft.com/office/powerpoint/2010/main" val="140474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40639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BDEF6-E119-BC4B-8023-5325CB57DD9A}"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CE7F8-A069-0547-BB07-C87B3B3856CE}" type="slidenum">
              <a:rPr lang="en-US" smtClean="0"/>
              <a:pPr/>
              <a:t>‹#›</a:t>
            </a:fld>
            <a:endParaRPr lang="en-US"/>
          </a:p>
        </p:txBody>
      </p:sp>
    </p:spTree>
    <p:extLst>
      <p:ext uri="{BB962C8B-B14F-4D97-AF65-F5344CB8AC3E}">
        <p14:creationId xmlns:p14="http://schemas.microsoft.com/office/powerpoint/2010/main" val="267156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146132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BDEF6-E119-BC4B-8023-5325CB57DD9A}"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CE7F8-A069-0547-BB07-C87B3B3856CE}" type="slidenum">
              <a:rPr lang="en-US" smtClean="0"/>
              <a:pPr/>
              <a:t>‹#›</a:t>
            </a:fld>
            <a:endParaRPr lang="en-US"/>
          </a:p>
        </p:txBody>
      </p:sp>
    </p:spTree>
    <p:extLst>
      <p:ext uri="{BB962C8B-B14F-4D97-AF65-F5344CB8AC3E}">
        <p14:creationId xmlns:p14="http://schemas.microsoft.com/office/powerpoint/2010/main" val="130604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312B09-C357-4682-9C60-54FFEA500F7F}" type="slidenum">
              <a:rPr kumimoji="0" lang="en-US" altLang="en-US" sz="14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288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199791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312142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861134-BB7F-49DC-B00E-984E51BB70A3}" type="slidenum">
              <a:rPr lang="en-US" altLang="en-US" smtClean="0"/>
              <a:pPr>
                <a:defRPr/>
              </a:pPr>
              <a:t>‹#›</a:t>
            </a:fld>
            <a:endParaRPr lang="en-US" altLang="en-US"/>
          </a:p>
        </p:txBody>
      </p:sp>
    </p:spTree>
    <p:extLst>
      <p:ext uri="{BB962C8B-B14F-4D97-AF65-F5344CB8AC3E}">
        <p14:creationId xmlns:p14="http://schemas.microsoft.com/office/powerpoint/2010/main" val="137630358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536448" y="598396"/>
            <a:ext cx="7851648" cy="1331260"/>
          </a:xfrm>
        </p:spPr>
        <p:txBody>
          <a:bodyPr/>
          <a:lstStyle/>
          <a:p>
            <a:pPr algn="ctr"/>
            <a:r>
              <a:rPr lang="en-US" b="1" dirty="0">
                <a:solidFill>
                  <a:srgbClr val="0000FF"/>
                </a:solidFill>
                <a:latin typeface="Chalkboard"/>
                <a:cs typeface="Chalkboard"/>
              </a:rPr>
              <a:t>Ocean Modeling II</a:t>
            </a:r>
          </a:p>
        </p:txBody>
      </p:sp>
      <p:sp>
        <p:nvSpPr>
          <p:cNvPr id="11" name="Subtitle 10"/>
          <p:cNvSpPr>
            <a:spLocks noGrp="1"/>
          </p:cNvSpPr>
          <p:nvPr>
            <p:ph type="subTitle" idx="1"/>
          </p:nvPr>
        </p:nvSpPr>
        <p:spPr>
          <a:xfrm>
            <a:off x="533400" y="2373407"/>
            <a:ext cx="7854696" cy="3906369"/>
          </a:xfrm>
        </p:spPr>
        <p:txBody>
          <a:bodyPr>
            <a:normAutofit fontScale="62500" lnSpcReduction="20000"/>
          </a:bodyPr>
          <a:lstStyle/>
          <a:p>
            <a:pPr algn="ctr"/>
            <a:r>
              <a:rPr lang="en-US" sz="7300" dirty="0">
                <a:solidFill>
                  <a:srgbClr val="0000FF"/>
                </a:solidFill>
                <a:latin typeface="Chalkboard"/>
                <a:cs typeface="Chalkboard"/>
              </a:rPr>
              <a:t>Parameterized Physics</a:t>
            </a:r>
          </a:p>
          <a:p>
            <a:pPr algn="ctr"/>
            <a:endParaRPr lang="en-US" sz="4300" dirty="0">
              <a:solidFill>
                <a:srgbClr val="0000FF"/>
              </a:solidFill>
              <a:latin typeface="Chalkboard"/>
              <a:cs typeface="Chalkboard"/>
            </a:endParaRPr>
          </a:p>
          <a:p>
            <a:pPr algn="ctr"/>
            <a:endParaRPr lang="en-US" sz="5100" dirty="0">
              <a:solidFill>
                <a:schemeClr val="tx1"/>
              </a:solidFill>
              <a:latin typeface="Chalkboard"/>
              <a:cs typeface="Chalkboard"/>
            </a:endParaRPr>
          </a:p>
          <a:p>
            <a:pPr algn="ctr"/>
            <a:r>
              <a:rPr lang="en-US" sz="6700" dirty="0">
                <a:solidFill>
                  <a:schemeClr val="tx1"/>
                </a:solidFill>
                <a:latin typeface="Chalkboard"/>
                <a:cs typeface="Chalkboard"/>
              </a:rPr>
              <a:t>Peter Gent </a:t>
            </a:r>
          </a:p>
          <a:p>
            <a:pPr algn="ctr"/>
            <a:endParaRPr lang="en-US" sz="6700" dirty="0">
              <a:solidFill>
                <a:schemeClr val="tx1"/>
              </a:solidFill>
              <a:latin typeface="Chalkboard"/>
              <a:cs typeface="Chalkboard"/>
            </a:endParaRPr>
          </a:p>
          <a:p>
            <a:pPr algn="ctr"/>
            <a:r>
              <a:rPr lang="en-US" sz="6700" dirty="0">
                <a:solidFill>
                  <a:schemeClr val="tx1"/>
                </a:solidFill>
                <a:latin typeface="Chalkboard"/>
                <a:cs typeface="Chalkboard"/>
              </a:rPr>
              <a:t>Oceanography Section</a:t>
            </a:r>
          </a:p>
          <a:p>
            <a:pPr algn="ctr"/>
            <a:r>
              <a:rPr lang="en-US" sz="6700" dirty="0">
                <a:solidFill>
                  <a:schemeClr val="tx1"/>
                </a:solidFill>
                <a:latin typeface="Chalkboard"/>
                <a:cs typeface="Chalkboard"/>
              </a:rPr>
              <a:t>NCAR</a:t>
            </a:r>
          </a:p>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288945" y="981242"/>
            <a:ext cx="5964957" cy="461665"/>
          </a:xfrm>
          <a:prstGeom prst="rect">
            <a:avLst/>
          </a:prstGeom>
          <a:noFill/>
        </p:spPr>
        <p:txBody>
          <a:bodyPr wrap="square" rtlCol="0">
            <a:spAutoFit/>
          </a:bodyPr>
          <a:lstStyle/>
          <a:p>
            <a:pPr algn="ctr"/>
            <a:r>
              <a:rPr lang="en-US" sz="2400" dirty="0"/>
              <a:t>Lateral Mixing (Interior, Tracer Diffusion)</a:t>
            </a:r>
          </a:p>
        </p:txBody>
      </p:sp>
      <p:sp>
        <p:nvSpPr>
          <p:cNvPr id="12" name="Rectangle 11"/>
          <p:cNvSpPr/>
          <p:nvPr/>
        </p:nvSpPr>
        <p:spPr>
          <a:xfrm>
            <a:off x="1701209" y="1022501"/>
            <a:ext cx="5208497" cy="42040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026"/>
          <p:cNvSpPr txBox="1">
            <a:spLocks noChangeArrowheads="1"/>
          </p:cNvSpPr>
          <p:nvPr/>
        </p:nvSpPr>
        <p:spPr>
          <a:xfrm>
            <a:off x="685800" y="216844"/>
            <a:ext cx="7772400" cy="9001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Mesoscale eddy mixing of tracers:</a:t>
            </a:r>
            <a:br>
              <a:rPr lang="en-US" sz="2400" dirty="0">
                <a:solidFill>
                  <a:srgbClr val="FF0000"/>
                </a:solidFill>
                <a:latin typeface="Comic Sans MS" charset="0"/>
              </a:rPr>
            </a:br>
            <a:r>
              <a:rPr lang="en-US" sz="2400" dirty="0">
                <a:solidFill>
                  <a:srgbClr val="FF0000"/>
                </a:solidFill>
                <a:latin typeface="Comic Sans MS" charset="0"/>
              </a:rPr>
              <a:t>Gent-McWilliams (GM) parameterization</a:t>
            </a:r>
          </a:p>
        </p:txBody>
      </p:sp>
      <p:grpSp>
        <p:nvGrpSpPr>
          <p:cNvPr id="3" name="Group 2"/>
          <p:cNvGrpSpPr/>
          <p:nvPr/>
        </p:nvGrpSpPr>
        <p:grpSpPr>
          <a:xfrm>
            <a:off x="1035425" y="1116957"/>
            <a:ext cx="6871446" cy="3024738"/>
            <a:chOff x="2365375" y="1271588"/>
            <a:chExt cx="4460875" cy="1681163"/>
          </a:xfrm>
        </p:grpSpPr>
        <p:pic>
          <p:nvPicPr>
            <p:cNvPr id="2" name="Picture 1" descr="gentmcwilliams.pdf"/>
            <p:cNvPicPr>
              <a:picLocks noChangeAspect="1"/>
            </p:cNvPicPr>
            <p:nvPr/>
          </p:nvPicPr>
          <p:blipFill rotWithShape="1">
            <a:blip r:embed="rId3">
              <a:extLst>
                <a:ext uri="{28A0092B-C50C-407E-A947-70E740481C1C}">
                  <a14:useLocalDpi xmlns:a14="http://schemas.microsoft.com/office/drawing/2010/main" val="0"/>
                </a:ext>
              </a:extLst>
            </a:blip>
            <a:srcRect l="7065" t="15046" r="6591" b="66320"/>
            <a:stretch/>
          </p:blipFill>
          <p:spPr>
            <a:xfrm>
              <a:off x="2460625" y="1674813"/>
              <a:ext cx="4365625" cy="1277938"/>
            </a:xfrm>
            <a:prstGeom prst="rect">
              <a:avLst/>
            </a:prstGeom>
          </p:spPr>
        </p:pic>
        <p:pic>
          <p:nvPicPr>
            <p:cNvPr id="15" name="Picture 14" descr="gentmcwilliams.pdf"/>
            <p:cNvPicPr>
              <a:picLocks noChangeAspect="1"/>
            </p:cNvPicPr>
            <p:nvPr/>
          </p:nvPicPr>
          <p:blipFill rotWithShape="1">
            <a:blip r:embed="rId3">
              <a:extLst>
                <a:ext uri="{28A0092B-C50C-407E-A947-70E740481C1C}">
                  <a14:useLocalDpi xmlns:a14="http://schemas.microsoft.com/office/drawing/2010/main" val="0"/>
                </a:ext>
              </a:extLst>
            </a:blip>
            <a:srcRect l="5181" t="5208" r="8192" b="90301"/>
            <a:stretch/>
          </p:blipFill>
          <p:spPr>
            <a:xfrm>
              <a:off x="2365375" y="1271588"/>
              <a:ext cx="4379913" cy="307975"/>
            </a:xfrm>
            <a:prstGeom prst="rect">
              <a:avLst/>
            </a:prstGeom>
          </p:spPr>
        </p:pic>
      </p:grpSp>
      <p:sp>
        <p:nvSpPr>
          <p:cNvPr id="16" name="Text Placeholder 3"/>
          <p:cNvSpPr txBox="1">
            <a:spLocks/>
          </p:cNvSpPr>
          <p:nvPr/>
        </p:nvSpPr>
        <p:spPr>
          <a:xfrm>
            <a:off x="7635874" y="1579564"/>
            <a:ext cx="822326" cy="38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000000"/>
                </a:solidFill>
                <a:latin typeface="Chalkboard"/>
                <a:cs typeface="Chalkboard"/>
              </a:rPr>
              <a:t>1990</a:t>
            </a:r>
          </a:p>
        </p:txBody>
      </p:sp>
      <p:sp>
        <p:nvSpPr>
          <p:cNvPr id="18" name="Rectangle 17"/>
          <p:cNvSpPr/>
          <p:nvPr/>
        </p:nvSpPr>
        <p:spPr>
          <a:xfrm>
            <a:off x="1701210" y="1143525"/>
            <a:ext cx="5552692" cy="299817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Gent.OceMod.2011.pdf"/>
          <p:cNvPicPr>
            <a:picLocks noChangeAspect="1"/>
          </p:cNvPicPr>
          <p:nvPr/>
        </p:nvPicPr>
        <p:blipFill rotWithShape="1">
          <a:blip r:embed="rId4">
            <a:extLst>
              <a:ext uri="{28A0092B-C50C-407E-A947-70E740481C1C}">
                <a14:useLocalDpi xmlns:a14="http://schemas.microsoft.com/office/drawing/2010/main" val="0"/>
              </a:ext>
            </a:extLst>
          </a:blip>
          <a:srcRect l="1359" t="4977" r="1058" b="69997"/>
          <a:stretch/>
        </p:blipFill>
        <p:spPr>
          <a:xfrm>
            <a:off x="1621112" y="4486399"/>
            <a:ext cx="5901775" cy="2156447"/>
          </a:xfrm>
          <a:prstGeom prst="rect">
            <a:avLst/>
          </a:prstGeom>
        </p:spPr>
      </p:pic>
      <p:sp>
        <p:nvSpPr>
          <p:cNvPr id="19" name="Rectangle 18"/>
          <p:cNvSpPr/>
          <p:nvPr/>
        </p:nvSpPr>
        <p:spPr>
          <a:xfrm>
            <a:off x="1701208" y="4504826"/>
            <a:ext cx="5552693" cy="211959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Placeholder 3"/>
          <p:cNvSpPr txBox="1">
            <a:spLocks/>
          </p:cNvSpPr>
          <p:nvPr/>
        </p:nvSpPr>
        <p:spPr>
          <a:xfrm>
            <a:off x="7635874" y="4504826"/>
            <a:ext cx="822327" cy="38169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000000"/>
                </a:solidFill>
                <a:latin typeface="Chalkboard"/>
                <a:cs typeface="Chalkboard"/>
              </a:rPr>
              <a:t>2011</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82" y="537011"/>
            <a:ext cx="8341112" cy="4649351"/>
          </a:xfrm>
          <a:prstGeom prst="rect">
            <a:avLst/>
          </a:prstGeom>
        </p:spPr>
      </p:pic>
      <p:sp>
        <p:nvSpPr>
          <p:cNvPr id="3" name="TextBox 2"/>
          <p:cNvSpPr txBox="1"/>
          <p:nvPr/>
        </p:nvSpPr>
        <p:spPr>
          <a:xfrm>
            <a:off x="914399" y="5751871"/>
            <a:ext cx="7698659" cy="523220"/>
          </a:xfrm>
          <a:prstGeom prst="rect">
            <a:avLst/>
          </a:prstGeom>
          <a:noFill/>
        </p:spPr>
        <p:txBody>
          <a:bodyPr wrap="square" rtlCol="0">
            <a:spAutoFit/>
          </a:bodyPr>
          <a:lstStyle/>
          <a:p>
            <a:r>
              <a:rPr lang="en-US" sz="2800" dirty="0"/>
              <a:t>GFDL climate model with ocean resolution of 0.1</a:t>
            </a:r>
            <a:r>
              <a:rPr lang="en-US" sz="2800" baseline="30000" dirty="0"/>
              <a:t>o</a:t>
            </a:r>
          </a:p>
        </p:txBody>
      </p:sp>
    </p:spTree>
    <p:extLst>
      <p:ext uri="{BB962C8B-B14F-4D97-AF65-F5344CB8AC3E}">
        <p14:creationId xmlns:p14="http://schemas.microsoft.com/office/powerpoint/2010/main" val="376562400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1288945" y="981242"/>
            <a:ext cx="5964957" cy="461665"/>
          </a:xfrm>
          <a:prstGeom prst="rect">
            <a:avLst/>
          </a:prstGeom>
          <a:noFill/>
        </p:spPr>
        <p:txBody>
          <a:bodyPr wrap="square" rtlCol="0">
            <a:spAutoFit/>
          </a:bodyPr>
          <a:lstStyle/>
          <a:p>
            <a:pPr algn="ctr"/>
            <a:r>
              <a:rPr lang="en-US" sz="2400" dirty="0"/>
              <a:t>Lateral Mixing (Interior, Tracer Diffusion)</a:t>
            </a:r>
          </a:p>
        </p:txBody>
      </p:sp>
      <p:sp>
        <p:nvSpPr>
          <p:cNvPr id="12" name="Rectangle 11"/>
          <p:cNvSpPr/>
          <p:nvPr/>
        </p:nvSpPr>
        <p:spPr>
          <a:xfrm>
            <a:off x="1701209" y="1022501"/>
            <a:ext cx="5208497" cy="42040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1026"/>
          <p:cNvSpPr txBox="1">
            <a:spLocks noChangeArrowheads="1"/>
          </p:cNvSpPr>
          <p:nvPr/>
        </p:nvSpPr>
        <p:spPr>
          <a:xfrm>
            <a:off x="688712" y="236184"/>
            <a:ext cx="7772400"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Why is GM needed? </a:t>
            </a:r>
          </a:p>
        </p:txBody>
      </p:sp>
      <p:pic>
        <p:nvPicPr>
          <p:cNvPr id="10" name="Picture 2" descr="sst_agulhas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7138"/>
            <a:ext cx="4495800" cy="4403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st_agulhas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19200"/>
            <a:ext cx="46482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3"/>
          <p:cNvSpPr txBox="1">
            <a:spLocks/>
          </p:cNvSpPr>
          <p:nvPr/>
        </p:nvSpPr>
        <p:spPr>
          <a:xfrm>
            <a:off x="457201" y="5630863"/>
            <a:ext cx="8534400" cy="9875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Chalkboard"/>
                <a:cs typeface="Chalkboard"/>
              </a:rPr>
              <a:t>O(1</a:t>
            </a:r>
            <a:r>
              <a:rPr lang="en-US" sz="2000" baseline="30000" dirty="0">
                <a:solidFill>
                  <a:srgbClr val="000000"/>
                </a:solidFill>
                <a:latin typeface="Chalkboard"/>
                <a:cs typeface="Chalkboard"/>
              </a:rPr>
              <a:t>o</a:t>
            </a:r>
            <a:r>
              <a:rPr lang="en-US" sz="2000" dirty="0">
                <a:solidFill>
                  <a:srgbClr val="000000"/>
                </a:solidFill>
                <a:latin typeface="Chalkboard"/>
                <a:cs typeface="Chalkboard"/>
              </a:rPr>
              <a:t>) models do not resolve the 1</a:t>
            </a:r>
            <a:r>
              <a:rPr lang="en-US" sz="2000" baseline="30000" dirty="0">
                <a:solidFill>
                  <a:srgbClr val="000000"/>
                </a:solidFill>
                <a:latin typeface="Chalkboard"/>
                <a:cs typeface="Chalkboard"/>
              </a:rPr>
              <a:t>st</a:t>
            </a:r>
            <a:r>
              <a:rPr lang="en-US" sz="2000" dirty="0">
                <a:solidFill>
                  <a:srgbClr val="000000"/>
                </a:solidFill>
                <a:latin typeface="Chalkboard"/>
                <a:cs typeface="Chalkboard"/>
              </a:rPr>
              <a:t> </a:t>
            </a:r>
            <a:r>
              <a:rPr lang="en-US" sz="2000" dirty="0" err="1">
                <a:solidFill>
                  <a:srgbClr val="000000"/>
                </a:solidFill>
                <a:latin typeface="Chalkboard"/>
                <a:cs typeface="Chalkboard"/>
              </a:rPr>
              <a:t>baroclinic</a:t>
            </a:r>
            <a:r>
              <a:rPr lang="en-US" sz="2000" dirty="0">
                <a:solidFill>
                  <a:srgbClr val="000000"/>
                </a:solidFill>
                <a:latin typeface="Chalkboard"/>
                <a:cs typeface="Chalkboard"/>
              </a:rPr>
              <a:t> deformation radius away from the equatorial regions, and hence lack the mesoscale turbulence which mixes temperature, salinity and passive tracers in the real ocean.</a:t>
            </a:r>
            <a:r>
              <a:rPr lang="en-US" sz="1800" dirty="0">
                <a:solidFill>
                  <a:srgbClr val="000000"/>
                </a:solidFill>
                <a:latin typeface="Chalkboard"/>
                <a:cs typeface="Chalkboard"/>
              </a:rPr>
              <a:t>    </a:t>
            </a:r>
          </a:p>
        </p:txBody>
      </p:sp>
      <p:sp>
        <p:nvSpPr>
          <p:cNvPr id="14" name="Text Placeholder 3"/>
          <p:cNvSpPr txBox="1">
            <a:spLocks/>
          </p:cNvSpPr>
          <p:nvPr/>
        </p:nvSpPr>
        <p:spPr>
          <a:xfrm>
            <a:off x="3314988" y="1022501"/>
            <a:ext cx="2735000" cy="48533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Chalkboard"/>
                <a:cs typeface="Chalkboard"/>
              </a:rPr>
              <a:t>Agulhas Retroflection</a:t>
            </a:r>
          </a:p>
        </p:txBody>
      </p:sp>
    </p:spTree>
    <p:extLst>
      <p:ext uri="{BB962C8B-B14F-4D97-AF65-F5344CB8AC3E}">
        <p14:creationId xmlns:p14="http://schemas.microsoft.com/office/powerpoint/2010/main" val="827209400"/>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p:cNvGraphicFramePr>
          <p:nvPr>
            <p:extLst>
              <p:ext uri="{D42A27DB-BD31-4B8C-83A1-F6EECF244321}">
                <p14:modId xmlns:p14="http://schemas.microsoft.com/office/powerpoint/2010/main" val="4144115660"/>
              </p:ext>
            </p:extLst>
          </p:nvPr>
        </p:nvGraphicFramePr>
        <p:xfrm>
          <a:off x="860611" y="802902"/>
          <a:ext cx="5567083" cy="2888988"/>
        </p:xfrm>
        <a:graphic>
          <a:graphicData uri="http://schemas.openxmlformats.org/presentationml/2006/ole">
            <mc:AlternateContent xmlns:mc="http://schemas.openxmlformats.org/markup-compatibility/2006">
              <mc:Choice xmlns:v="urn:schemas-microsoft-com:vml" Requires="v">
                <p:oleObj spid="_x0000_s192808" name="Document" r:id="rId4" imgW="6057900" imgH="3657600" progId="Word.Document.8">
                  <p:embed/>
                </p:oleObj>
              </mc:Choice>
              <mc:Fallback>
                <p:oleObj name="Document" r:id="rId4" imgW="6057900" imgH="3657600" progId="Word.Document.8">
                  <p:embed/>
                  <p:pic>
                    <p:nvPicPr>
                      <p:cNvPr id="0" name=""/>
                      <p:cNvPicPr>
                        <a:picLocks noChangeArrowheads="1"/>
                      </p:cNvPicPr>
                      <p:nvPr/>
                    </p:nvPicPr>
                    <p:blipFill>
                      <a:blip r:embed="rId5"/>
                      <a:srcRect/>
                      <a:stretch>
                        <a:fillRect/>
                      </a:stretch>
                    </p:blipFill>
                    <p:spPr bwMode="auto">
                      <a:xfrm>
                        <a:off x="860611" y="802902"/>
                        <a:ext cx="5567083" cy="2888988"/>
                      </a:xfrm>
                      <a:prstGeom prst="rect">
                        <a:avLst/>
                      </a:prstGeom>
                      <a:noFill/>
                      <a:extLst/>
                    </p:spPr>
                  </p:pic>
                </p:oleObj>
              </mc:Fallback>
            </mc:AlternateContent>
          </a:graphicData>
        </a:graphic>
      </p:graphicFrame>
      <p:sp>
        <p:nvSpPr>
          <p:cNvPr id="19" name="Text Placeholder 3"/>
          <p:cNvSpPr txBox="1">
            <a:spLocks/>
          </p:cNvSpPr>
          <p:nvPr/>
        </p:nvSpPr>
        <p:spPr>
          <a:xfrm>
            <a:off x="377687" y="3590365"/>
            <a:ext cx="8488017" cy="298955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en-US" sz="1800" dirty="0">
                <a:latin typeface="Chalkboard"/>
                <a:cs typeface="Chalkboard"/>
              </a:rPr>
              <a:t> Early ocean models parameterized the stirring effects of (unresolved) mesoscale eddies by Laplacian </a:t>
            </a:r>
            <a:r>
              <a:rPr lang="en-US" sz="1800" i="1" dirty="0">
                <a:latin typeface="Chalkboard"/>
                <a:cs typeface="Chalkboard"/>
              </a:rPr>
              <a:t>horizontal</a:t>
            </a:r>
            <a:r>
              <a:rPr lang="en-US" sz="1800" dirty="0">
                <a:latin typeface="Chalkboard"/>
                <a:cs typeface="Chalkboard"/>
              </a:rPr>
              <a:t> diffusion with K</a:t>
            </a:r>
            <a:r>
              <a:rPr lang="en-US" sz="1800" baseline="-25000" dirty="0">
                <a:latin typeface="Chalkboard"/>
                <a:cs typeface="Chalkboard"/>
              </a:rPr>
              <a:t>H</a:t>
            </a:r>
            <a:r>
              <a:rPr lang="en-US" sz="1800" dirty="0">
                <a:latin typeface="Chalkboard"/>
                <a:cs typeface="Chalkboard"/>
              </a:rPr>
              <a:t> = O(10</a:t>
            </a:r>
            <a:r>
              <a:rPr lang="en-US" sz="1800" baseline="30000" dirty="0">
                <a:latin typeface="Chalkboard"/>
                <a:cs typeface="Chalkboard"/>
              </a:rPr>
              <a:t>3</a:t>
            </a:r>
            <a:r>
              <a:rPr lang="en-US" sz="1800" dirty="0">
                <a:latin typeface="Chalkboard"/>
                <a:cs typeface="Chalkboard"/>
              </a:rPr>
              <a:t> m</a:t>
            </a:r>
            <a:r>
              <a:rPr lang="en-US" sz="1800" baseline="30000" dirty="0">
                <a:latin typeface="Chalkboard"/>
                <a:cs typeface="Chalkboard"/>
              </a:rPr>
              <a:t>2</a:t>
            </a:r>
            <a:r>
              <a:rPr lang="en-US" sz="1800" dirty="0">
                <a:latin typeface="Chalkboard"/>
                <a:cs typeface="Chalkboard"/>
              </a:rPr>
              <a:t>/s), whereas the vertical mixing coefficient </a:t>
            </a:r>
            <a:r>
              <a:rPr lang="en-US" sz="1800" dirty="0" err="1">
                <a:latin typeface="Chalkboard"/>
                <a:cs typeface="Chalkboard"/>
              </a:rPr>
              <a:t>K</a:t>
            </a:r>
            <a:r>
              <a:rPr lang="en-US" sz="1800" baseline="-25000" dirty="0" err="1">
                <a:latin typeface="Chalkboard"/>
                <a:cs typeface="Chalkboard"/>
              </a:rPr>
              <a:t>v</a:t>
            </a:r>
            <a:r>
              <a:rPr lang="en-US" sz="1800" dirty="0">
                <a:latin typeface="Chalkboard"/>
                <a:cs typeface="Chalkboard"/>
              </a:rPr>
              <a:t> = O(10</a:t>
            </a:r>
            <a:r>
              <a:rPr lang="en-US" sz="1800" baseline="30000" dirty="0">
                <a:latin typeface="Chalkboard"/>
                <a:cs typeface="Chalkboard"/>
              </a:rPr>
              <a:t>-4</a:t>
            </a:r>
            <a:r>
              <a:rPr lang="en-US" sz="1800" dirty="0">
                <a:latin typeface="Chalkboard"/>
                <a:cs typeface="Chalkboard"/>
              </a:rPr>
              <a:t> m</a:t>
            </a:r>
            <a:r>
              <a:rPr lang="en-US" sz="1800" baseline="30000" dirty="0">
                <a:latin typeface="Chalkboard"/>
                <a:cs typeface="Chalkboard"/>
              </a:rPr>
              <a:t>2</a:t>
            </a:r>
            <a:r>
              <a:rPr lang="en-US" sz="1800" dirty="0">
                <a:latin typeface="Chalkboard"/>
                <a:cs typeface="Chalkboard"/>
              </a:rPr>
              <a:t>/s).</a:t>
            </a:r>
          </a:p>
          <a:p>
            <a:pPr marL="0" indent="0">
              <a:spcBef>
                <a:spcPts val="0"/>
              </a:spcBef>
              <a:buNone/>
            </a:pPr>
            <a:endParaRPr lang="en-US" sz="1800" dirty="0">
              <a:latin typeface="Chalkboard"/>
              <a:cs typeface="Chalkboard"/>
            </a:endParaRPr>
          </a:p>
          <a:p>
            <a:pPr marL="0" indent="0">
              <a:spcBef>
                <a:spcPts val="0"/>
              </a:spcBef>
            </a:pPr>
            <a:r>
              <a:rPr lang="en-US" sz="1800" dirty="0">
                <a:latin typeface="Chalkboard"/>
                <a:cs typeface="Chalkboard"/>
              </a:rPr>
              <a:t> Horizontal mixing results in excessive </a:t>
            </a:r>
            <a:r>
              <a:rPr lang="en-US" sz="1800" dirty="0" err="1">
                <a:latin typeface="Chalkboard"/>
                <a:cs typeface="Chalkboard"/>
              </a:rPr>
              <a:t>diapycnal</a:t>
            </a:r>
            <a:r>
              <a:rPr lang="en-US" sz="1800" dirty="0">
                <a:latin typeface="Chalkboard"/>
                <a:cs typeface="Chalkboard"/>
              </a:rPr>
              <a:t> mixing, which degrades the ocean solution: e.g. </a:t>
            </a:r>
            <a:r>
              <a:rPr lang="en-US" sz="1800" dirty="0" err="1">
                <a:latin typeface="Chalkboard"/>
                <a:cs typeface="Chalkboard"/>
              </a:rPr>
              <a:t>Veronis</a:t>
            </a:r>
            <a:r>
              <a:rPr lang="en-US" sz="1800" dirty="0">
                <a:latin typeface="Chalkboard"/>
                <a:cs typeface="Chalkboard"/>
              </a:rPr>
              <a:t> (1975) showed that it produces spurious upwelling in western boundary current regions which “short circuits” the N. Atlantic MOC.</a:t>
            </a:r>
          </a:p>
          <a:p>
            <a:pPr marL="0" indent="0">
              <a:spcBef>
                <a:spcPts val="0"/>
              </a:spcBef>
              <a:buNone/>
            </a:pPr>
            <a:endParaRPr lang="en-US" sz="1800" dirty="0">
              <a:latin typeface="Chalkboard"/>
              <a:cs typeface="Chalkboard"/>
            </a:endParaRPr>
          </a:p>
          <a:p>
            <a:pPr marL="0" indent="0">
              <a:spcBef>
                <a:spcPts val="0"/>
              </a:spcBef>
            </a:pPr>
            <a:r>
              <a:rPr lang="en-US" sz="1800" dirty="0">
                <a:latin typeface="Chalkboard"/>
                <a:cs typeface="Chalkboard"/>
              </a:rPr>
              <a:t> Thus, was a recognized need to orient tracer diffusion in z-coordinate models along </a:t>
            </a:r>
            <a:r>
              <a:rPr lang="en-US" sz="1800" dirty="0" err="1">
                <a:latin typeface="Chalkboard"/>
                <a:cs typeface="Chalkboard"/>
              </a:rPr>
              <a:t>isopycnal</a:t>
            </a:r>
            <a:r>
              <a:rPr lang="en-US" sz="1800" dirty="0">
                <a:latin typeface="Chalkboard"/>
                <a:cs typeface="Chalkboard"/>
              </a:rPr>
              <a:t> surfaces, to be consistent with observed ocean mixing rates.</a:t>
            </a:r>
          </a:p>
          <a:p>
            <a:pPr marL="0" indent="0">
              <a:spcBef>
                <a:spcPts val="0"/>
              </a:spcBef>
            </a:pPr>
            <a:endParaRPr lang="en-US" sz="1800" baseline="30000" dirty="0">
              <a:solidFill>
                <a:srgbClr val="0000FF"/>
              </a:solidFill>
              <a:latin typeface="Chalkboard"/>
              <a:cs typeface="Chalkboard"/>
            </a:endParaRPr>
          </a:p>
          <a:p>
            <a:pPr marL="400050" lvl="1" indent="0">
              <a:spcBef>
                <a:spcPts val="0"/>
              </a:spcBef>
            </a:pPr>
            <a:endParaRPr lang="en-US" sz="1400" dirty="0">
              <a:solidFill>
                <a:srgbClr val="0000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9" name="Rectangle 1026"/>
          <p:cNvSpPr txBox="1">
            <a:spLocks noChangeArrowheads="1"/>
          </p:cNvSpPr>
          <p:nvPr/>
        </p:nvSpPr>
        <p:spPr>
          <a:xfrm>
            <a:off x="685800" y="216097"/>
            <a:ext cx="7772400"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Why is GM needed? </a:t>
            </a:r>
          </a:p>
        </p:txBody>
      </p:sp>
      <p:sp>
        <p:nvSpPr>
          <p:cNvPr id="3" name="TextBox 2"/>
          <p:cNvSpPr txBox="1"/>
          <p:nvPr/>
        </p:nvSpPr>
        <p:spPr>
          <a:xfrm>
            <a:off x="6777319" y="1573306"/>
            <a:ext cx="1932078" cy="923330"/>
          </a:xfrm>
          <a:prstGeom prst="rect">
            <a:avLst/>
          </a:prstGeom>
          <a:noFill/>
        </p:spPr>
        <p:txBody>
          <a:bodyPr wrap="square" rtlCol="0">
            <a:spAutoFit/>
          </a:bodyPr>
          <a:lstStyle/>
          <a:p>
            <a:r>
              <a:rPr lang="en-US" dirty="0" err="1">
                <a:latin typeface="Chalkboard"/>
              </a:rPr>
              <a:t>Isopycnal</a:t>
            </a:r>
            <a:r>
              <a:rPr lang="en-US" dirty="0"/>
              <a:t> </a:t>
            </a:r>
            <a:r>
              <a:rPr lang="en-US" dirty="0">
                <a:latin typeface="Chalkboard"/>
              </a:rPr>
              <a:t>slopes are small O(10</a:t>
            </a:r>
            <a:r>
              <a:rPr lang="en-US" baseline="30000" dirty="0">
                <a:latin typeface="Chalkboard"/>
              </a:rPr>
              <a:t>-3</a:t>
            </a:r>
            <a:r>
              <a:rPr lang="en-US" dirty="0">
                <a:latin typeface="Chalkboard"/>
              </a:rPr>
              <a:t>) at most</a:t>
            </a:r>
          </a:p>
        </p:txBody>
      </p:sp>
    </p:spTree>
    <p:extLst>
      <p:ext uri="{BB962C8B-B14F-4D97-AF65-F5344CB8AC3E}">
        <p14:creationId xmlns:p14="http://schemas.microsoft.com/office/powerpoint/2010/main" val="63998287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r>
              <a:rPr lang="en-US" altLang="en-US" sz="3200" dirty="0">
                <a:solidFill>
                  <a:srgbClr val="FF0000"/>
                </a:solidFill>
                <a:latin typeface="Comic Sans MS" panose="030F0702030302020204" pitchFamily="66" charset="0"/>
              </a:rPr>
              <a:t>The GM Parameterization</a:t>
            </a:r>
          </a:p>
        </p:txBody>
      </p:sp>
      <p:graphicFrame>
        <p:nvGraphicFramePr>
          <p:cNvPr id="32778" name="Object 10"/>
          <p:cNvGraphicFramePr>
            <a:graphicFrameLocks noGrp="1" noChangeAspect="1"/>
          </p:cNvGraphicFramePr>
          <p:nvPr>
            <p:ph sz="half" idx="1"/>
          </p:nvPr>
        </p:nvGraphicFramePr>
        <p:xfrm>
          <a:off x="1770063" y="1905000"/>
          <a:ext cx="5151437" cy="1209675"/>
        </p:xfrm>
        <a:graphic>
          <a:graphicData uri="http://schemas.openxmlformats.org/presentationml/2006/ole">
            <mc:AlternateContent xmlns:mc="http://schemas.openxmlformats.org/markup-compatibility/2006">
              <mc:Choice xmlns:v="urn:schemas-microsoft-com:vml" Requires="v">
                <p:oleObj spid="_x0000_s201886" name="Equation" r:id="rId3" imgW="1676160" imgH="393480" progId="Equation.3">
                  <p:embed/>
                </p:oleObj>
              </mc:Choice>
              <mc:Fallback>
                <p:oleObj name="Equation" r:id="rId3" imgW="1676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1905000"/>
                        <a:ext cx="5151437"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0" name="Object 12"/>
          <p:cNvGraphicFramePr>
            <a:graphicFrameLocks noGrp="1" noChangeAspect="1"/>
          </p:cNvGraphicFramePr>
          <p:nvPr>
            <p:ph sz="half" idx="2"/>
          </p:nvPr>
        </p:nvGraphicFramePr>
        <p:xfrm>
          <a:off x="1981200" y="3675063"/>
          <a:ext cx="4648200" cy="549275"/>
        </p:xfrm>
        <a:graphic>
          <a:graphicData uri="http://schemas.openxmlformats.org/presentationml/2006/ole">
            <mc:AlternateContent xmlns:mc="http://schemas.openxmlformats.org/markup-compatibility/2006">
              <mc:Choice xmlns:v="urn:schemas-microsoft-com:vml" Requires="v">
                <p:oleObj spid="_x0000_s201887" name="Equation" r:id="rId5" imgW="1828800" imgH="215640" progId="Equation.3">
                  <p:embed/>
                </p:oleObj>
              </mc:Choice>
              <mc:Fallback>
                <p:oleObj name="Equation" r:id="rId5" imgW="18288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675063"/>
                        <a:ext cx="46482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2" name="Text Box 14"/>
          <p:cNvSpPr txBox="1">
            <a:spLocks noChangeArrowheads="1"/>
          </p:cNvSpPr>
          <p:nvPr/>
        </p:nvSpPr>
        <p:spPr bwMode="auto">
          <a:xfrm>
            <a:off x="914400" y="4876800"/>
            <a:ext cx="754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GM (1990) proposed an eddy-induced velocity </a:t>
            </a:r>
            <a:r>
              <a:rPr lang="en-US" altLang="en-US" sz="2800" i="1" u="sng" dirty="0"/>
              <a:t>u</a:t>
            </a:r>
            <a:r>
              <a:rPr lang="en-US" altLang="en-US" sz="2800" dirty="0"/>
              <a:t>* in addition to diffusion along </a:t>
            </a:r>
            <a:r>
              <a:rPr lang="en-US" altLang="en-US" sz="2800" dirty="0" err="1"/>
              <a:t>isopycnal</a:t>
            </a:r>
            <a:r>
              <a:rPr lang="en-US" altLang="en-US" sz="2800" dirty="0"/>
              <a:t> surfaces.</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p:cNvSpPr txBox="1">
            <a:spLocks noChangeArrowheads="1"/>
          </p:cNvSpPr>
          <p:nvPr/>
        </p:nvSpPr>
        <p:spPr>
          <a:xfrm>
            <a:off x="3160641" y="92305"/>
            <a:ext cx="1923340"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FF0000"/>
                </a:solidFill>
                <a:latin typeface="Comic Sans MS" charset="0"/>
              </a:rPr>
              <a:t>GM impacts</a:t>
            </a:r>
          </a:p>
        </p:txBody>
      </p:sp>
      <p:sp>
        <p:nvSpPr>
          <p:cNvPr id="14" name="Text Placeholder 3"/>
          <p:cNvSpPr txBox="1">
            <a:spLocks/>
          </p:cNvSpPr>
          <p:nvPr/>
        </p:nvSpPr>
        <p:spPr>
          <a:xfrm>
            <a:off x="295771" y="764126"/>
            <a:ext cx="6124908" cy="60568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latin typeface="Chalkboard"/>
                <a:cs typeface="Chalkboard"/>
              </a:rPr>
              <a:t>Gent et al. (JPO, 1995):   Eddy-induced velocity (v*,w*) acts to flatten </a:t>
            </a:r>
            <a:r>
              <a:rPr lang="en-US" sz="1800" dirty="0" err="1">
                <a:latin typeface="Chalkboard"/>
                <a:cs typeface="Chalkboard"/>
              </a:rPr>
              <a:t>isopycnals</a:t>
            </a:r>
            <a:r>
              <a:rPr lang="en-US" sz="1800" dirty="0">
                <a:latin typeface="Chalkboard"/>
                <a:cs typeface="Chalkboard"/>
              </a:rPr>
              <a:t> and minimize potential energy.</a:t>
            </a:r>
          </a:p>
          <a:p>
            <a:pPr marL="0" indent="0">
              <a:spcBef>
                <a:spcPts val="0"/>
              </a:spcBef>
              <a:buNone/>
            </a:pPr>
            <a:endParaRPr lang="en-US" sz="1400" dirty="0">
              <a:latin typeface="Chalkboard"/>
              <a:cs typeface="Chalkboard"/>
            </a:endParaRPr>
          </a:p>
        </p:txBody>
      </p:sp>
      <p:pic>
        <p:nvPicPr>
          <p:cNvPr id="4" name="Picture 3" descr="GentEA.JPO.1995.pdf"/>
          <p:cNvPicPr>
            <a:picLocks noChangeAspect="1"/>
          </p:cNvPicPr>
          <p:nvPr/>
        </p:nvPicPr>
        <p:blipFill rotWithShape="1">
          <a:blip r:embed="rId3">
            <a:extLst>
              <a:ext uri="{28A0092B-C50C-407E-A947-70E740481C1C}">
                <a14:useLocalDpi xmlns:a14="http://schemas.microsoft.com/office/drawing/2010/main" val="0"/>
              </a:ext>
            </a:extLst>
          </a:blip>
          <a:srcRect l="49641" t="9954" r="7720" b="38638"/>
          <a:stretch/>
        </p:blipFill>
        <p:spPr>
          <a:xfrm>
            <a:off x="166008" y="1562440"/>
            <a:ext cx="2971568" cy="4727147"/>
          </a:xfrm>
          <a:prstGeom prst="rect">
            <a:avLst/>
          </a:prstGeom>
        </p:spPr>
      </p:pic>
      <p:pic>
        <p:nvPicPr>
          <p:cNvPr id="5" name="Picture 4" descr="GentEA.JPO.1995.pdf"/>
          <p:cNvPicPr>
            <a:picLocks noChangeAspect="1"/>
          </p:cNvPicPr>
          <p:nvPr/>
        </p:nvPicPr>
        <p:blipFill rotWithShape="1">
          <a:blip r:embed="rId4">
            <a:extLst>
              <a:ext uri="{28A0092B-C50C-407E-A947-70E740481C1C}">
                <a14:useLocalDpi xmlns:a14="http://schemas.microsoft.com/office/drawing/2010/main" val="0"/>
              </a:ext>
            </a:extLst>
          </a:blip>
          <a:srcRect l="7967" t="8621" r="49995" b="37428"/>
          <a:stretch/>
        </p:blipFill>
        <p:spPr>
          <a:xfrm>
            <a:off x="3137576" y="1369816"/>
            <a:ext cx="2971800" cy="5036880"/>
          </a:xfrm>
          <a:prstGeom prst="rect">
            <a:avLst/>
          </a:prstGeom>
        </p:spPr>
      </p:pic>
      <p:pic>
        <p:nvPicPr>
          <p:cNvPr id="13" name="Picture 12" descr="GentEA.JPO.1995.pdf"/>
          <p:cNvPicPr>
            <a:picLocks noChangeAspect="1"/>
          </p:cNvPicPr>
          <p:nvPr/>
        </p:nvPicPr>
        <p:blipFill rotWithShape="1">
          <a:blip r:embed="rId4">
            <a:extLst>
              <a:ext uri="{28A0092B-C50C-407E-A947-70E740481C1C}">
                <a14:useLocalDpi xmlns:a14="http://schemas.microsoft.com/office/drawing/2010/main" val="0"/>
              </a:ext>
            </a:extLst>
          </a:blip>
          <a:srcRect l="50107" t="20561" r="7535" b="5884"/>
          <a:stretch/>
        </p:blipFill>
        <p:spPr>
          <a:xfrm>
            <a:off x="6656973" y="903328"/>
            <a:ext cx="2487027" cy="5703592"/>
          </a:xfrm>
          <a:prstGeom prst="rect">
            <a:avLst/>
          </a:prstGeom>
        </p:spPr>
      </p:pic>
      <p:sp>
        <p:nvSpPr>
          <p:cNvPr id="15" name="Text Placeholder 3"/>
          <p:cNvSpPr txBox="1">
            <a:spLocks/>
          </p:cNvSpPr>
          <p:nvPr/>
        </p:nvSpPr>
        <p:spPr>
          <a:xfrm>
            <a:off x="2058461" y="1829970"/>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FF0000"/>
                </a:solidFill>
                <a:latin typeface="Chalkboard"/>
                <a:cs typeface="Chalkboard"/>
              </a:rPr>
              <a:t>warm</a:t>
            </a:r>
            <a:endParaRPr lang="en-US" sz="1400" dirty="0">
              <a:solidFill>
                <a:srgbClr val="FF0000"/>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16" name="Text Placeholder 3"/>
          <p:cNvSpPr txBox="1">
            <a:spLocks/>
          </p:cNvSpPr>
          <p:nvPr/>
        </p:nvSpPr>
        <p:spPr>
          <a:xfrm>
            <a:off x="567369" y="2787484"/>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3366FF"/>
                </a:solidFill>
                <a:latin typeface="Chalkboard"/>
                <a:cs typeface="Chalkboard"/>
              </a:rPr>
              <a:t>cold</a:t>
            </a:r>
            <a:endParaRPr lang="en-US" sz="1400" dirty="0">
              <a:solidFill>
                <a:srgbClr val="3366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17" name="Text Placeholder 3"/>
          <p:cNvSpPr txBox="1">
            <a:spLocks/>
          </p:cNvSpPr>
          <p:nvPr/>
        </p:nvSpPr>
        <p:spPr>
          <a:xfrm>
            <a:off x="2210861" y="4074008"/>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FF0000"/>
                </a:solidFill>
                <a:latin typeface="Chalkboard"/>
                <a:cs typeface="Chalkboard"/>
              </a:rPr>
              <a:t>salty</a:t>
            </a:r>
            <a:endParaRPr lang="en-US" sz="1400" dirty="0">
              <a:solidFill>
                <a:srgbClr val="FF0000"/>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18" name="Text Placeholder 3"/>
          <p:cNvSpPr txBox="1">
            <a:spLocks/>
          </p:cNvSpPr>
          <p:nvPr/>
        </p:nvSpPr>
        <p:spPr>
          <a:xfrm>
            <a:off x="567369" y="5073023"/>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3366FF"/>
                </a:solidFill>
                <a:latin typeface="Chalkboard"/>
                <a:cs typeface="Chalkboard"/>
              </a:rPr>
              <a:t>fresh</a:t>
            </a:r>
            <a:endParaRPr lang="en-US" sz="1400" dirty="0">
              <a:solidFill>
                <a:srgbClr val="3366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19" name="Text Placeholder 3"/>
          <p:cNvSpPr txBox="1">
            <a:spLocks/>
          </p:cNvSpPr>
          <p:nvPr/>
        </p:nvSpPr>
        <p:spPr>
          <a:xfrm>
            <a:off x="8004586" y="1276857"/>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FF0000"/>
                </a:solidFill>
                <a:latin typeface="Chalkboard"/>
                <a:cs typeface="Chalkboard"/>
              </a:rPr>
              <a:t>light</a:t>
            </a:r>
            <a:endParaRPr lang="en-US" sz="1400" dirty="0">
              <a:solidFill>
                <a:srgbClr val="FF0000"/>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20" name="Text Placeholder 3"/>
          <p:cNvSpPr txBox="1">
            <a:spLocks/>
          </p:cNvSpPr>
          <p:nvPr/>
        </p:nvSpPr>
        <p:spPr>
          <a:xfrm>
            <a:off x="6925471" y="2031355"/>
            <a:ext cx="1079115" cy="402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dirty="0">
                <a:solidFill>
                  <a:srgbClr val="3366FF"/>
                </a:solidFill>
                <a:latin typeface="Chalkboard"/>
                <a:cs typeface="Chalkboard"/>
              </a:rPr>
              <a:t>dense</a:t>
            </a:r>
            <a:endParaRPr lang="en-US" sz="1400" dirty="0">
              <a:solidFill>
                <a:srgbClr val="3366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21" name="Text Placeholder 3"/>
          <p:cNvSpPr txBox="1">
            <a:spLocks/>
          </p:cNvSpPr>
          <p:nvPr/>
        </p:nvSpPr>
        <p:spPr>
          <a:xfrm>
            <a:off x="567369" y="1419648"/>
            <a:ext cx="1198313" cy="285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Chalkboard"/>
                <a:cs typeface="Chalkboard"/>
              </a:rPr>
              <a:t>Temperature</a:t>
            </a:r>
          </a:p>
        </p:txBody>
      </p:sp>
      <p:sp>
        <p:nvSpPr>
          <p:cNvPr id="22" name="Text Placeholder 3"/>
          <p:cNvSpPr txBox="1">
            <a:spLocks/>
          </p:cNvSpPr>
          <p:nvPr/>
        </p:nvSpPr>
        <p:spPr>
          <a:xfrm>
            <a:off x="3558528" y="3613563"/>
            <a:ext cx="1198313" cy="285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Chalkboard"/>
                <a:cs typeface="Chalkboard"/>
              </a:rPr>
              <a:t>Salinity</a:t>
            </a:r>
          </a:p>
        </p:txBody>
      </p:sp>
      <p:sp>
        <p:nvSpPr>
          <p:cNvPr id="23" name="Text Placeholder 3"/>
          <p:cNvSpPr txBox="1">
            <a:spLocks/>
          </p:cNvSpPr>
          <p:nvPr/>
        </p:nvSpPr>
        <p:spPr>
          <a:xfrm>
            <a:off x="3558528" y="1369816"/>
            <a:ext cx="1198313" cy="285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Chalkboard"/>
                <a:cs typeface="Chalkboard"/>
              </a:rPr>
              <a:t>Temperature</a:t>
            </a:r>
          </a:p>
        </p:txBody>
      </p:sp>
      <p:sp>
        <p:nvSpPr>
          <p:cNvPr id="24" name="Text Placeholder 3"/>
          <p:cNvSpPr txBox="1">
            <a:spLocks/>
          </p:cNvSpPr>
          <p:nvPr/>
        </p:nvSpPr>
        <p:spPr>
          <a:xfrm>
            <a:off x="6925471" y="760536"/>
            <a:ext cx="1198313" cy="285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dirty="0">
                <a:latin typeface="Lucida Grande"/>
                <a:cs typeface="Chalkboard"/>
              </a:rPr>
              <a:t>Density</a:t>
            </a:r>
            <a:endParaRPr lang="en-US" sz="1600" dirty="0">
              <a:latin typeface="Chalkboard"/>
              <a:cs typeface="Chalkboard"/>
            </a:endParaRPr>
          </a:p>
        </p:txBody>
      </p:sp>
      <p:sp>
        <p:nvSpPr>
          <p:cNvPr id="25" name="Text Placeholder 3"/>
          <p:cNvSpPr txBox="1">
            <a:spLocks/>
          </p:cNvSpPr>
          <p:nvPr/>
        </p:nvSpPr>
        <p:spPr>
          <a:xfrm>
            <a:off x="567369" y="3613563"/>
            <a:ext cx="1198313" cy="28558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200" dirty="0">
                <a:latin typeface="Chalkboard"/>
                <a:cs typeface="Chalkboard"/>
              </a:rPr>
              <a:t>Salinity</a:t>
            </a:r>
          </a:p>
        </p:txBody>
      </p:sp>
      <p:sp>
        <p:nvSpPr>
          <p:cNvPr id="26" name="Curved Down Arrow 25"/>
          <p:cNvSpPr/>
          <p:nvPr/>
        </p:nvSpPr>
        <p:spPr>
          <a:xfrm>
            <a:off x="1344621" y="2031355"/>
            <a:ext cx="713840" cy="348606"/>
          </a:xfrm>
          <a:prstGeom prst="curvedDownArrow">
            <a:avLst/>
          </a:prstGeom>
          <a:solidFill>
            <a:srgbClr val="FFFF00"/>
          </a:solidFill>
          <a:ln>
            <a:solidFill>
              <a:schemeClr val="tx1"/>
            </a:solidFill>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0" name="Straight Arrow Connector 29"/>
          <p:cNvCxnSpPr/>
          <p:nvPr/>
        </p:nvCxnSpPr>
        <p:spPr>
          <a:xfrm>
            <a:off x="6623762" y="2689249"/>
            <a:ext cx="8300" cy="83831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ext Placeholder 3"/>
          <p:cNvSpPr txBox="1">
            <a:spLocks/>
          </p:cNvSpPr>
          <p:nvPr/>
        </p:nvSpPr>
        <p:spPr>
          <a:xfrm>
            <a:off x="6123353" y="2858249"/>
            <a:ext cx="655791" cy="25430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dirty="0">
                <a:latin typeface="Chalkboard"/>
                <a:cs typeface="Chalkboard"/>
              </a:rPr>
              <a:t>time</a:t>
            </a:r>
          </a:p>
          <a:p>
            <a:pPr marL="0" indent="0">
              <a:spcBef>
                <a:spcPts val="0"/>
              </a:spcBef>
              <a:buNone/>
            </a:pPr>
            <a:endParaRPr lang="en-US" sz="1400" dirty="0">
              <a:latin typeface="Chalkboard"/>
              <a:cs typeface="Chalkboard"/>
            </a:endParaRPr>
          </a:p>
        </p:txBody>
      </p:sp>
    </p:spTree>
    <p:extLst>
      <p:ext uri="{BB962C8B-B14F-4D97-AF65-F5344CB8AC3E}">
        <p14:creationId xmlns:p14="http://schemas.microsoft.com/office/powerpoint/2010/main" val="30711552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pe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451" y="1178719"/>
            <a:ext cx="86551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6"/>
          <p:cNvSpPr txBox="1">
            <a:spLocks noChangeArrowheads="1"/>
          </p:cNvSpPr>
          <p:nvPr/>
        </p:nvSpPr>
        <p:spPr bwMode="auto">
          <a:xfrm>
            <a:off x="3334870" y="308442"/>
            <a:ext cx="3361765"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dirty="0">
                <a:solidFill>
                  <a:srgbClr val="FF0000"/>
                </a:solidFill>
                <a:latin typeface="Comic Sans MS" panose="030F0702030302020204" pitchFamily="66" charset="0"/>
              </a:rPr>
              <a:t>Southern Hemisphere     zonal wind jet          </a:t>
            </a:r>
          </a:p>
        </p:txBody>
      </p:sp>
      <p:sp>
        <p:nvSpPr>
          <p:cNvPr id="7177" name="TextBox 11"/>
          <p:cNvSpPr txBox="1">
            <a:spLocks noChangeArrowheads="1"/>
          </p:cNvSpPr>
          <p:nvPr/>
        </p:nvSpPr>
        <p:spPr bwMode="auto">
          <a:xfrm>
            <a:off x="339328" y="5840016"/>
            <a:ext cx="8572500" cy="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200"/>
              <a:t>Baroclinic instability produces ACC eddies that try to flatten the isopycnals and produce a MOC that opposes the mean flow MOC.</a:t>
            </a:r>
            <a:endParaRPr lang="en-US" altLang="en-US" sz="2000"/>
          </a:p>
        </p:txBody>
      </p:sp>
    </p:spTree>
    <p:extLst>
      <p:ext uri="{BB962C8B-B14F-4D97-AF65-F5344CB8AC3E}">
        <p14:creationId xmlns:p14="http://schemas.microsoft.com/office/powerpoint/2010/main" val="3619947812"/>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speer.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451" y="1178719"/>
            <a:ext cx="86551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982641" y="2089547"/>
            <a:ext cx="2464594" cy="251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defRPr/>
            </a:pPr>
            <a:endParaRPr lang="en-US" dirty="0"/>
          </a:p>
        </p:txBody>
      </p:sp>
      <p:sp>
        <p:nvSpPr>
          <p:cNvPr id="4" name="Circular Arrow 3"/>
          <p:cNvSpPr/>
          <p:nvPr/>
        </p:nvSpPr>
        <p:spPr>
          <a:xfrm>
            <a:off x="4518422" y="2357437"/>
            <a:ext cx="1491258" cy="100905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defRPr/>
            </a:pPr>
            <a:endParaRPr lang="en-US">
              <a:solidFill>
                <a:schemeClr val="tx1"/>
              </a:solidFill>
            </a:endParaRPr>
          </a:p>
        </p:txBody>
      </p:sp>
      <p:sp>
        <p:nvSpPr>
          <p:cNvPr id="6" name="Curved Up Arrow 5"/>
          <p:cNvSpPr/>
          <p:nvPr/>
        </p:nvSpPr>
        <p:spPr>
          <a:xfrm>
            <a:off x="4679156" y="3750469"/>
            <a:ext cx="1232297" cy="6217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defRPr/>
            </a:pPr>
            <a:endParaRPr lang="en-US">
              <a:solidFill>
                <a:schemeClr val="tx1"/>
              </a:solidFill>
            </a:endParaRPr>
          </a:p>
        </p:txBody>
      </p:sp>
      <p:sp>
        <p:nvSpPr>
          <p:cNvPr id="7174" name="TextBox 6"/>
          <p:cNvSpPr txBox="1">
            <a:spLocks noChangeArrowheads="1"/>
          </p:cNvSpPr>
          <p:nvPr/>
        </p:nvSpPr>
        <p:spPr bwMode="auto">
          <a:xfrm>
            <a:off x="3334870" y="308442"/>
            <a:ext cx="3361765" cy="8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400" dirty="0">
                <a:solidFill>
                  <a:srgbClr val="FF0000"/>
                </a:solidFill>
                <a:latin typeface="Comic Sans MS" panose="030F0702030302020204" pitchFamily="66" charset="0"/>
              </a:rPr>
              <a:t>Southern Hemisphere     zonal wind jet          </a:t>
            </a:r>
          </a:p>
        </p:txBody>
      </p:sp>
      <p:sp>
        <p:nvSpPr>
          <p:cNvPr id="7175" name="TextBox 9"/>
          <p:cNvSpPr txBox="1">
            <a:spLocks noChangeArrowheads="1"/>
          </p:cNvSpPr>
          <p:nvPr/>
        </p:nvSpPr>
        <p:spPr bwMode="auto">
          <a:xfrm>
            <a:off x="4625578" y="2893219"/>
            <a:ext cx="1285875"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dirty="0"/>
              <a:t>Mean MOC</a:t>
            </a:r>
          </a:p>
        </p:txBody>
      </p:sp>
      <p:sp>
        <p:nvSpPr>
          <p:cNvPr id="7176" name="TextBox 10"/>
          <p:cNvSpPr txBox="1">
            <a:spLocks noChangeArrowheads="1"/>
          </p:cNvSpPr>
          <p:nvPr/>
        </p:nvSpPr>
        <p:spPr bwMode="auto">
          <a:xfrm>
            <a:off x="4572000" y="3429000"/>
            <a:ext cx="1393031" cy="32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1700"/>
              <a:t>Eddy MOC</a:t>
            </a:r>
          </a:p>
        </p:txBody>
      </p:sp>
      <p:sp>
        <p:nvSpPr>
          <p:cNvPr id="7177" name="TextBox 11"/>
          <p:cNvSpPr txBox="1">
            <a:spLocks noChangeArrowheads="1"/>
          </p:cNvSpPr>
          <p:nvPr/>
        </p:nvSpPr>
        <p:spPr bwMode="auto">
          <a:xfrm>
            <a:off x="339328" y="5840016"/>
            <a:ext cx="8572500" cy="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200"/>
              <a:t>Baroclinic instability produces ACC eddies that try to flatten the isopycnals and produce a MOC that opposes the mean flow MOC.</a:t>
            </a:r>
            <a:endParaRPr lang="en-US" altLang="en-US" sz="2000"/>
          </a:p>
        </p:txBody>
      </p:sp>
    </p:spTree>
    <p:extLst>
      <p:ext uri="{BB962C8B-B14F-4D97-AF65-F5344CB8AC3E}">
        <p14:creationId xmlns:p14="http://schemas.microsoft.com/office/powerpoint/2010/main" val="3766840741"/>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38306" y="3004153"/>
            <a:ext cx="3837414" cy="369332"/>
          </a:xfrm>
          <a:prstGeom prst="rect">
            <a:avLst/>
          </a:prstGeom>
          <a:noFill/>
        </p:spPr>
        <p:txBody>
          <a:bodyPr wrap="square" rtlCol="0">
            <a:spAutoFit/>
          </a:bodyPr>
          <a:lstStyle/>
          <a:p>
            <a:r>
              <a:rPr lang="en-US" dirty="0" err="1">
                <a:latin typeface="Chalkboard"/>
                <a:cs typeface="Chalkboard"/>
              </a:rPr>
              <a:t>Danabasoglu</a:t>
            </a:r>
            <a:r>
              <a:rPr lang="en-US" dirty="0">
                <a:latin typeface="Chalkboard"/>
                <a:cs typeface="Chalkboard"/>
              </a:rPr>
              <a:t> et al. (1994, Science)</a:t>
            </a:r>
          </a:p>
        </p:txBody>
      </p:sp>
      <p:sp>
        <p:nvSpPr>
          <p:cNvPr id="16" name="TextBox 15"/>
          <p:cNvSpPr txBox="1"/>
          <p:nvPr/>
        </p:nvSpPr>
        <p:spPr>
          <a:xfrm>
            <a:off x="4935071" y="2555572"/>
            <a:ext cx="3048330" cy="369332"/>
          </a:xfrm>
          <a:prstGeom prst="rect">
            <a:avLst/>
          </a:prstGeom>
          <a:noFill/>
        </p:spPr>
        <p:txBody>
          <a:bodyPr wrap="square" rtlCol="0">
            <a:spAutoFit/>
          </a:bodyPr>
          <a:lstStyle/>
          <a:p>
            <a:r>
              <a:rPr lang="en-US" dirty="0">
                <a:latin typeface="Chalkboard"/>
                <a:cs typeface="Chalkboard"/>
              </a:rPr>
              <a:t>4</a:t>
            </a:r>
            <a:r>
              <a:rPr lang="en-US" baseline="30000" dirty="0">
                <a:latin typeface="Chalkboard"/>
                <a:cs typeface="Chalkboard"/>
              </a:rPr>
              <a:t>o </a:t>
            </a:r>
            <a:r>
              <a:rPr lang="en-US" dirty="0">
                <a:latin typeface="Chalkboard"/>
                <a:cs typeface="Chalkboard"/>
              </a:rPr>
              <a:t>x 3</a:t>
            </a:r>
            <a:r>
              <a:rPr lang="en-US" baseline="30000" dirty="0">
                <a:latin typeface="Chalkboard"/>
                <a:cs typeface="Chalkboard"/>
              </a:rPr>
              <a:t>o </a:t>
            </a:r>
            <a:r>
              <a:rPr lang="en-US" dirty="0">
                <a:latin typeface="Chalkboard"/>
                <a:cs typeface="Chalkboard"/>
              </a:rPr>
              <a:t>x 20L ocean model</a:t>
            </a:r>
          </a:p>
        </p:txBody>
      </p:sp>
      <p:sp>
        <p:nvSpPr>
          <p:cNvPr id="9" name="Rectangle 1026"/>
          <p:cNvSpPr txBox="1">
            <a:spLocks noChangeArrowheads="1"/>
          </p:cNvSpPr>
          <p:nvPr/>
        </p:nvSpPr>
        <p:spPr>
          <a:xfrm>
            <a:off x="4114800" y="95820"/>
            <a:ext cx="4343400"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Impacts of GM</a:t>
            </a:r>
          </a:p>
        </p:txBody>
      </p:sp>
      <p:pic>
        <p:nvPicPr>
          <p:cNvPr id="10" name="Picture 9" descr="Gent.OceMod.2011.pdf"/>
          <p:cNvPicPr>
            <a:picLocks noChangeAspect="1"/>
          </p:cNvPicPr>
          <p:nvPr/>
        </p:nvPicPr>
        <p:blipFill rotWithShape="1">
          <a:blip r:embed="rId3">
            <a:extLst>
              <a:ext uri="{28A0092B-C50C-407E-A947-70E740481C1C}">
                <a14:useLocalDpi xmlns:a14="http://schemas.microsoft.com/office/drawing/2010/main" val="0"/>
              </a:ext>
            </a:extLst>
          </a:blip>
          <a:srcRect l="4485" t="7246" r="50544" b="40605"/>
          <a:stretch/>
        </p:blipFill>
        <p:spPr>
          <a:xfrm>
            <a:off x="162870" y="88041"/>
            <a:ext cx="4194034" cy="6692964"/>
          </a:xfrm>
          <a:prstGeom prst="rect">
            <a:avLst/>
          </a:prstGeom>
        </p:spPr>
      </p:pic>
      <p:pic>
        <p:nvPicPr>
          <p:cNvPr id="11" name="Picture 10" descr="Gent.OceMod.2011.pdf"/>
          <p:cNvPicPr>
            <a:picLocks noChangeAspect="1"/>
          </p:cNvPicPr>
          <p:nvPr/>
        </p:nvPicPr>
        <p:blipFill rotWithShape="1">
          <a:blip r:embed="rId3">
            <a:extLst>
              <a:ext uri="{28A0092B-C50C-407E-A947-70E740481C1C}">
                <a14:useLocalDpi xmlns:a14="http://schemas.microsoft.com/office/drawing/2010/main" val="0"/>
              </a:ext>
            </a:extLst>
          </a:blip>
          <a:srcRect l="5561" t="60687" r="50545" b="12121"/>
          <a:stretch/>
        </p:blipFill>
        <p:spPr>
          <a:xfrm>
            <a:off x="4222431" y="3434523"/>
            <a:ext cx="4228867" cy="3495824"/>
          </a:xfrm>
          <a:prstGeom prst="rect">
            <a:avLst/>
          </a:prstGeom>
        </p:spPr>
      </p:pic>
      <p:sp>
        <p:nvSpPr>
          <p:cNvPr id="12" name="Text Placeholder 3"/>
          <p:cNvSpPr txBox="1">
            <a:spLocks/>
          </p:cNvSpPr>
          <p:nvPr/>
        </p:nvSpPr>
        <p:spPr>
          <a:xfrm>
            <a:off x="4838306" y="899806"/>
            <a:ext cx="3619893" cy="149377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buAutoNum type="alphaLcParenBoth"/>
            </a:pPr>
            <a:r>
              <a:rPr lang="en-US" sz="1600" dirty="0">
                <a:latin typeface="Chalkboard"/>
                <a:cs typeface="Chalkboard"/>
              </a:rPr>
              <a:t> </a:t>
            </a:r>
            <a:r>
              <a:rPr lang="en-US" sz="1800" dirty="0">
                <a:latin typeface="Chalkboard"/>
                <a:cs typeface="Chalkboard"/>
              </a:rPr>
              <a:t>Horizontal Diffusion, MOC (</a:t>
            </a:r>
            <a:r>
              <a:rPr lang="en-US" sz="1800" b="1" dirty="0">
                <a:latin typeface="Chalkboard"/>
                <a:cs typeface="Chalkboard"/>
              </a:rPr>
              <a:t>u</a:t>
            </a:r>
            <a:r>
              <a:rPr lang="en-US" sz="1800" dirty="0">
                <a:latin typeface="Chalkboard"/>
                <a:cs typeface="Chalkboard"/>
              </a:rPr>
              <a:t>)</a:t>
            </a:r>
          </a:p>
          <a:p>
            <a:pPr>
              <a:spcBef>
                <a:spcPts val="0"/>
              </a:spcBef>
              <a:buAutoNum type="alphaLcParenBoth"/>
            </a:pPr>
            <a:endParaRPr lang="en-US" sz="1800" dirty="0">
              <a:latin typeface="Chalkboard"/>
              <a:cs typeface="Chalkboard"/>
            </a:endParaRPr>
          </a:p>
          <a:p>
            <a:pPr>
              <a:spcBef>
                <a:spcPts val="0"/>
              </a:spcBef>
              <a:buAutoNum type="alphaLcParenBoth"/>
            </a:pPr>
            <a:r>
              <a:rPr lang="en-US" sz="1800" dirty="0">
                <a:latin typeface="Chalkboard"/>
                <a:cs typeface="Chalkboard"/>
              </a:rPr>
              <a:t>GM, MOC (</a:t>
            </a:r>
            <a:r>
              <a:rPr lang="en-US" sz="1800" b="1" dirty="0">
                <a:latin typeface="Chalkboard"/>
                <a:cs typeface="Chalkboard"/>
              </a:rPr>
              <a:t>u</a:t>
            </a:r>
            <a:r>
              <a:rPr lang="en-US" sz="1800" dirty="0">
                <a:latin typeface="Chalkboard"/>
                <a:cs typeface="Chalkboard"/>
              </a:rPr>
              <a:t>)</a:t>
            </a:r>
          </a:p>
          <a:p>
            <a:pPr marL="0" indent="0">
              <a:spcBef>
                <a:spcPts val="0"/>
              </a:spcBef>
              <a:buNone/>
            </a:pPr>
            <a:endParaRPr lang="en-US" sz="1800" dirty="0">
              <a:latin typeface="Chalkboard"/>
              <a:cs typeface="Chalkboard"/>
            </a:endParaRPr>
          </a:p>
          <a:p>
            <a:pPr marL="0" indent="0">
              <a:spcBef>
                <a:spcPts val="0"/>
              </a:spcBef>
              <a:buNone/>
            </a:pPr>
            <a:r>
              <a:rPr lang="en-US" sz="1800" dirty="0">
                <a:latin typeface="Chalkboard"/>
                <a:cs typeface="Chalkboard"/>
              </a:rPr>
              <a:t>(c</a:t>
            </a:r>
            <a:r>
              <a:rPr lang="en-US" sz="1800">
                <a:latin typeface="Chalkboard"/>
                <a:cs typeface="Chalkboard"/>
              </a:rPr>
              <a:t>) GM</a:t>
            </a:r>
            <a:r>
              <a:rPr lang="en-US" sz="1800" dirty="0">
                <a:latin typeface="Chalkboard"/>
                <a:cs typeface="Chalkboard"/>
              </a:rPr>
              <a:t>, MOC (</a:t>
            </a:r>
            <a:r>
              <a:rPr lang="en-US" sz="1800" b="1" dirty="0" err="1">
                <a:latin typeface="Chalkboard"/>
                <a:cs typeface="Chalkboard"/>
              </a:rPr>
              <a:t>u</a:t>
            </a:r>
            <a:r>
              <a:rPr lang="en-US" sz="1800" dirty="0" err="1">
                <a:latin typeface="Chalkboard"/>
                <a:cs typeface="Chalkboard"/>
              </a:rPr>
              <a:t>+</a:t>
            </a:r>
            <a:r>
              <a:rPr lang="en-US" sz="1800" b="1" dirty="0" err="1">
                <a:latin typeface="Chalkboard"/>
                <a:cs typeface="Chalkboard"/>
              </a:rPr>
              <a:t>u</a:t>
            </a:r>
            <a:r>
              <a:rPr lang="en-US" sz="1800" dirty="0">
                <a:latin typeface="Chalkboard"/>
                <a:cs typeface="Chalkboard"/>
              </a:rPr>
              <a:t>*)</a:t>
            </a:r>
          </a:p>
        </p:txBody>
      </p:sp>
    </p:spTree>
    <p:extLst>
      <p:ext uri="{BB962C8B-B14F-4D97-AF65-F5344CB8AC3E}">
        <p14:creationId xmlns:p14="http://schemas.microsoft.com/office/powerpoint/2010/main" val="4627101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150224" y="6090691"/>
            <a:ext cx="3785639" cy="369332"/>
          </a:xfrm>
          <a:prstGeom prst="rect">
            <a:avLst/>
          </a:prstGeom>
          <a:noFill/>
        </p:spPr>
        <p:txBody>
          <a:bodyPr wrap="square" rtlCol="0">
            <a:spAutoFit/>
          </a:bodyPr>
          <a:lstStyle/>
          <a:p>
            <a:r>
              <a:rPr lang="en-US" dirty="0" err="1">
                <a:latin typeface="Chalkboard"/>
                <a:cs typeface="Chalkboard"/>
              </a:rPr>
              <a:t>Danabasoglu</a:t>
            </a:r>
            <a:r>
              <a:rPr lang="en-US" dirty="0">
                <a:latin typeface="Chalkboard"/>
                <a:cs typeface="Chalkboard"/>
              </a:rPr>
              <a:t> et al. (1994, Science)</a:t>
            </a:r>
          </a:p>
        </p:txBody>
      </p:sp>
      <p:sp>
        <p:nvSpPr>
          <p:cNvPr id="16" name="TextBox 15"/>
          <p:cNvSpPr txBox="1"/>
          <p:nvPr/>
        </p:nvSpPr>
        <p:spPr>
          <a:xfrm>
            <a:off x="5501884" y="5454797"/>
            <a:ext cx="3063892" cy="369332"/>
          </a:xfrm>
          <a:prstGeom prst="rect">
            <a:avLst/>
          </a:prstGeom>
          <a:noFill/>
        </p:spPr>
        <p:txBody>
          <a:bodyPr wrap="square" rtlCol="0">
            <a:spAutoFit/>
          </a:bodyPr>
          <a:lstStyle/>
          <a:p>
            <a:r>
              <a:rPr lang="en-US" dirty="0">
                <a:latin typeface="Chalkboard"/>
                <a:cs typeface="Chalkboard"/>
              </a:rPr>
              <a:t>4</a:t>
            </a:r>
            <a:r>
              <a:rPr lang="en-US" baseline="30000" dirty="0">
                <a:latin typeface="Chalkboard"/>
                <a:cs typeface="Chalkboard"/>
              </a:rPr>
              <a:t>o </a:t>
            </a:r>
            <a:r>
              <a:rPr lang="en-US" dirty="0">
                <a:latin typeface="Chalkboard"/>
                <a:cs typeface="Chalkboard"/>
              </a:rPr>
              <a:t>x 3</a:t>
            </a:r>
            <a:r>
              <a:rPr lang="en-US" baseline="30000" dirty="0">
                <a:latin typeface="Chalkboard"/>
                <a:cs typeface="Chalkboard"/>
              </a:rPr>
              <a:t>o </a:t>
            </a:r>
            <a:r>
              <a:rPr lang="en-US" dirty="0">
                <a:latin typeface="Chalkboard"/>
                <a:cs typeface="Chalkboard"/>
              </a:rPr>
              <a:t>x 20L ocean model</a:t>
            </a:r>
          </a:p>
        </p:txBody>
      </p:sp>
      <p:sp>
        <p:nvSpPr>
          <p:cNvPr id="9" name="Rectangle 1026"/>
          <p:cNvSpPr txBox="1">
            <a:spLocks noChangeArrowheads="1"/>
          </p:cNvSpPr>
          <p:nvPr/>
        </p:nvSpPr>
        <p:spPr>
          <a:xfrm>
            <a:off x="5432613" y="185179"/>
            <a:ext cx="2396211"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Impacts of GM</a:t>
            </a:r>
          </a:p>
        </p:txBody>
      </p:sp>
      <p:sp>
        <p:nvSpPr>
          <p:cNvPr id="12" name="Text Placeholder 3"/>
          <p:cNvSpPr txBox="1">
            <a:spLocks/>
          </p:cNvSpPr>
          <p:nvPr/>
        </p:nvSpPr>
        <p:spPr>
          <a:xfrm>
            <a:off x="5402325" y="1863213"/>
            <a:ext cx="2610765" cy="101206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buAutoNum type="alphaLcParenBoth"/>
            </a:pPr>
            <a:r>
              <a:rPr lang="en-US" sz="1800" dirty="0">
                <a:latin typeface="Chalkboard"/>
                <a:cs typeface="Chalkboard"/>
              </a:rPr>
              <a:t> Horizontal Diffusion </a:t>
            </a:r>
          </a:p>
          <a:p>
            <a:pPr>
              <a:spcBef>
                <a:spcPts val="0"/>
              </a:spcBef>
              <a:buAutoNum type="alphaLcParenBoth"/>
            </a:pPr>
            <a:endParaRPr lang="en-US" sz="1800" dirty="0">
              <a:latin typeface="Chalkboard"/>
              <a:cs typeface="Chalkboard"/>
            </a:endParaRPr>
          </a:p>
          <a:p>
            <a:pPr>
              <a:spcBef>
                <a:spcPts val="0"/>
              </a:spcBef>
              <a:buAutoNum type="alphaLcParenBoth"/>
            </a:pPr>
            <a:r>
              <a:rPr lang="en-US" sz="1800" dirty="0">
                <a:latin typeface="Chalkboard"/>
                <a:cs typeface="Chalkboard"/>
              </a:rPr>
              <a:t>GM </a:t>
            </a:r>
          </a:p>
        </p:txBody>
      </p:sp>
      <p:pic>
        <p:nvPicPr>
          <p:cNvPr id="2" name="Picture 1" descr="Gent.OceMod.2011.pdf"/>
          <p:cNvPicPr>
            <a:picLocks noChangeAspect="1"/>
          </p:cNvPicPr>
          <p:nvPr/>
        </p:nvPicPr>
        <p:blipFill rotWithShape="1">
          <a:blip r:embed="rId3">
            <a:extLst>
              <a:ext uri="{28A0092B-C50C-407E-A947-70E740481C1C}">
                <a14:useLocalDpi xmlns:a14="http://schemas.microsoft.com/office/drawing/2010/main" val="0"/>
              </a:ext>
            </a:extLst>
          </a:blip>
          <a:srcRect l="24701" t="7735" r="23217" b="38001"/>
          <a:stretch/>
        </p:blipFill>
        <p:spPr>
          <a:xfrm>
            <a:off x="94128" y="185179"/>
            <a:ext cx="4786797" cy="6655273"/>
          </a:xfrm>
          <a:prstGeom prst="rect">
            <a:avLst/>
          </a:prstGeom>
        </p:spPr>
      </p:pic>
      <p:sp>
        <p:nvSpPr>
          <p:cNvPr id="3" name="TextBox 2"/>
          <p:cNvSpPr txBox="1"/>
          <p:nvPr/>
        </p:nvSpPr>
        <p:spPr>
          <a:xfrm>
            <a:off x="5402325" y="1079357"/>
            <a:ext cx="3163451" cy="461665"/>
          </a:xfrm>
          <a:prstGeom prst="rect">
            <a:avLst/>
          </a:prstGeom>
          <a:noFill/>
        </p:spPr>
        <p:txBody>
          <a:bodyPr wrap="square" rtlCol="0">
            <a:spAutoFit/>
          </a:bodyPr>
          <a:lstStyle/>
          <a:p>
            <a:r>
              <a:rPr lang="en-US" sz="2400" dirty="0">
                <a:latin typeface="Chalkboard"/>
              </a:rPr>
              <a:t>Deep</a:t>
            </a:r>
            <a:r>
              <a:rPr lang="en-US" sz="2400" dirty="0"/>
              <a:t> Water Formation</a:t>
            </a:r>
            <a:endParaRPr lang="en-US" sz="2400" dirty="0">
              <a:latin typeface="Chalkboard"/>
            </a:endParaRPr>
          </a:p>
        </p:txBody>
      </p:sp>
      <p:sp>
        <p:nvSpPr>
          <p:cNvPr id="4" name="TextBox 3"/>
          <p:cNvSpPr txBox="1"/>
          <p:nvPr/>
        </p:nvSpPr>
        <p:spPr>
          <a:xfrm>
            <a:off x="5432613" y="3617259"/>
            <a:ext cx="3133163" cy="1477328"/>
          </a:xfrm>
          <a:prstGeom prst="rect">
            <a:avLst/>
          </a:prstGeom>
          <a:noFill/>
        </p:spPr>
        <p:txBody>
          <a:bodyPr wrap="square" rtlCol="0">
            <a:spAutoFit/>
          </a:bodyPr>
          <a:lstStyle/>
          <a:p>
            <a:r>
              <a:rPr lang="en-US" dirty="0">
                <a:latin typeface="Chalkboard"/>
              </a:rPr>
              <a:t>In (b), deep water is formed only in the Greenland/ Iceland/Norwegian Sea, the Labrador Sea, the Weddell Sea and the Ross Sea.  </a:t>
            </a:r>
          </a:p>
        </p:txBody>
      </p:sp>
    </p:spTree>
    <p:extLst>
      <p:ext uri="{BB962C8B-B14F-4D97-AF65-F5344CB8AC3E}">
        <p14:creationId xmlns:p14="http://schemas.microsoft.com/office/powerpoint/2010/main" val="2124964136"/>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353" y="450434"/>
            <a:ext cx="7866529" cy="5755422"/>
          </a:xfrm>
          <a:prstGeom prst="rect">
            <a:avLst/>
          </a:prstGeom>
          <a:noFill/>
        </p:spPr>
        <p:txBody>
          <a:bodyPr wrap="square" rtlCol="0">
            <a:spAutoFit/>
          </a:bodyPr>
          <a:lstStyle/>
          <a:p>
            <a:pPr algn="ctr"/>
            <a:r>
              <a:rPr lang="en-US" sz="2800" dirty="0">
                <a:solidFill>
                  <a:srgbClr val="B90404"/>
                </a:solidFill>
                <a:latin typeface="Comic Sans MS"/>
                <a:cs typeface="Comic Sans MS"/>
              </a:rPr>
              <a:t>PARAMETERIZATIONS  IN  CESM2  POP2</a:t>
            </a:r>
          </a:p>
          <a:p>
            <a:endParaRPr lang="en-US" sz="2800" dirty="0">
              <a:solidFill>
                <a:srgbClr val="B90404"/>
              </a:solidFill>
              <a:latin typeface="Comic Sans MS"/>
              <a:cs typeface="Comic Sans MS"/>
            </a:endParaRPr>
          </a:p>
          <a:p>
            <a:pPr>
              <a:buFont typeface="Arial"/>
              <a:buChar char="•"/>
            </a:pPr>
            <a:r>
              <a:rPr lang="en-US" sz="2800" dirty="0">
                <a:solidFill>
                  <a:srgbClr val="0000FF"/>
                </a:solidFill>
                <a:latin typeface="Comic Sans MS"/>
                <a:cs typeface="Comic Sans MS"/>
              </a:rPr>
              <a:t> Vertical mixing (momentum and tracers)</a:t>
            </a:r>
          </a:p>
          <a:p>
            <a:r>
              <a:rPr lang="en-US" sz="2800" dirty="0">
                <a:solidFill>
                  <a:srgbClr val="0000FF"/>
                </a:solidFill>
                <a:latin typeface="Comic Sans MS"/>
                <a:cs typeface="Comic Sans MS"/>
              </a:rPr>
              <a:t>    - surface boundary layer </a:t>
            </a:r>
          </a:p>
          <a:p>
            <a:pPr>
              <a:spcAft>
                <a:spcPts val="1200"/>
              </a:spcAft>
            </a:pPr>
            <a:r>
              <a:rPr lang="en-US" sz="2800" dirty="0">
                <a:solidFill>
                  <a:srgbClr val="0000FF"/>
                </a:solidFill>
                <a:latin typeface="Comic Sans MS"/>
                <a:cs typeface="Comic Sans MS"/>
              </a:rPr>
              <a:t>    - interior </a:t>
            </a:r>
          </a:p>
          <a:p>
            <a:pPr>
              <a:spcAft>
                <a:spcPts val="1200"/>
              </a:spcAft>
              <a:buFont typeface="Arial"/>
              <a:buChar char="•"/>
            </a:pPr>
            <a:r>
              <a:rPr lang="en-US" sz="2800" dirty="0">
                <a:solidFill>
                  <a:srgbClr val="0000FF"/>
                </a:solidFill>
                <a:latin typeface="Comic Sans MS"/>
                <a:cs typeface="Comic Sans MS"/>
              </a:rPr>
              <a:t> Lateral mixing: mesoscale eddies (tracers)</a:t>
            </a:r>
          </a:p>
          <a:p>
            <a:pPr>
              <a:spcAft>
                <a:spcPts val="1200"/>
              </a:spcAft>
              <a:buFont typeface="Arial"/>
              <a:buChar char="•"/>
            </a:pPr>
            <a:r>
              <a:rPr lang="en-US" sz="2800" dirty="0">
                <a:solidFill>
                  <a:srgbClr val="0000FF"/>
                </a:solidFill>
                <a:latin typeface="Comic Sans MS"/>
                <a:cs typeface="Comic Sans MS"/>
              </a:rPr>
              <a:t> Horizontal viscosity (momentum) </a:t>
            </a:r>
          </a:p>
          <a:p>
            <a:pPr>
              <a:spcAft>
                <a:spcPts val="1200"/>
              </a:spcAft>
              <a:buFont typeface="Arial"/>
              <a:buChar char="•"/>
            </a:pPr>
            <a:r>
              <a:rPr lang="en-US" sz="2800" dirty="0">
                <a:solidFill>
                  <a:srgbClr val="0000FF"/>
                </a:solidFill>
                <a:latin typeface="Comic Sans MS"/>
                <a:cs typeface="Comic Sans MS"/>
              </a:rPr>
              <a:t> Overflows</a:t>
            </a:r>
          </a:p>
          <a:p>
            <a:pPr marL="228600" indent="-228600">
              <a:spcAft>
                <a:spcPts val="1200"/>
              </a:spcAft>
              <a:buFont typeface="Arial"/>
              <a:buChar char="•"/>
            </a:pPr>
            <a:r>
              <a:rPr lang="en-US" sz="2800" dirty="0" err="1">
                <a:solidFill>
                  <a:srgbClr val="0000FF"/>
                </a:solidFill>
                <a:latin typeface="Comic Sans MS"/>
                <a:cs typeface="Comic Sans MS"/>
              </a:rPr>
              <a:t>Submesoscale</a:t>
            </a:r>
            <a:r>
              <a:rPr lang="en-US" sz="2800" dirty="0">
                <a:solidFill>
                  <a:srgbClr val="0000FF"/>
                </a:solidFill>
                <a:latin typeface="Comic Sans MS"/>
                <a:cs typeface="Comic Sans MS"/>
              </a:rPr>
              <a:t> eddies (tracers)</a:t>
            </a:r>
          </a:p>
          <a:p>
            <a:pPr marL="228600" indent="-228600">
              <a:spcAft>
                <a:spcPts val="1200"/>
              </a:spcAft>
              <a:buFont typeface="Arial"/>
              <a:buChar char="•"/>
            </a:pPr>
            <a:r>
              <a:rPr lang="en-US" sz="2800" dirty="0">
                <a:solidFill>
                  <a:srgbClr val="0000FF"/>
                </a:solidFill>
                <a:latin typeface="Comic Sans MS"/>
                <a:cs typeface="Comic Sans MS"/>
              </a:rPr>
              <a:t>Estuary box model parameterization </a:t>
            </a:r>
          </a:p>
          <a:p>
            <a:pPr marL="228600" indent="-228600">
              <a:spcAft>
                <a:spcPts val="1200"/>
              </a:spcAft>
              <a:buFont typeface="Arial"/>
              <a:buChar char="•"/>
            </a:pPr>
            <a:r>
              <a:rPr lang="en-US" sz="2800" dirty="0">
                <a:solidFill>
                  <a:srgbClr val="0000FF"/>
                </a:solidFill>
                <a:latin typeface="Comic Sans MS"/>
                <a:cs typeface="Comic Sans MS"/>
              </a:rPr>
              <a:t>Solar absorption</a:t>
            </a:r>
          </a:p>
        </p:txBody>
      </p:sp>
      <p:sp>
        <p:nvSpPr>
          <p:cNvPr id="3" name="Rectangle 2"/>
          <p:cNvSpPr/>
          <p:nvPr/>
        </p:nvSpPr>
        <p:spPr>
          <a:xfrm>
            <a:off x="927847" y="1264024"/>
            <a:ext cx="7140388" cy="2039615"/>
          </a:xfrm>
          <a:prstGeom prst="rect">
            <a:avLst/>
          </a:prstGeom>
          <a:noFill/>
          <a:ln w="38100" cap="flat" cmpd="sng" algn="ctr">
            <a:solidFill>
              <a:srgbClr val="B90404"/>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648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10035" y="979990"/>
            <a:ext cx="8475548" cy="4939814"/>
          </a:xfrm>
          <a:prstGeom prst="rect">
            <a:avLst/>
          </a:prstGeom>
          <a:noFill/>
        </p:spPr>
        <p:txBody>
          <a:bodyPr wrap="square" rtlCol="0">
            <a:spAutoFit/>
          </a:bodyPr>
          <a:lstStyle/>
          <a:p>
            <a:pPr>
              <a:spcAft>
                <a:spcPts val="600"/>
              </a:spcAft>
            </a:pPr>
            <a:r>
              <a:rPr lang="en-US" sz="2000" dirty="0">
                <a:latin typeface="Chalkboard"/>
                <a:cs typeface="Chalkboard"/>
              </a:rPr>
              <a:t>Mimics effects of unresolved mesoscale eddies as the sum of </a:t>
            </a:r>
          </a:p>
          <a:p>
            <a:pPr>
              <a:spcAft>
                <a:spcPts val="600"/>
              </a:spcAft>
            </a:pPr>
            <a:r>
              <a:rPr lang="en-US" sz="2000" dirty="0">
                <a:latin typeface="Chalkboard"/>
                <a:cs typeface="Chalkboard"/>
              </a:rPr>
              <a:t>  - diffusive mixing of tracers along </a:t>
            </a:r>
            <a:r>
              <a:rPr lang="en-US" sz="2000" dirty="0" err="1">
                <a:latin typeface="Chalkboard"/>
                <a:cs typeface="Chalkboard"/>
              </a:rPr>
              <a:t>isopycnals</a:t>
            </a:r>
            <a:r>
              <a:rPr lang="en-US" sz="2000" dirty="0">
                <a:latin typeface="Chalkboard"/>
                <a:cs typeface="Chalkboard"/>
              </a:rPr>
              <a:t> (</a:t>
            </a:r>
            <a:r>
              <a:rPr lang="en-US" sz="2000" dirty="0" err="1">
                <a:latin typeface="Chalkboard"/>
                <a:cs typeface="Chalkboard"/>
              </a:rPr>
              <a:t>Redi</a:t>
            </a:r>
            <a:r>
              <a:rPr lang="en-US" sz="2000" dirty="0">
                <a:latin typeface="Chalkboard"/>
                <a:cs typeface="Chalkboard"/>
              </a:rPr>
              <a:t> 1982),</a:t>
            </a:r>
          </a:p>
          <a:p>
            <a:pPr marL="338138" indent="-338138">
              <a:spcAft>
                <a:spcPts val="600"/>
              </a:spcAft>
            </a:pPr>
            <a:r>
              <a:rPr lang="en-US" sz="2000" dirty="0">
                <a:latin typeface="Chalkboard"/>
                <a:cs typeface="Chalkboard"/>
              </a:rPr>
              <a:t>  - an additional advection of tracers by the eddy-induced velocity  </a:t>
            </a:r>
            <a:r>
              <a:rPr lang="en-US" sz="2000" i="1" u="sng" dirty="0">
                <a:latin typeface="Chalkboard"/>
                <a:cs typeface="Chalkboard"/>
              </a:rPr>
              <a:t>u</a:t>
            </a:r>
            <a:r>
              <a:rPr lang="en-US" sz="2000" dirty="0">
                <a:latin typeface="Chalkboard"/>
                <a:cs typeface="Chalkboard"/>
              </a:rPr>
              <a:t>*</a:t>
            </a:r>
          </a:p>
          <a:p>
            <a:pPr marL="338138" indent="-338138">
              <a:spcAft>
                <a:spcPts val="600"/>
              </a:spcAft>
            </a:pPr>
            <a:endParaRPr lang="en-US" sz="2000" dirty="0">
              <a:latin typeface="Chalkboard"/>
              <a:cs typeface="Chalkboard"/>
            </a:endParaRPr>
          </a:p>
          <a:p>
            <a:pPr marL="338138" indent="-338138">
              <a:spcAft>
                <a:spcPts val="600"/>
              </a:spcAft>
            </a:pPr>
            <a:r>
              <a:rPr lang="en-US" sz="2000" dirty="0">
                <a:latin typeface="Chalkboard"/>
                <a:cs typeface="Chalkboard"/>
              </a:rPr>
              <a:t>Scheme is adiabatic and therefore valid for the ocean interior.</a:t>
            </a:r>
          </a:p>
          <a:p>
            <a:pPr marL="338138" indent="-338138">
              <a:spcAft>
                <a:spcPts val="600"/>
              </a:spcAft>
            </a:pPr>
            <a:endParaRPr lang="en-US" sz="2000" dirty="0">
              <a:latin typeface="Chalkboard"/>
              <a:cs typeface="Chalkboard"/>
            </a:endParaRPr>
          </a:p>
          <a:p>
            <a:pPr marL="338138" indent="-338138">
              <a:spcAft>
                <a:spcPts val="600"/>
              </a:spcAft>
            </a:pPr>
            <a:r>
              <a:rPr lang="en-US" sz="2000" dirty="0">
                <a:latin typeface="Chalkboard"/>
                <a:cs typeface="Chalkboard"/>
              </a:rPr>
              <a:t>Acts to flatten </a:t>
            </a:r>
            <a:r>
              <a:rPr lang="en-US" sz="2000" dirty="0" err="1">
                <a:latin typeface="Chalkboard"/>
                <a:cs typeface="Chalkboard"/>
              </a:rPr>
              <a:t>isopycnals</a:t>
            </a:r>
            <a:r>
              <a:rPr lang="en-US" sz="2000" dirty="0">
                <a:latin typeface="Chalkboard"/>
                <a:cs typeface="Chalkboard"/>
              </a:rPr>
              <a:t>, thereby reducing potential energy.</a:t>
            </a:r>
          </a:p>
          <a:p>
            <a:pPr marL="338138" indent="-338138">
              <a:spcAft>
                <a:spcPts val="600"/>
              </a:spcAft>
            </a:pPr>
            <a:endParaRPr lang="en-US" sz="2000" dirty="0">
              <a:latin typeface="Chalkboard"/>
              <a:cs typeface="Chalkboard"/>
            </a:endParaRPr>
          </a:p>
          <a:p>
            <a:pPr marL="338138" indent="-338138">
              <a:spcAft>
                <a:spcPts val="600"/>
              </a:spcAft>
            </a:pPr>
            <a:r>
              <a:rPr lang="en-US" sz="2000" dirty="0">
                <a:latin typeface="Chalkboard"/>
                <a:cs typeface="Chalkboard"/>
              </a:rPr>
              <a:t>Eliminates any need for horizontal diffusion in z-coordinate OGCMs</a:t>
            </a:r>
          </a:p>
          <a:p>
            <a:pPr marL="338138" indent="-338138">
              <a:spcAft>
                <a:spcPts val="600"/>
              </a:spcAft>
            </a:pPr>
            <a:r>
              <a:rPr lang="en-US" sz="2000" dirty="0">
                <a:latin typeface="Chalkboard"/>
                <a:cs typeface="Chalkboard"/>
                <a:sym typeface="Wingdings"/>
              </a:rPr>
              <a:t>	</a:t>
            </a:r>
            <a:r>
              <a:rPr lang="en-US" sz="2000" dirty="0">
                <a:latin typeface="Chalkboard"/>
                <a:cs typeface="Chalkboard"/>
              </a:rPr>
              <a:t> eliminates </a:t>
            </a:r>
            <a:r>
              <a:rPr lang="en-US" sz="2000" dirty="0" err="1">
                <a:latin typeface="Chalkboard"/>
                <a:cs typeface="Chalkboard"/>
              </a:rPr>
              <a:t>Veronis</a:t>
            </a:r>
            <a:r>
              <a:rPr lang="en-US" sz="2000" dirty="0">
                <a:latin typeface="Chalkboard"/>
                <a:cs typeface="Chalkboard"/>
              </a:rPr>
              <a:t> effect.</a:t>
            </a:r>
          </a:p>
          <a:p>
            <a:pPr marL="338138" indent="-338138">
              <a:spcAft>
                <a:spcPts val="600"/>
              </a:spcAft>
            </a:pPr>
            <a:endParaRPr lang="en-US" sz="2000" dirty="0">
              <a:latin typeface="Chalkboard"/>
              <a:cs typeface="Chalkboard"/>
            </a:endParaRPr>
          </a:p>
          <a:p>
            <a:pPr marL="338138" indent="-338138">
              <a:spcAft>
                <a:spcPts val="600"/>
              </a:spcAft>
            </a:pPr>
            <a:r>
              <a:rPr lang="en-US" sz="2000" dirty="0">
                <a:latin typeface="Chalkboard"/>
                <a:cs typeface="Chalkboard"/>
              </a:rPr>
              <a:t>Implementation of GM in ocean component was a major factor enabling stable coupled climate model simulations without “flux adjustments”. </a:t>
            </a:r>
          </a:p>
        </p:txBody>
      </p:sp>
      <p:sp>
        <p:nvSpPr>
          <p:cNvPr id="5" name="Rectangle 1026"/>
          <p:cNvSpPr txBox="1">
            <a:spLocks noChangeArrowheads="1"/>
          </p:cNvSpPr>
          <p:nvPr/>
        </p:nvSpPr>
        <p:spPr>
          <a:xfrm>
            <a:off x="702558" y="257185"/>
            <a:ext cx="7772400" cy="5868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Comic Sans MS" charset="0"/>
              </a:rPr>
              <a:t>GM summary</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urfte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762000" y="228600"/>
            <a:ext cx="7848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CSM1 was the first climate model to produce a non-drifting control run without flux adjustments</a:t>
            </a:r>
          </a:p>
        </p:txBody>
      </p:sp>
    </p:spTree>
    <p:extLst>
      <p:ext uri="{BB962C8B-B14F-4D97-AF65-F5344CB8AC3E}">
        <p14:creationId xmlns:p14="http://schemas.microsoft.com/office/powerpoint/2010/main" val="605158109"/>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tppi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coa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
            <a:ext cx="18288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p:cNvSpPr txBox="1">
            <a:spLocks noChangeArrowheads="1"/>
          </p:cNvSpPr>
          <p:nvPr/>
        </p:nvSpPr>
        <p:spPr bwMode="auto">
          <a:xfrm>
            <a:off x="2592388" y="1295400"/>
            <a:ext cx="39592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pPr>
            <a:r>
              <a:rPr lang="en-US" altLang="en-US" sz="4800" b="1">
                <a:solidFill>
                  <a:srgbClr val="00C600"/>
                </a:solidFill>
                <a:latin typeface="Times New Roman" pitchFamily="18" charset="0"/>
              </a:rPr>
              <a:t>Limerick 2004</a:t>
            </a:r>
          </a:p>
        </p:txBody>
      </p:sp>
      <p:pic>
        <p:nvPicPr>
          <p:cNvPr id="30725" name="Picture 5" descr="hatdivid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9144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98425" y="2895600"/>
            <a:ext cx="82978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pPr>
            <a:r>
              <a:rPr lang="en-US" altLang="en-US" sz="2800" b="1" i="1">
                <a:solidFill>
                  <a:srgbClr val="006600"/>
                </a:solidFill>
                <a:latin typeface="Times"/>
              </a:rPr>
              <a:t>There once was an ocean model called POP,</a:t>
            </a:r>
          </a:p>
          <a:p>
            <a:pPr algn="ctr" defTabSz="914400" fontAlgn="base">
              <a:spcBef>
                <a:spcPct val="0"/>
              </a:spcBef>
              <a:spcAft>
                <a:spcPct val="0"/>
              </a:spcAft>
            </a:pPr>
            <a:r>
              <a:rPr lang="en-US" altLang="en-US" sz="2800" b="1" i="1">
                <a:solidFill>
                  <a:srgbClr val="006600"/>
                </a:solidFill>
                <a:latin typeface="Times"/>
              </a:rPr>
              <a:t>Which occasionally used to flop,</a:t>
            </a:r>
          </a:p>
          <a:p>
            <a:pPr algn="ctr" defTabSz="914400" fontAlgn="base">
              <a:spcBef>
                <a:spcPct val="0"/>
              </a:spcBef>
              <a:spcAft>
                <a:spcPct val="0"/>
              </a:spcAft>
            </a:pPr>
            <a:r>
              <a:rPr lang="en-US" altLang="en-US" sz="2800" b="1" i="1">
                <a:solidFill>
                  <a:srgbClr val="006600"/>
                </a:solidFill>
                <a:latin typeface="Times"/>
              </a:rPr>
              <a:t>But eddy advection, and much less convection,</a:t>
            </a:r>
          </a:p>
          <a:p>
            <a:pPr algn="ctr" defTabSz="914400" fontAlgn="base">
              <a:spcBef>
                <a:spcPct val="0"/>
              </a:spcBef>
              <a:spcAft>
                <a:spcPct val="0"/>
              </a:spcAft>
            </a:pPr>
            <a:r>
              <a:rPr lang="en-US" altLang="en-US" sz="2800" b="1" i="1">
                <a:solidFill>
                  <a:srgbClr val="006600"/>
                </a:solidFill>
                <a:latin typeface="Times"/>
              </a:rPr>
              <a:t>Turned it into the cream of the crop</a:t>
            </a:r>
            <a:r>
              <a:rPr lang="en-US" altLang="en-US" sz="2800" i="1">
                <a:solidFill>
                  <a:srgbClr val="006600"/>
                </a:solidFill>
                <a:latin typeface="Times"/>
              </a:rPr>
              <a:t>.</a:t>
            </a:r>
          </a:p>
        </p:txBody>
      </p:sp>
    </p:spTree>
    <p:extLst>
      <p:ext uri="{BB962C8B-B14F-4D97-AF65-F5344CB8AC3E}">
        <p14:creationId xmlns:p14="http://schemas.microsoft.com/office/powerpoint/2010/main" val="391036528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000" fill="hold"/>
                                        <p:tgtEl>
                                          <p:spTgt spid="8195"/>
                                        </p:tgtEl>
                                        <p:attrNameLst>
                                          <p:attrName>r</p:attrName>
                                        </p:attrNameLst>
                                      </p:cBhvr>
                                    </p:animRot>
                                  </p:childTnLst>
                                </p:cTn>
                              </p:par>
                              <p:par>
                                <p:cTn id="7" presetID="35" presetClass="entr" presetSubtype="0" fill="hold" nodeType="withEffect">
                                  <p:stCondLst>
                                    <p:cond delay="0"/>
                                  </p:stCondLst>
                                  <p:childTnLst>
                                    <p:set>
                                      <p:cBhvr>
                                        <p:cTn id="8" dur="1" fill="hold">
                                          <p:stCondLst>
                                            <p:cond delay="0"/>
                                          </p:stCondLst>
                                        </p:cTn>
                                        <p:tgtEl>
                                          <p:spTgt spid="8199">
                                            <p:txEl>
                                              <p:pRg st="0" end="0"/>
                                            </p:txEl>
                                          </p:spTgt>
                                        </p:tgtEl>
                                        <p:attrNameLst>
                                          <p:attrName>style.visibility</p:attrName>
                                        </p:attrNameLst>
                                      </p:cBhvr>
                                      <p:to>
                                        <p:strVal val="visible"/>
                                      </p:to>
                                    </p:set>
                                    <p:animEffect transition="in" filter="fade">
                                      <p:cBhvr>
                                        <p:cTn id="9" dur="1000"/>
                                        <p:tgtEl>
                                          <p:spTgt spid="8199">
                                            <p:txEl>
                                              <p:pRg st="0" end="0"/>
                                            </p:txEl>
                                          </p:spTgt>
                                        </p:tgtEl>
                                      </p:cBhvr>
                                    </p:animEffect>
                                    <p:anim calcmode="lin" valueType="num">
                                      <p:cBhvr>
                                        <p:cTn id="10" dur="1000" fill="hold"/>
                                        <p:tgtEl>
                                          <p:spTgt spid="8199">
                                            <p:txEl>
                                              <p:pRg st="0" end="0"/>
                                            </p:txEl>
                                          </p:spTgt>
                                        </p:tgtEl>
                                        <p:attrNameLst>
                                          <p:attrName>style.rotation</p:attrName>
                                        </p:attrNameLst>
                                      </p:cBhvr>
                                      <p:tavLst>
                                        <p:tav tm="0">
                                          <p:val>
                                            <p:fltVal val="720"/>
                                          </p:val>
                                        </p:tav>
                                        <p:tav tm="100000">
                                          <p:val>
                                            <p:fltVal val="0"/>
                                          </p:val>
                                        </p:tav>
                                      </p:tavLst>
                                    </p:anim>
                                    <p:anim calcmode="lin" valueType="num">
                                      <p:cBhvr>
                                        <p:cTn id="11" dur="1000" fill="hold"/>
                                        <p:tgtEl>
                                          <p:spTgt spid="8199">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819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8199">
                                            <p:txEl>
                                              <p:pRg st="1" end="1"/>
                                            </p:txEl>
                                          </p:spTgt>
                                        </p:tgtEl>
                                        <p:attrNameLst>
                                          <p:attrName>style.visibility</p:attrName>
                                        </p:attrNameLst>
                                      </p:cBhvr>
                                      <p:to>
                                        <p:strVal val="visible"/>
                                      </p:to>
                                    </p:set>
                                    <p:animEffect transition="in" filter="wipe(down)">
                                      <p:cBhvr>
                                        <p:cTn id="17" dur="145">
                                          <p:stCondLst>
                                            <p:cond delay="0"/>
                                          </p:stCondLst>
                                        </p:cTn>
                                        <p:tgtEl>
                                          <p:spTgt spid="8199">
                                            <p:txEl>
                                              <p:pRg st="1" end="1"/>
                                            </p:txEl>
                                          </p:spTgt>
                                        </p:tgtEl>
                                      </p:cBhvr>
                                    </p:animEffect>
                                    <p:anim calcmode="lin" valueType="num">
                                      <p:cBhvr>
                                        <p:cTn id="18" dur="456" tmFilter="0,0; 0.14,0.36; 0.43,0.73; 0.71,0.91; 1.0,1.0">
                                          <p:stCondLst>
                                            <p:cond delay="0"/>
                                          </p:stCondLst>
                                        </p:cTn>
                                        <p:tgtEl>
                                          <p:spTgt spid="8199">
                                            <p:txEl>
                                              <p:pRg st="1" end="1"/>
                                            </p:txEl>
                                          </p:spTgt>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8199">
                                            <p:txEl>
                                              <p:pRg st="1" end="1"/>
                                            </p:txEl>
                                          </p:spTgt>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8199">
                                            <p:txEl>
                                              <p:pRg st="1" end="1"/>
                                            </p:txEl>
                                          </p:spTgt>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8199">
                                            <p:txEl>
                                              <p:pRg st="1" end="1"/>
                                            </p:txEl>
                                          </p:spTgt>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8199">
                                            <p:txEl>
                                              <p:pRg st="1" end="1"/>
                                            </p:txEl>
                                          </p:spTgt>
                                        </p:tgtEl>
                                        <p:attrNameLst>
                                          <p:attrName>ppt_y</p:attrName>
                                        </p:attrNameLst>
                                      </p:cBhvr>
                                      <p:tavLst>
                                        <p:tav tm="0" fmla="#ppt_y-sin(pi*$)/81">
                                          <p:val>
                                            <p:fltVal val="0"/>
                                          </p:val>
                                        </p:tav>
                                        <p:tav tm="100000">
                                          <p:val>
                                            <p:fltVal val="1"/>
                                          </p:val>
                                        </p:tav>
                                      </p:tavLst>
                                    </p:anim>
                                    <p:animScale>
                                      <p:cBhvr>
                                        <p:cTn id="23" dur="7">
                                          <p:stCondLst>
                                            <p:cond delay="162"/>
                                          </p:stCondLst>
                                        </p:cTn>
                                        <p:tgtEl>
                                          <p:spTgt spid="8199">
                                            <p:txEl>
                                              <p:pRg st="1" end="1"/>
                                            </p:txEl>
                                          </p:spTgt>
                                        </p:tgtEl>
                                      </p:cBhvr>
                                      <p:to x="100000" y="60000"/>
                                    </p:animScale>
                                    <p:animScale>
                                      <p:cBhvr>
                                        <p:cTn id="24" dur="41" decel="50000">
                                          <p:stCondLst>
                                            <p:cond delay="169"/>
                                          </p:stCondLst>
                                        </p:cTn>
                                        <p:tgtEl>
                                          <p:spTgt spid="8199">
                                            <p:txEl>
                                              <p:pRg st="1" end="1"/>
                                            </p:txEl>
                                          </p:spTgt>
                                        </p:tgtEl>
                                      </p:cBhvr>
                                      <p:to x="100000" y="100000"/>
                                    </p:animScale>
                                    <p:animScale>
                                      <p:cBhvr>
                                        <p:cTn id="25" dur="7">
                                          <p:stCondLst>
                                            <p:cond delay="328"/>
                                          </p:stCondLst>
                                        </p:cTn>
                                        <p:tgtEl>
                                          <p:spTgt spid="8199">
                                            <p:txEl>
                                              <p:pRg st="1" end="1"/>
                                            </p:txEl>
                                          </p:spTgt>
                                        </p:tgtEl>
                                      </p:cBhvr>
                                      <p:to x="100000" y="80000"/>
                                    </p:animScale>
                                    <p:animScale>
                                      <p:cBhvr>
                                        <p:cTn id="26" dur="41" decel="50000">
                                          <p:stCondLst>
                                            <p:cond delay="335"/>
                                          </p:stCondLst>
                                        </p:cTn>
                                        <p:tgtEl>
                                          <p:spTgt spid="8199">
                                            <p:txEl>
                                              <p:pRg st="1" end="1"/>
                                            </p:txEl>
                                          </p:spTgt>
                                        </p:tgtEl>
                                      </p:cBhvr>
                                      <p:to x="100000" y="100000"/>
                                    </p:animScale>
                                    <p:animScale>
                                      <p:cBhvr>
                                        <p:cTn id="27" dur="7">
                                          <p:stCondLst>
                                            <p:cond delay="410"/>
                                          </p:stCondLst>
                                        </p:cTn>
                                        <p:tgtEl>
                                          <p:spTgt spid="8199">
                                            <p:txEl>
                                              <p:pRg st="1" end="1"/>
                                            </p:txEl>
                                          </p:spTgt>
                                        </p:tgtEl>
                                      </p:cBhvr>
                                      <p:to x="100000" y="90000"/>
                                    </p:animScale>
                                    <p:animScale>
                                      <p:cBhvr>
                                        <p:cTn id="28" dur="41" decel="50000">
                                          <p:stCondLst>
                                            <p:cond delay="417"/>
                                          </p:stCondLst>
                                        </p:cTn>
                                        <p:tgtEl>
                                          <p:spTgt spid="8199">
                                            <p:txEl>
                                              <p:pRg st="1" end="1"/>
                                            </p:txEl>
                                          </p:spTgt>
                                        </p:tgtEl>
                                      </p:cBhvr>
                                      <p:to x="100000" y="100000"/>
                                    </p:animScale>
                                    <p:animScale>
                                      <p:cBhvr>
                                        <p:cTn id="29" dur="7">
                                          <p:stCondLst>
                                            <p:cond delay="452"/>
                                          </p:stCondLst>
                                        </p:cTn>
                                        <p:tgtEl>
                                          <p:spTgt spid="8199">
                                            <p:txEl>
                                              <p:pRg st="1" end="1"/>
                                            </p:txEl>
                                          </p:spTgt>
                                        </p:tgtEl>
                                      </p:cBhvr>
                                      <p:to x="100000" y="95000"/>
                                    </p:animScale>
                                    <p:animScale>
                                      <p:cBhvr>
                                        <p:cTn id="30" dur="41" decel="50000">
                                          <p:stCondLst>
                                            <p:cond delay="458"/>
                                          </p:stCondLst>
                                        </p:cTn>
                                        <p:tgtEl>
                                          <p:spTgt spid="8199">
                                            <p:txEl>
                                              <p:pRg st="1" end="1"/>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8199">
                                            <p:txEl>
                                              <p:pRg st="2" end="2"/>
                                            </p:txEl>
                                          </p:spTgt>
                                        </p:tgtEl>
                                        <p:attrNameLst>
                                          <p:attrName>style.visibility</p:attrName>
                                        </p:attrNameLst>
                                      </p:cBhvr>
                                      <p:to>
                                        <p:strVal val="visible"/>
                                      </p:to>
                                    </p:set>
                                    <p:animEffect transition="in" filter="wipe(down)">
                                      <p:cBhvr>
                                        <p:cTn id="33" dur="145">
                                          <p:stCondLst>
                                            <p:cond delay="0"/>
                                          </p:stCondLst>
                                        </p:cTn>
                                        <p:tgtEl>
                                          <p:spTgt spid="8199">
                                            <p:txEl>
                                              <p:pRg st="2" end="2"/>
                                            </p:txEl>
                                          </p:spTgt>
                                        </p:tgtEl>
                                      </p:cBhvr>
                                    </p:animEffect>
                                    <p:anim calcmode="lin" valueType="num">
                                      <p:cBhvr>
                                        <p:cTn id="34" dur="456" tmFilter="0,0; 0.14,0.36; 0.43,0.73; 0.71,0.91; 1.0,1.0">
                                          <p:stCondLst>
                                            <p:cond delay="0"/>
                                          </p:stCondLst>
                                        </p:cTn>
                                        <p:tgtEl>
                                          <p:spTgt spid="8199">
                                            <p:txEl>
                                              <p:pRg st="2" end="2"/>
                                            </p:txEl>
                                          </p:spTgt>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8199">
                                            <p:txEl>
                                              <p:pRg st="2" end="2"/>
                                            </p:txEl>
                                          </p:spTgt>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8199">
                                            <p:txEl>
                                              <p:pRg st="2" end="2"/>
                                            </p:txEl>
                                          </p:spTgt>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8199">
                                            <p:txEl>
                                              <p:pRg st="2" end="2"/>
                                            </p:txEl>
                                          </p:spTgt>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8199">
                                            <p:txEl>
                                              <p:pRg st="2" end="2"/>
                                            </p:txEl>
                                          </p:spTgt>
                                        </p:tgtEl>
                                        <p:attrNameLst>
                                          <p:attrName>ppt_y</p:attrName>
                                        </p:attrNameLst>
                                      </p:cBhvr>
                                      <p:tavLst>
                                        <p:tav tm="0" fmla="#ppt_y-sin(pi*$)/81">
                                          <p:val>
                                            <p:fltVal val="0"/>
                                          </p:val>
                                        </p:tav>
                                        <p:tav tm="100000">
                                          <p:val>
                                            <p:fltVal val="1"/>
                                          </p:val>
                                        </p:tav>
                                      </p:tavLst>
                                    </p:anim>
                                    <p:animScale>
                                      <p:cBhvr>
                                        <p:cTn id="39" dur="7">
                                          <p:stCondLst>
                                            <p:cond delay="162"/>
                                          </p:stCondLst>
                                        </p:cTn>
                                        <p:tgtEl>
                                          <p:spTgt spid="8199">
                                            <p:txEl>
                                              <p:pRg st="2" end="2"/>
                                            </p:txEl>
                                          </p:spTgt>
                                        </p:tgtEl>
                                      </p:cBhvr>
                                      <p:to x="100000" y="60000"/>
                                    </p:animScale>
                                    <p:animScale>
                                      <p:cBhvr>
                                        <p:cTn id="40" dur="41" decel="50000">
                                          <p:stCondLst>
                                            <p:cond delay="169"/>
                                          </p:stCondLst>
                                        </p:cTn>
                                        <p:tgtEl>
                                          <p:spTgt spid="8199">
                                            <p:txEl>
                                              <p:pRg st="2" end="2"/>
                                            </p:txEl>
                                          </p:spTgt>
                                        </p:tgtEl>
                                      </p:cBhvr>
                                      <p:to x="100000" y="100000"/>
                                    </p:animScale>
                                    <p:animScale>
                                      <p:cBhvr>
                                        <p:cTn id="41" dur="7">
                                          <p:stCondLst>
                                            <p:cond delay="328"/>
                                          </p:stCondLst>
                                        </p:cTn>
                                        <p:tgtEl>
                                          <p:spTgt spid="8199">
                                            <p:txEl>
                                              <p:pRg st="2" end="2"/>
                                            </p:txEl>
                                          </p:spTgt>
                                        </p:tgtEl>
                                      </p:cBhvr>
                                      <p:to x="100000" y="80000"/>
                                    </p:animScale>
                                    <p:animScale>
                                      <p:cBhvr>
                                        <p:cTn id="42" dur="41" decel="50000">
                                          <p:stCondLst>
                                            <p:cond delay="335"/>
                                          </p:stCondLst>
                                        </p:cTn>
                                        <p:tgtEl>
                                          <p:spTgt spid="8199">
                                            <p:txEl>
                                              <p:pRg st="2" end="2"/>
                                            </p:txEl>
                                          </p:spTgt>
                                        </p:tgtEl>
                                      </p:cBhvr>
                                      <p:to x="100000" y="100000"/>
                                    </p:animScale>
                                    <p:animScale>
                                      <p:cBhvr>
                                        <p:cTn id="43" dur="7">
                                          <p:stCondLst>
                                            <p:cond delay="410"/>
                                          </p:stCondLst>
                                        </p:cTn>
                                        <p:tgtEl>
                                          <p:spTgt spid="8199">
                                            <p:txEl>
                                              <p:pRg st="2" end="2"/>
                                            </p:txEl>
                                          </p:spTgt>
                                        </p:tgtEl>
                                      </p:cBhvr>
                                      <p:to x="100000" y="90000"/>
                                    </p:animScale>
                                    <p:animScale>
                                      <p:cBhvr>
                                        <p:cTn id="44" dur="41" decel="50000">
                                          <p:stCondLst>
                                            <p:cond delay="417"/>
                                          </p:stCondLst>
                                        </p:cTn>
                                        <p:tgtEl>
                                          <p:spTgt spid="8199">
                                            <p:txEl>
                                              <p:pRg st="2" end="2"/>
                                            </p:txEl>
                                          </p:spTgt>
                                        </p:tgtEl>
                                      </p:cBhvr>
                                      <p:to x="100000" y="100000"/>
                                    </p:animScale>
                                    <p:animScale>
                                      <p:cBhvr>
                                        <p:cTn id="45" dur="7">
                                          <p:stCondLst>
                                            <p:cond delay="452"/>
                                          </p:stCondLst>
                                        </p:cTn>
                                        <p:tgtEl>
                                          <p:spTgt spid="8199">
                                            <p:txEl>
                                              <p:pRg st="2" end="2"/>
                                            </p:txEl>
                                          </p:spTgt>
                                        </p:tgtEl>
                                      </p:cBhvr>
                                      <p:to x="100000" y="95000"/>
                                    </p:animScale>
                                    <p:animScale>
                                      <p:cBhvr>
                                        <p:cTn id="46" dur="41" decel="50000">
                                          <p:stCondLst>
                                            <p:cond delay="458"/>
                                          </p:stCondLst>
                                        </p:cTn>
                                        <p:tgtEl>
                                          <p:spTgt spid="8199">
                                            <p:txEl>
                                              <p:pRg st="2" end="2"/>
                                            </p:txEl>
                                          </p:spTgt>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8199">
                                            <p:txEl>
                                              <p:pRg st="3" end="3"/>
                                            </p:txEl>
                                          </p:spTgt>
                                        </p:tgtEl>
                                        <p:attrNameLst>
                                          <p:attrName>style.visibility</p:attrName>
                                        </p:attrNameLst>
                                      </p:cBhvr>
                                      <p:to>
                                        <p:strVal val="visible"/>
                                      </p:to>
                                    </p:set>
                                    <p:animEffect transition="in" filter="wipe(down)">
                                      <p:cBhvr>
                                        <p:cTn id="49" dur="145">
                                          <p:stCondLst>
                                            <p:cond delay="0"/>
                                          </p:stCondLst>
                                        </p:cTn>
                                        <p:tgtEl>
                                          <p:spTgt spid="8199">
                                            <p:txEl>
                                              <p:pRg st="3" end="3"/>
                                            </p:txEl>
                                          </p:spTgt>
                                        </p:tgtEl>
                                      </p:cBhvr>
                                    </p:animEffect>
                                    <p:anim calcmode="lin" valueType="num">
                                      <p:cBhvr>
                                        <p:cTn id="50" dur="456" tmFilter="0,0; 0.14,0.36; 0.43,0.73; 0.71,0.91; 1.0,1.0">
                                          <p:stCondLst>
                                            <p:cond delay="0"/>
                                          </p:stCondLst>
                                        </p:cTn>
                                        <p:tgtEl>
                                          <p:spTgt spid="8199">
                                            <p:txEl>
                                              <p:pRg st="3" end="3"/>
                                            </p:txEl>
                                          </p:spTgt>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8199">
                                            <p:txEl>
                                              <p:pRg st="3" end="3"/>
                                            </p:txEl>
                                          </p:spTgt>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8199">
                                            <p:txEl>
                                              <p:pRg st="3" end="3"/>
                                            </p:txEl>
                                          </p:spTgt>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8199">
                                            <p:txEl>
                                              <p:pRg st="3" end="3"/>
                                            </p:txEl>
                                          </p:spTgt>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8199">
                                            <p:txEl>
                                              <p:pRg st="3" end="3"/>
                                            </p:txEl>
                                          </p:spTgt>
                                        </p:tgtEl>
                                        <p:attrNameLst>
                                          <p:attrName>ppt_y</p:attrName>
                                        </p:attrNameLst>
                                      </p:cBhvr>
                                      <p:tavLst>
                                        <p:tav tm="0" fmla="#ppt_y-sin(pi*$)/81">
                                          <p:val>
                                            <p:fltVal val="0"/>
                                          </p:val>
                                        </p:tav>
                                        <p:tav tm="100000">
                                          <p:val>
                                            <p:fltVal val="1"/>
                                          </p:val>
                                        </p:tav>
                                      </p:tavLst>
                                    </p:anim>
                                    <p:animScale>
                                      <p:cBhvr>
                                        <p:cTn id="55" dur="7">
                                          <p:stCondLst>
                                            <p:cond delay="162"/>
                                          </p:stCondLst>
                                        </p:cTn>
                                        <p:tgtEl>
                                          <p:spTgt spid="8199">
                                            <p:txEl>
                                              <p:pRg st="3" end="3"/>
                                            </p:txEl>
                                          </p:spTgt>
                                        </p:tgtEl>
                                      </p:cBhvr>
                                      <p:to x="100000" y="60000"/>
                                    </p:animScale>
                                    <p:animScale>
                                      <p:cBhvr>
                                        <p:cTn id="56" dur="41" decel="50000">
                                          <p:stCondLst>
                                            <p:cond delay="169"/>
                                          </p:stCondLst>
                                        </p:cTn>
                                        <p:tgtEl>
                                          <p:spTgt spid="8199">
                                            <p:txEl>
                                              <p:pRg st="3" end="3"/>
                                            </p:txEl>
                                          </p:spTgt>
                                        </p:tgtEl>
                                      </p:cBhvr>
                                      <p:to x="100000" y="100000"/>
                                    </p:animScale>
                                    <p:animScale>
                                      <p:cBhvr>
                                        <p:cTn id="57" dur="7">
                                          <p:stCondLst>
                                            <p:cond delay="328"/>
                                          </p:stCondLst>
                                        </p:cTn>
                                        <p:tgtEl>
                                          <p:spTgt spid="8199">
                                            <p:txEl>
                                              <p:pRg st="3" end="3"/>
                                            </p:txEl>
                                          </p:spTgt>
                                        </p:tgtEl>
                                      </p:cBhvr>
                                      <p:to x="100000" y="80000"/>
                                    </p:animScale>
                                    <p:animScale>
                                      <p:cBhvr>
                                        <p:cTn id="58" dur="41" decel="50000">
                                          <p:stCondLst>
                                            <p:cond delay="335"/>
                                          </p:stCondLst>
                                        </p:cTn>
                                        <p:tgtEl>
                                          <p:spTgt spid="8199">
                                            <p:txEl>
                                              <p:pRg st="3" end="3"/>
                                            </p:txEl>
                                          </p:spTgt>
                                        </p:tgtEl>
                                      </p:cBhvr>
                                      <p:to x="100000" y="100000"/>
                                    </p:animScale>
                                    <p:animScale>
                                      <p:cBhvr>
                                        <p:cTn id="59" dur="7">
                                          <p:stCondLst>
                                            <p:cond delay="410"/>
                                          </p:stCondLst>
                                        </p:cTn>
                                        <p:tgtEl>
                                          <p:spTgt spid="8199">
                                            <p:txEl>
                                              <p:pRg st="3" end="3"/>
                                            </p:txEl>
                                          </p:spTgt>
                                        </p:tgtEl>
                                      </p:cBhvr>
                                      <p:to x="100000" y="90000"/>
                                    </p:animScale>
                                    <p:animScale>
                                      <p:cBhvr>
                                        <p:cTn id="60" dur="41" decel="50000">
                                          <p:stCondLst>
                                            <p:cond delay="417"/>
                                          </p:stCondLst>
                                        </p:cTn>
                                        <p:tgtEl>
                                          <p:spTgt spid="8199">
                                            <p:txEl>
                                              <p:pRg st="3" end="3"/>
                                            </p:txEl>
                                          </p:spTgt>
                                        </p:tgtEl>
                                      </p:cBhvr>
                                      <p:to x="100000" y="100000"/>
                                    </p:animScale>
                                    <p:animScale>
                                      <p:cBhvr>
                                        <p:cTn id="61" dur="7">
                                          <p:stCondLst>
                                            <p:cond delay="452"/>
                                          </p:stCondLst>
                                        </p:cTn>
                                        <p:tgtEl>
                                          <p:spTgt spid="8199">
                                            <p:txEl>
                                              <p:pRg st="3" end="3"/>
                                            </p:txEl>
                                          </p:spTgt>
                                        </p:tgtEl>
                                      </p:cBhvr>
                                      <p:to x="100000" y="95000"/>
                                    </p:animScale>
                                    <p:animScale>
                                      <p:cBhvr>
                                        <p:cTn id="62" dur="41" decel="50000">
                                          <p:stCondLst>
                                            <p:cond delay="458"/>
                                          </p:stCondLst>
                                        </p:cTn>
                                        <p:tgtEl>
                                          <p:spTgt spid="819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95820"/>
            <a:ext cx="7772400" cy="900113"/>
          </a:xfrm>
        </p:spPr>
        <p:txBody>
          <a:bodyPr>
            <a:normAutofit/>
          </a:bodyPr>
          <a:lstStyle/>
          <a:p>
            <a:r>
              <a:rPr lang="en-US" sz="2400" dirty="0">
                <a:solidFill>
                  <a:srgbClr val="FF0000"/>
                </a:solidFill>
                <a:latin typeface="Comic Sans MS" charset="0"/>
              </a:rPr>
              <a:t>VERTICAL  MIXING  SCHEME:</a:t>
            </a:r>
            <a:br>
              <a:rPr lang="en-US" sz="2400" dirty="0">
                <a:solidFill>
                  <a:srgbClr val="FF0000"/>
                </a:solidFill>
                <a:latin typeface="Comic Sans MS" charset="0"/>
              </a:rPr>
            </a:br>
            <a:r>
              <a:rPr lang="en-US" sz="2400" dirty="0">
                <a:solidFill>
                  <a:srgbClr val="FF0000"/>
                </a:solidFill>
                <a:latin typeface="Comic Sans MS" charset="0"/>
              </a:rPr>
              <a:t>K-PROFILE  PARAMETERIZATION  (KPP)</a:t>
            </a:r>
          </a:p>
        </p:txBody>
      </p:sp>
      <p:sp>
        <p:nvSpPr>
          <p:cNvPr id="5" name="Text Placeholder 3"/>
          <p:cNvSpPr txBox="1">
            <a:spLocks/>
          </p:cNvSpPr>
          <p:nvPr/>
        </p:nvSpPr>
        <p:spPr>
          <a:xfrm>
            <a:off x="685800" y="3814957"/>
            <a:ext cx="7238085" cy="286823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en-US" sz="1800" dirty="0">
                <a:solidFill>
                  <a:srgbClr val="000000"/>
                </a:solidFill>
                <a:latin typeface="Chalkboard"/>
                <a:cs typeface="Chalkboard"/>
              </a:rPr>
              <a:t> Unresolved turbulent vertical mixing due to small-scale overturning motions parameterized as a vertical diffusion. </a:t>
            </a:r>
          </a:p>
          <a:p>
            <a:pPr marL="0" indent="0">
              <a:spcBef>
                <a:spcPts val="0"/>
              </a:spcBef>
            </a:pPr>
            <a:endParaRPr lang="en-US" sz="1800" dirty="0">
              <a:solidFill>
                <a:srgbClr val="000000"/>
              </a:solidFill>
              <a:latin typeface="Chalkboard"/>
              <a:cs typeface="Chalkboard"/>
            </a:endParaRPr>
          </a:p>
          <a:p>
            <a:pPr marL="0" indent="0">
              <a:spcBef>
                <a:spcPts val="0"/>
              </a:spcBef>
            </a:pPr>
            <a:r>
              <a:rPr lang="en-US" sz="1800" dirty="0">
                <a:solidFill>
                  <a:srgbClr val="000000"/>
                </a:solidFill>
                <a:latin typeface="Chalkboard"/>
                <a:cs typeface="Chalkboard"/>
              </a:rPr>
              <a:t> Guided by study and observations of atmospheric boundary layer</a:t>
            </a: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a:p>
            <a:pPr marL="0" indent="0">
              <a:spcBef>
                <a:spcPts val="0"/>
              </a:spcBef>
              <a:buNone/>
            </a:pPr>
            <a:r>
              <a:rPr lang="en-US" sz="1800" dirty="0">
                <a:solidFill>
                  <a:srgbClr val="000000"/>
                </a:solidFill>
                <a:latin typeface="Chalkboard"/>
                <a:cs typeface="Chalkboard"/>
              </a:rPr>
              <a:t>    where </a:t>
            </a:r>
            <a:r>
              <a:rPr lang="en-US" sz="1800" i="1" dirty="0" err="1">
                <a:solidFill>
                  <a:srgbClr val="000000"/>
                </a:solidFill>
                <a:latin typeface="Chalkboard"/>
                <a:cs typeface="Chalkboard"/>
              </a:rPr>
              <a:t>K</a:t>
            </a:r>
            <a:r>
              <a:rPr lang="en-US" sz="1800" i="1" baseline="-25000" dirty="0" err="1">
                <a:solidFill>
                  <a:srgbClr val="000000"/>
                </a:solidFill>
                <a:latin typeface="Chalkboard"/>
                <a:cs typeface="Chalkboard"/>
              </a:rPr>
              <a:t>x</a:t>
            </a:r>
            <a:r>
              <a:rPr lang="en-US" sz="1800" dirty="0">
                <a:solidFill>
                  <a:srgbClr val="000000"/>
                </a:solidFill>
                <a:latin typeface="Chalkboard"/>
                <a:cs typeface="Chalkboard"/>
              </a:rPr>
              <a:t> represents an “eddy diffusivity” or “eddy viscosity”</a:t>
            </a:r>
          </a:p>
          <a:p>
            <a:pPr marL="0" indent="0">
              <a:spcBef>
                <a:spcPts val="0"/>
              </a:spcBef>
              <a:buNone/>
            </a:pPr>
            <a:r>
              <a:rPr lang="en-US" sz="1800" baseline="-25000" dirty="0">
                <a:solidFill>
                  <a:srgbClr val="000000"/>
                </a:solidFill>
                <a:latin typeface="Chalkboard"/>
                <a:cs typeface="Chalkboard"/>
              </a:rPr>
              <a:t>      </a:t>
            </a:r>
            <a:r>
              <a:rPr lang="en-US" sz="1800" dirty="0">
                <a:solidFill>
                  <a:srgbClr val="000000"/>
                </a:solidFill>
                <a:latin typeface="Chalkboard"/>
                <a:cs typeface="Chalkboard"/>
              </a:rPr>
              <a:t>and X = { active/passive scalars or momentum }</a:t>
            </a:r>
          </a:p>
        </p:txBody>
      </p:sp>
      <p:grpSp>
        <p:nvGrpSpPr>
          <p:cNvPr id="14" name="Group 13"/>
          <p:cNvGrpSpPr/>
          <p:nvPr/>
        </p:nvGrpSpPr>
        <p:grpSpPr>
          <a:xfrm>
            <a:off x="1026016" y="5020170"/>
            <a:ext cx="5912666" cy="565541"/>
            <a:chOff x="1055687" y="5061002"/>
            <a:chExt cx="5912666" cy="565541"/>
          </a:xfrm>
        </p:grpSpPr>
        <p:graphicFrame>
          <p:nvGraphicFramePr>
            <p:cNvPr id="8" name="Object 7"/>
            <p:cNvGraphicFramePr>
              <a:graphicFrameLocks noChangeAspect="1"/>
            </p:cNvGraphicFramePr>
            <p:nvPr>
              <p:extLst>
                <p:ext uri="{D42A27DB-BD31-4B8C-83A1-F6EECF244321}">
                  <p14:modId xmlns:p14="http://schemas.microsoft.com/office/powerpoint/2010/main" val="1662330755"/>
                </p:ext>
              </p:extLst>
            </p:nvPr>
          </p:nvGraphicFramePr>
          <p:xfrm>
            <a:off x="1055687" y="5201093"/>
            <a:ext cx="1655762" cy="425450"/>
          </p:xfrm>
          <a:graphic>
            <a:graphicData uri="http://schemas.openxmlformats.org/presentationml/2006/ole">
              <mc:AlternateContent xmlns:mc="http://schemas.openxmlformats.org/markup-compatibility/2006">
                <mc:Choice xmlns:v="urn:schemas-microsoft-com:vml" Requires="v">
                  <p:oleObj spid="_x0000_s1379" name="Equation" r:id="rId3" imgW="990600" imgH="254000" progId="Equation.DSMT4">
                    <p:embed/>
                  </p:oleObj>
                </mc:Choice>
                <mc:Fallback>
                  <p:oleObj name="Equation" r:id="rId3" imgW="990600" imgH="254000" progId="Equation.DSMT4">
                    <p:embed/>
                    <p:pic>
                      <p:nvPicPr>
                        <p:cNvPr id="0" name=""/>
                        <p:cNvPicPr/>
                        <p:nvPr/>
                      </p:nvPicPr>
                      <p:blipFill>
                        <a:blip r:embed="rId4">
                          <a:alphaModFix/>
                        </a:blip>
                        <a:stretch>
                          <a:fillRect/>
                        </a:stretch>
                      </p:blipFill>
                      <p:spPr>
                        <a:xfrm>
                          <a:off x="1055687" y="5201093"/>
                          <a:ext cx="1655762" cy="42545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91408997"/>
                </p:ext>
              </p:extLst>
            </p:nvPr>
          </p:nvGraphicFramePr>
          <p:xfrm>
            <a:off x="5228453" y="5201093"/>
            <a:ext cx="1739900" cy="425450"/>
          </p:xfrm>
          <a:graphic>
            <a:graphicData uri="http://schemas.openxmlformats.org/presentationml/2006/ole">
              <mc:AlternateContent xmlns:mc="http://schemas.openxmlformats.org/markup-compatibility/2006">
                <mc:Choice xmlns:v="urn:schemas-microsoft-com:vml" Requires="v">
                  <p:oleObj spid="_x0000_s1380" name="Equation" r:id="rId5" imgW="1041400" imgH="254000" progId="Equation.DSMT4">
                    <p:embed/>
                  </p:oleObj>
                </mc:Choice>
                <mc:Fallback>
                  <p:oleObj name="Equation" r:id="rId5" imgW="1041400" imgH="254000" progId="Equation.DSMT4">
                    <p:embed/>
                    <p:pic>
                      <p:nvPicPr>
                        <p:cNvPr id="0" name=""/>
                        <p:cNvPicPr/>
                        <p:nvPr/>
                      </p:nvPicPr>
                      <p:blipFill>
                        <a:blip r:embed="rId6">
                          <a:alphaModFix/>
                        </a:blip>
                        <a:stretch>
                          <a:fillRect/>
                        </a:stretch>
                      </p:blipFill>
                      <p:spPr>
                        <a:xfrm>
                          <a:off x="5228453" y="5201093"/>
                          <a:ext cx="1739900" cy="425450"/>
                        </a:xfrm>
                        <a:prstGeom prst="rect">
                          <a:avLst/>
                        </a:prstGeom>
                      </p:spPr>
                    </p:pic>
                  </p:oleObj>
                </mc:Fallback>
              </mc:AlternateContent>
            </a:graphicData>
          </a:graphic>
        </p:graphicFrame>
        <p:cxnSp>
          <p:nvCxnSpPr>
            <p:cNvPr id="4" name="Straight Arrow Connector 3"/>
            <p:cNvCxnSpPr/>
            <p:nvPr/>
          </p:nvCxnSpPr>
          <p:spPr>
            <a:xfrm>
              <a:off x="3384128" y="5397642"/>
              <a:ext cx="1262734" cy="144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333616" y="5061002"/>
              <a:ext cx="1505540" cy="307777"/>
            </a:xfrm>
            <a:prstGeom prst="rect">
              <a:avLst/>
            </a:prstGeom>
            <a:noFill/>
          </p:spPr>
          <p:txBody>
            <a:bodyPr wrap="none" rtlCol="0">
              <a:spAutoFit/>
            </a:bodyPr>
            <a:lstStyle/>
            <a:p>
              <a:r>
                <a:rPr lang="en-US" sz="1400" dirty="0">
                  <a:solidFill>
                    <a:srgbClr val="FF0000"/>
                  </a:solidFill>
                  <a:latin typeface="Chalkduster"/>
                  <a:cs typeface="Chalkduster"/>
                </a:rPr>
                <a:t>parameterize</a:t>
              </a:r>
            </a:p>
          </p:txBody>
        </p:sp>
      </p:grpSp>
      <p:grpSp>
        <p:nvGrpSpPr>
          <p:cNvPr id="3" name="Group 2"/>
          <p:cNvGrpSpPr/>
          <p:nvPr/>
        </p:nvGrpSpPr>
        <p:grpSpPr>
          <a:xfrm>
            <a:off x="1188827" y="1121380"/>
            <a:ext cx="6735058" cy="2693575"/>
            <a:chOff x="685800" y="1601788"/>
            <a:chExt cx="6450453" cy="2359850"/>
          </a:xfrm>
        </p:grpSpPr>
        <p:grpSp>
          <p:nvGrpSpPr>
            <p:cNvPr id="12" name="Group 11"/>
            <p:cNvGrpSpPr/>
            <p:nvPr/>
          </p:nvGrpSpPr>
          <p:grpSpPr>
            <a:xfrm>
              <a:off x="738199" y="1601788"/>
              <a:ext cx="5856881" cy="2244394"/>
              <a:chOff x="1055687" y="1601787"/>
              <a:chExt cx="6202515" cy="2501899"/>
            </a:xfrm>
          </p:grpSpPr>
          <p:pic>
            <p:nvPicPr>
              <p:cNvPr id="2" name="Picture 1" descr="LargeEA.RevGeophys.1994.pdf"/>
              <p:cNvPicPr>
                <a:picLocks noChangeAspect="1"/>
              </p:cNvPicPr>
              <p:nvPr/>
            </p:nvPicPr>
            <p:blipFill rotWithShape="1">
              <a:blip r:embed="rId7">
                <a:extLst>
                  <a:ext uri="{28A0092B-C50C-407E-A947-70E740481C1C}">
                    <a14:useLocalDpi xmlns:a14="http://schemas.microsoft.com/office/drawing/2010/main" val="0"/>
                  </a:ext>
                </a:extLst>
              </a:blip>
              <a:srcRect l="7767" t="3796" r="8744" b="75231"/>
              <a:stretch/>
            </p:blipFill>
            <p:spPr>
              <a:xfrm>
                <a:off x="1055687" y="1601787"/>
                <a:ext cx="6016626" cy="2053131"/>
              </a:xfrm>
              <a:prstGeom prst="rect">
                <a:avLst/>
              </a:prstGeom>
            </p:spPr>
          </p:pic>
          <p:pic>
            <p:nvPicPr>
              <p:cNvPr id="9" name="Picture 8" descr="LargeEA.RevGeophys.1994.pdf"/>
              <p:cNvPicPr>
                <a:picLocks noChangeAspect="1"/>
              </p:cNvPicPr>
              <p:nvPr/>
            </p:nvPicPr>
            <p:blipFill rotWithShape="1">
              <a:blip r:embed="rId7">
                <a:extLst>
                  <a:ext uri="{28A0092B-C50C-407E-A947-70E740481C1C}">
                    <a14:useLocalDpi xmlns:a14="http://schemas.microsoft.com/office/drawing/2010/main" val="0"/>
                  </a:ext>
                </a:extLst>
              </a:blip>
              <a:srcRect l="7265" t="87847" r="6102" b="5788"/>
              <a:stretch/>
            </p:blipFill>
            <p:spPr>
              <a:xfrm>
                <a:off x="1055687" y="3484561"/>
                <a:ext cx="6202515" cy="619125"/>
              </a:xfrm>
              <a:prstGeom prst="rect">
                <a:avLst/>
              </a:prstGeom>
            </p:spPr>
          </p:pic>
        </p:grpSp>
        <p:sp>
          <p:nvSpPr>
            <p:cNvPr id="13" name="Rectangle 12"/>
            <p:cNvSpPr/>
            <p:nvPr/>
          </p:nvSpPr>
          <p:spPr>
            <a:xfrm>
              <a:off x="685800" y="1601788"/>
              <a:ext cx="6450453" cy="235985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6938682" y="2312894"/>
            <a:ext cx="726142" cy="369332"/>
          </a:xfrm>
          <a:prstGeom prst="rect">
            <a:avLst/>
          </a:prstGeom>
          <a:noFill/>
        </p:spPr>
        <p:txBody>
          <a:bodyPr wrap="square" rtlCol="0">
            <a:spAutoFit/>
          </a:bodyPr>
          <a:lstStyle/>
          <a:p>
            <a:r>
              <a:rPr lang="en-US" dirty="0"/>
              <a:t>1994</a:t>
            </a: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285164"/>
            <a:ext cx="7772400" cy="900113"/>
          </a:xfrm>
        </p:spPr>
        <p:txBody>
          <a:bodyPr>
            <a:normAutofit/>
          </a:bodyPr>
          <a:lstStyle/>
          <a:p>
            <a:r>
              <a:rPr lang="en-US" sz="2400" dirty="0">
                <a:solidFill>
                  <a:srgbClr val="FF0000"/>
                </a:solidFill>
                <a:latin typeface="Comic Sans MS" charset="0"/>
              </a:rPr>
              <a:t>VERTICAL  MIXING  SCHEME:</a:t>
            </a:r>
            <a:br>
              <a:rPr lang="en-US" sz="2400" dirty="0">
                <a:solidFill>
                  <a:srgbClr val="FF0000"/>
                </a:solidFill>
                <a:latin typeface="Comic Sans MS" charset="0"/>
              </a:rPr>
            </a:br>
            <a:r>
              <a:rPr lang="en-US" sz="2400" dirty="0">
                <a:solidFill>
                  <a:srgbClr val="FF0000"/>
                </a:solidFill>
                <a:latin typeface="Comic Sans MS" charset="0"/>
              </a:rPr>
              <a:t>K-PROFILE  PARAMETERIZATION  (KPP)</a:t>
            </a:r>
          </a:p>
        </p:txBody>
      </p:sp>
      <p:sp>
        <p:nvSpPr>
          <p:cNvPr id="5" name="Text Placeholder 3"/>
          <p:cNvSpPr txBox="1">
            <a:spLocks/>
          </p:cNvSpPr>
          <p:nvPr/>
        </p:nvSpPr>
        <p:spPr>
          <a:xfrm>
            <a:off x="692522" y="1197873"/>
            <a:ext cx="7765677" cy="102089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en-US" sz="1800" dirty="0">
                <a:solidFill>
                  <a:srgbClr val="000000"/>
                </a:solidFill>
                <a:latin typeface="Chalkboard"/>
                <a:cs typeface="Chalkboard"/>
              </a:rPr>
              <a:t> </a:t>
            </a:r>
            <a:r>
              <a:rPr lang="en-US" sz="2000" dirty="0">
                <a:solidFill>
                  <a:srgbClr val="000000"/>
                </a:solidFill>
                <a:latin typeface="Chalkboard"/>
                <a:cs typeface="Chalkboard"/>
              </a:rPr>
              <a:t>KPP is not just a vertical diffusion scheme because the scalars (Temp and Salinity) have non-local or “</a:t>
            </a:r>
            <a:r>
              <a:rPr lang="en-US" sz="2000" dirty="0" err="1">
                <a:solidFill>
                  <a:srgbClr val="000000"/>
                </a:solidFill>
                <a:latin typeface="Chalkboard"/>
                <a:cs typeface="Chalkboard"/>
              </a:rPr>
              <a:t>countergradient</a:t>
            </a:r>
            <a:r>
              <a:rPr lang="en-US" sz="2000" dirty="0">
                <a:solidFill>
                  <a:srgbClr val="000000"/>
                </a:solidFill>
                <a:latin typeface="Chalkboard"/>
                <a:cs typeface="Chalkboard"/>
              </a:rPr>
              <a:t>” terms </a:t>
            </a:r>
            <a:r>
              <a:rPr lang="el-GR" sz="2000" dirty="0">
                <a:solidFill>
                  <a:srgbClr val="000000"/>
                </a:solidFill>
                <a:latin typeface="Times New Roman"/>
                <a:cs typeface="Times New Roman"/>
              </a:rPr>
              <a:t>γ</a:t>
            </a:r>
            <a:r>
              <a:rPr lang="en-US" sz="2000" i="1" baseline="-25000" dirty="0">
                <a:solidFill>
                  <a:srgbClr val="000000"/>
                </a:solidFill>
                <a:latin typeface="Times New Roman"/>
                <a:cs typeface="Times New Roman"/>
              </a:rPr>
              <a:t>x</a:t>
            </a:r>
            <a:r>
              <a:rPr lang="en-US" sz="2000" dirty="0">
                <a:solidFill>
                  <a:srgbClr val="000000"/>
                </a:solidFill>
                <a:latin typeface="Chalkboard"/>
                <a:cs typeface="Times New Roman"/>
              </a:rPr>
              <a:t> </a:t>
            </a:r>
            <a:r>
              <a:rPr lang="en-US" sz="2000" dirty="0">
                <a:solidFill>
                  <a:srgbClr val="000000"/>
                </a:solidFill>
                <a:latin typeface="Chalkboard"/>
                <a:cs typeface="Chalkboard"/>
              </a:rPr>
              <a:t>   </a:t>
            </a:r>
          </a:p>
        </p:txBody>
      </p:sp>
      <p:graphicFrame>
        <p:nvGraphicFramePr>
          <p:cNvPr id="10" name="Object 9"/>
          <p:cNvGraphicFramePr>
            <a:graphicFrameLocks noChangeAspect="1"/>
          </p:cNvGraphicFramePr>
          <p:nvPr>
            <p:extLst>
              <p:ext uri="{D42A27DB-BD31-4B8C-83A1-F6EECF244321}">
                <p14:modId xmlns:p14="http://schemas.microsoft.com/office/powerpoint/2010/main" val="3389986206"/>
              </p:ext>
            </p:extLst>
          </p:nvPr>
        </p:nvGraphicFramePr>
        <p:xfrm>
          <a:off x="3004527" y="2218764"/>
          <a:ext cx="2439987" cy="425450"/>
        </p:xfrm>
        <a:graphic>
          <a:graphicData uri="http://schemas.openxmlformats.org/presentationml/2006/ole">
            <mc:AlternateContent xmlns:mc="http://schemas.openxmlformats.org/markup-compatibility/2006">
              <mc:Choice xmlns:v="urn:schemas-microsoft-com:vml" Requires="v">
                <p:oleObj spid="_x0000_s178363" name="Equation" r:id="rId4" imgW="1460500" imgH="254000" progId="Equation.DSMT4">
                  <p:embed/>
                </p:oleObj>
              </mc:Choice>
              <mc:Fallback>
                <p:oleObj name="Equation" r:id="rId4" imgW="1460500" imgH="254000" progId="Equation.DSMT4">
                  <p:embed/>
                  <p:pic>
                    <p:nvPicPr>
                      <p:cNvPr id="0" name=""/>
                      <p:cNvPicPr/>
                      <p:nvPr/>
                    </p:nvPicPr>
                    <p:blipFill>
                      <a:blip r:embed="rId5">
                        <a:alphaModFix/>
                      </a:blip>
                      <a:stretch>
                        <a:fillRect/>
                      </a:stretch>
                    </p:blipFill>
                    <p:spPr>
                      <a:xfrm>
                        <a:off x="3004527" y="2218764"/>
                        <a:ext cx="2439987" cy="425450"/>
                      </a:xfrm>
                      <a:prstGeom prst="rect">
                        <a:avLst/>
                      </a:prstGeom>
                    </p:spPr>
                  </p:pic>
                </p:oleObj>
              </mc:Fallback>
            </mc:AlternateContent>
          </a:graphicData>
        </a:graphic>
      </p:graphicFrame>
      <p:sp>
        <p:nvSpPr>
          <p:cNvPr id="20" name="Text Placeholder 3"/>
          <p:cNvSpPr txBox="1">
            <a:spLocks/>
          </p:cNvSpPr>
          <p:nvPr/>
        </p:nvSpPr>
        <p:spPr>
          <a:xfrm>
            <a:off x="685801" y="2932433"/>
            <a:ext cx="6728790" cy="120422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en-US" sz="2000" dirty="0">
                <a:latin typeface="Chalkboard"/>
                <a:cs typeface="Chalkboard"/>
              </a:rPr>
              <a:t> KPP involves three high-level steps:</a:t>
            </a:r>
          </a:p>
          <a:p>
            <a:pPr marL="400050" lvl="1" indent="0">
              <a:spcBef>
                <a:spcPts val="0"/>
              </a:spcBef>
              <a:buNone/>
            </a:pPr>
            <a:r>
              <a:rPr lang="en-US" sz="2000" dirty="0">
                <a:solidFill>
                  <a:srgbClr val="000000"/>
                </a:solidFill>
                <a:latin typeface="Chalkboard"/>
                <a:cs typeface="Chalkboard"/>
              </a:rPr>
              <a:t>1. Determination of the boundary layer (BL) depth: </a:t>
            </a:r>
            <a:r>
              <a:rPr lang="en-US" sz="2000" i="1" dirty="0">
                <a:solidFill>
                  <a:srgbClr val="000000"/>
                </a:solidFill>
                <a:latin typeface="Chalkboard"/>
                <a:cs typeface="Chalkboard"/>
              </a:rPr>
              <a:t>d</a:t>
            </a:r>
            <a:r>
              <a:rPr lang="en-US" sz="2000" dirty="0">
                <a:solidFill>
                  <a:srgbClr val="000000"/>
                </a:solidFill>
                <a:latin typeface="Chalkboard"/>
                <a:cs typeface="Chalkboard"/>
              </a:rPr>
              <a:t> </a:t>
            </a:r>
            <a:endParaRPr lang="en-US" sz="2000" dirty="0">
              <a:solidFill>
                <a:srgbClr val="0000FF"/>
              </a:solidFill>
              <a:latin typeface="Chalkboard"/>
              <a:cs typeface="Chalkboard"/>
            </a:endParaRPr>
          </a:p>
          <a:p>
            <a:pPr marL="400050" lvl="1" indent="0">
              <a:spcBef>
                <a:spcPts val="0"/>
              </a:spcBef>
              <a:buNone/>
            </a:pPr>
            <a:r>
              <a:rPr lang="en-US" sz="2000" dirty="0">
                <a:solidFill>
                  <a:srgbClr val="000000"/>
                </a:solidFill>
                <a:latin typeface="Chalkboard"/>
                <a:cs typeface="Chalkboard"/>
              </a:rPr>
              <a:t>2. Calculation of interior diffusivities: </a:t>
            </a:r>
            <a:r>
              <a:rPr lang="el-GR" sz="2000" dirty="0">
                <a:solidFill>
                  <a:srgbClr val="000000"/>
                </a:solidFill>
                <a:latin typeface="Times New Roman"/>
                <a:cs typeface="Times New Roman"/>
              </a:rPr>
              <a:t>υ</a:t>
            </a:r>
            <a:r>
              <a:rPr lang="en-US" sz="2000" i="1" baseline="-25000" dirty="0">
                <a:solidFill>
                  <a:srgbClr val="000000"/>
                </a:solidFill>
                <a:latin typeface="Chalkboard"/>
                <a:cs typeface="Chalkboard"/>
              </a:rPr>
              <a:t>x</a:t>
            </a:r>
            <a:r>
              <a:rPr lang="en-US" sz="2000" dirty="0">
                <a:solidFill>
                  <a:srgbClr val="000000"/>
                </a:solidFill>
                <a:latin typeface="Chalkboard"/>
                <a:cs typeface="Chalkboard"/>
              </a:rPr>
              <a:t> </a:t>
            </a:r>
          </a:p>
          <a:p>
            <a:pPr marL="400050" lvl="1" indent="0">
              <a:spcBef>
                <a:spcPts val="0"/>
              </a:spcBef>
              <a:buNone/>
            </a:pPr>
            <a:r>
              <a:rPr lang="en-US" sz="2000" dirty="0">
                <a:solidFill>
                  <a:srgbClr val="000000"/>
                </a:solidFill>
                <a:latin typeface="Chalkboard"/>
                <a:cs typeface="Chalkboard"/>
              </a:rPr>
              <a:t>3. Evaluation of boundary layer (BL) diffusivities:  </a:t>
            </a:r>
            <a:r>
              <a:rPr lang="en-US" sz="2000" i="1" dirty="0" err="1">
                <a:solidFill>
                  <a:srgbClr val="000000"/>
                </a:solidFill>
                <a:latin typeface="Chalkboard"/>
                <a:cs typeface="Chalkboard"/>
              </a:rPr>
              <a:t>K</a:t>
            </a:r>
            <a:r>
              <a:rPr lang="en-US" sz="2000" i="1" baseline="-25000" dirty="0" err="1">
                <a:solidFill>
                  <a:srgbClr val="000000"/>
                </a:solidFill>
                <a:latin typeface="Chalkboard"/>
                <a:cs typeface="Chalkboard"/>
              </a:rPr>
              <a:t>x</a:t>
            </a:r>
            <a:r>
              <a:rPr lang="en-US" sz="2000" baseline="-25000" dirty="0">
                <a:solidFill>
                  <a:srgbClr val="0000FF"/>
                </a:solidFill>
                <a:latin typeface="Chalkboard"/>
                <a:cs typeface="Chalkboard"/>
              </a:rPr>
              <a:t>    </a:t>
            </a:r>
            <a:r>
              <a:rPr lang="en-US" sz="2000" dirty="0">
                <a:solidFill>
                  <a:srgbClr val="0000FF"/>
                </a:solidFill>
                <a:latin typeface="Chalkboard"/>
                <a:cs typeface="Chalkboard"/>
              </a:rPr>
              <a:t> </a:t>
            </a:r>
            <a:endParaRPr lang="en-US" sz="2000" baseline="-25000" dirty="0">
              <a:solidFill>
                <a:srgbClr val="0000FF"/>
              </a:solidFill>
              <a:latin typeface="Chalkboard"/>
              <a:cs typeface="Chalkboard"/>
            </a:endParaRPr>
          </a:p>
          <a:p>
            <a:pPr marL="400050" lvl="1" indent="0">
              <a:spcBef>
                <a:spcPts val="0"/>
              </a:spcBef>
            </a:pPr>
            <a:endParaRPr lang="en-US" sz="1400" dirty="0">
              <a:solidFill>
                <a:srgbClr val="0000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
        <p:nvSpPr>
          <p:cNvPr id="24" name="Text Placeholder 3"/>
          <p:cNvSpPr txBox="1">
            <a:spLocks/>
          </p:cNvSpPr>
          <p:nvPr/>
        </p:nvSpPr>
        <p:spPr>
          <a:xfrm>
            <a:off x="692521" y="4445940"/>
            <a:ext cx="8053913" cy="19548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pPr>
            <a:r>
              <a:rPr lang="en-US" sz="1800" dirty="0">
                <a:latin typeface="Chalkboard"/>
                <a:cs typeface="Chalkboard"/>
              </a:rPr>
              <a:t> </a:t>
            </a:r>
            <a:r>
              <a:rPr lang="en-US" sz="2000" dirty="0">
                <a:latin typeface="Chalkboard"/>
                <a:cs typeface="Chalkboard"/>
              </a:rPr>
              <a:t>Diffusivity throughout the boundary layer depends on the surface forcing, the boundary layer depth, and the interior diffusivity. </a:t>
            </a:r>
          </a:p>
          <a:p>
            <a:pPr marL="0" indent="0">
              <a:spcBef>
                <a:spcPts val="0"/>
              </a:spcBef>
              <a:buNone/>
            </a:pPr>
            <a:endParaRPr lang="en-US" sz="2000" dirty="0">
              <a:latin typeface="Chalkboard"/>
              <a:cs typeface="Chalkboard"/>
            </a:endParaRPr>
          </a:p>
          <a:p>
            <a:pPr marL="0" indent="0">
              <a:spcBef>
                <a:spcPts val="0"/>
              </a:spcBef>
            </a:pPr>
            <a:r>
              <a:rPr lang="en-US" sz="2000" dirty="0">
                <a:latin typeface="Chalkboard"/>
                <a:cs typeface="Chalkboard"/>
              </a:rPr>
              <a:t> KPP produces quite large diffusivities below the boundary layer, which mixes temp and salinity quite deep in times of very strong surface wind stress, such as strong </a:t>
            </a:r>
            <a:r>
              <a:rPr lang="en-US" sz="2000" dirty="0" err="1">
                <a:latin typeface="Chalkboard"/>
                <a:cs typeface="Chalkboard"/>
              </a:rPr>
              <a:t>midlatitude</a:t>
            </a:r>
            <a:r>
              <a:rPr lang="en-US" sz="2000" dirty="0">
                <a:latin typeface="Chalkboard"/>
                <a:cs typeface="Chalkboard"/>
              </a:rPr>
              <a:t> atmosphere storms. </a:t>
            </a:r>
            <a:endParaRPr lang="en-US" sz="2000" baseline="-25000" dirty="0">
              <a:solidFill>
                <a:srgbClr val="3366FF"/>
              </a:solidFill>
              <a:latin typeface="Chalkboard"/>
              <a:cs typeface="Chalkboard"/>
            </a:endParaRPr>
          </a:p>
          <a:p>
            <a:pPr marL="400050" lvl="1" indent="0">
              <a:spcBef>
                <a:spcPts val="0"/>
              </a:spcBef>
            </a:pPr>
            <a:endParaRPr lang="en-US" sz="1400" dirty="0">
              <a:solidFill>
                <a:srgbClr val="0000FF"/>
              </a:solidFill>
              <a:latin typeface="Chalkboard"/>
              <a:cs typeface="Chalkboard"/>
            </a:endParaRPr>
          </a:p>
          <a:p>
            <a:pPr marL="400050" lvl="1" indent="0">
              <a:spcBef>
                <a:spcPts val="0"/>
              </a:spcBef>
            </a:pPr>
            <a:endParaRPr lang="en-US" sz="1400" dirty="0">
              <a:latin typeface="Comic Sans MS"/>
              <a:cs typeface="Comic Sans MS"/>
            </a:endParaRPr>
          </a:p>
          <a:p>
            <a:pPr marL="400050" lvl="1" indent="0">
              <a:spcBef>
                <a:spcPts val="0"/>
              </a:spcBef>
            </a:pPr>
            <a:endParaRPr lang="en-US" sz="1400" dirty="0">
              <a:latin typeface="Comic Sans MS"/>
              <a:cs typeface="Comic Sans MS"/>
            </a:endParaRPr>
          </a:p>
        </p:txBody>
      </p:sp>
    </p:spTree>
    <p:extLst>
      <p:ext uri="{BB962C8B-B14F-4D97-AF65-F5344CB8AC3E}">
        <p14:creationId xmlns:p14="http://schemas.microsoft.com/office/powerpoint/2010/main" val="2734310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297760"/>
            <a:ext cx="7772400" cy="900113"/>
          </a:xfrm>
        </p:spPr>
        <p:txBody>
          <a:bodyPr>
            <a:normAutofit/>
          </a:bodyPr>
          <a:lstStyle/>
          <a:p>
            <a:r>
              <a:rPr lang="en-US" sz="2400" dirty="0">
                <a:solidFill>
                  <a:srgbClr val="FF0000"/>
                </a:solidFill>
                <a:latin typeface="Comic Sans MS" charset="0"/>
              </a:rPr>
              <a:t>VERTICAL  MIXING  SCHEME:</a:t>
            </a:r>
            <a:br>
              <a:rPr lang="en-US" sz="2400" dirty="0">
                <a:solidFill>
                  <a:srgbClr val="FF0000"/>
                </a:solidFill>
                <a:latin typeface="Comic Sans MS" charset="0"/>
              </a:rPr>
            </a:br>
            <a:r>
              <a:rPr lang="en-US" sz="2400" dirty="0">
                <a:solidFill>
                  <a:srgbClr val="FF0000"/>
                </a:solidFill>
                <a:latin typeface="Comic Sans MS" charset="0"/>
              </a:rPr>
              <a:t>K-PROFILE  PARAMETERIZATION  (KPP)</a:t>
            </a:r>
          </a:p>
        </p:txBody>
      </p:sp>
      <p:sp>
        <p:nvSpPr>
          <p:cNvPr id="5" name="Text Placeholder 3"/>
          <p:cNvSpPr txBox="1">
            <a:spLocks/>
          </p:cNvSpPr>
          <p:nvPr/>
        </p:nvSpPr>
        <p:spPr>
          <a:xfrm>
            <a:off x="685799" y="1305450"/>
            <a:ext cx="7921487" cy="7230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Chalkboard"/>
                <a:cs typeface="Chalkboard"/>
              </a:rPr>
              <a:t>1. BL depth </a:t>
            </a:r>
            <a:r>
              <a:rPr lang="en-US" sz="2000" i="1" dirty="0">
                <a:solidFill>
                  <a:srgbClr val="000000"/>
                </a:solidFill>
                <a:latin typeface="Chalkboard"/>
                <a:cs typeface="Chalkboard"/>
              </a:rPr>
              <a:t>d</a:t>
            </a:r>
            <a:r>
              <a:rPr lang="en-US" sz="2000" dirty="0">
                <a:solidFill>
                  <a:srgbClr val="000000"/>
                </a:solidFill>
                <a:latin typeface="Chalkboard"/>
                <a:cs typeface="Chalkboard"/>
              </a:rPr>
              <a:t> is minimum depth where the bulk Richardson # (</a:t>
            </a:r>
            <a:r>
              <a:rPr lang="en-US" sz="2000" i="1" dirty="0">
                <a:solidFill>
                  <a:srgbClr val="000000"/>
                </a:solidFill>
                <a:latin typeface="Chalkboard"/>
                <a:cs typeface="Chalkboard"/>
              </a:rPr>
              <a:t>Ri</a:t>
            </a:r>
            <a:r>
              <a:rPr lang="en-US" sz="2000" i="1" baseline="-25000" dirty="0">
                <a:solidFill>
                  <a:srgbClr val="000000"/>
                </a:solidFill>
                <a:latin typeface="Chalkboard"/>
                <a:cs typeface="Chalkboard"/>
              </a:rPr>
              <a:t>b</a:t>
            </a:r>
            <a:r>
              <a:rPr lang="en-US" sz="2000" dirty="0">
                <a:solidFill>
                  <a:srgbClr val="000000"/>
                </a:solidFill>
                <a:latin typeface="Chalkboard"/>
                <a:cs typeface="Chalkboard"/>
              </a:rPr>
              <a:t>) referenced to the surface equals a critical Richardson # (</a:t>
            </a:r>
            <a:r>
              <a:rPr lang="en-US" sz="2000" i="1" dirty="0" err="1">
                <a:solidFill>
                  <a:srgbClr val="000000"/>
                </a:solidFill>
                <a:latin typeface="Chalkboard"/>
                <a:cs typeface="Chalkboard"/>
              </a:rPr>
              <a:t>Ri</a:t>
            </a:r>
            <a:r>
              <a:rPr lang="en-US" sz="2000" baseline="-25000" dirty="0" err="1">
                <a:solidFill>
                  <a:srgbClr val="000000"/>
                </a:solidFill>
                <a:latin typeface="Chalkboard"/>
                <a:cs typeface="Chalkboard"/>
              </a:rPr>
              <a:t>cr</a:t>
            </a:r>
            <a:r>
              <a:rPr lang="en-US" sz="2000" dirty="0">
                <a:solidFill>
                  <a:srgbClr val="000000"/>
                </a:solidFill>
                <a:latin typeface="Chalkboard"/>
                <a:cs typeface="Chalkboard"/>
              </a:rPr>
              <a:t>=0.3).   </a:t>
            </a:r>
          </a:p>
        </p:txBody>
      </p:sp>
      <p:graphicFrame>
        <p:nvGraphicFramePr>
          <p:cNvPr id="10" name="Object 9"/>
          <p:cNvGraphicFramePr>
            <a:graphicFrameLocks noChangeAspect="1"/>
          </p:cNvGraphicFramePr>
          <p:nvPr>
            <p:extLst>
              <p:ext uri="{D42A27DB-BD31-4B8C-83A1-F6EECF244321}">
                <p14:modId xmlns:p14="http://schemas.microsoft.com/office/powerpoint/2010/main" val="4144009654"/>
              </p:ext>
            </p:extLst>
          </p:nvPr>
        </p:nvGraphicFramePr>
        <p:xfrm>
          <a:off x="1939081" y="2202186"/>
          <a:ext cx="3498086" cy="938107"/>
        </p:xfrm>
        <a:graphic>
          <a:graphicData uri="http://schemas.openxmlformats.org/presentationml/2006/ole">
            <mc:AlternateContent xmlns:mc="http://schemas.openxmlformats.org/markup-compatibility/2006">
              <mc:Choice xmlns:v="urn:schemas-microsoft-com:vml" Requires="v">
                <p:oleObj spid="_x0000_s179371" name="Equation" r:id="rId4" imgW="1803400" imgH="482600" progId="Equation.DSMT4">
                  <p:embed/>
                </p:oleObj>
              </mc:Choice>
              <mc:Fallback>
                <p:oleObj name="Equation" r:id="rId4" imgW="1803400" imgH="482600" progId="Equation.DSMT4">
                  <p:embed/>
                  <p:pic>
                    <p:nvPicPr>
                      <p:cNvPr id="0" name=""/>
                      <p:cNvPicPr/>
                      <p:nvPr/>
                    </p:nvPicPr>
                    <p:blipFill>
                      <a:blip r:embed="rId5">
                        <a:alphaModFix/>
                      </a:blip>
                      <a:stretch>
                        <a:fillRect/>
                      </a:stretch>
                    </p:blipFill>
                    <p:spPr>
                      <a:xfrm>
                        <a:off x="1939081" y="2202186"/>
                        <a:ext cx="3498086" cy="938107"/>
                      </a:xfrm>
                      <a:prstGeom prst="rect">
                        <a:avLst/>
                      </a:prstGeom>
                    </p:spPr>
                  </p:pic>
                </p:oleObj>
              </mc:Fallback>
            </mc:AlternateContent>
          </a:graphicData>
        </a:graphic>
      </p:graphicFrame>
      <p:sp>
        <p:nvSpPr>
          <p:cNvPr id="2" name="Right Brace 1"/>
          <p:cNvSpPr/>
          <p:nvPr/>
        </p:nvSpPr>
        <p:spPr>
          <a:xfrm>
            <a:off x="5802313" y="2240161"/>
            <a:ext cx="155448" cy="365125"/>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111633" y="2268834"/>
            <a:ext cx="2738679" cy="307777"/>
          </a:xfrm>
          <a:prstGeom prst="rect">
            <a:avLst/>
          </a:prstGeom>
          <a:noFill/>
        </p:spPr>
        <p:txBody>
          <a:bodyPr wrap="square" rtlCol="0">
            <a:spAutoFit/>
          </a:bodyPr>
          <a:lstStyle/>
          <a:p>
            <a:r>
              <a:rPr lang="en-US" sz="1400" dirty="0">
                <a:solidFill>
                  <a:srgbClr val="FF0000"/>
                </a:solidFill>
                <a:latin typeface="Chalkboard"/>
                <a:cs typeface="Chalkboard"/>
              </a:rPr>
              <a:t>Stabilizing buoyancy difference</a:t>
            </a:r>
          </a:p>
        </p:txBody>
      </p:sp>
      <p:sp>
        <p:nvSpPr>
          <p:cNvPr id="14" name="Right Brace 13"/>
          <p:cNvSpPr/>
          <p:nvPr/>
        </p:nvSpPr>
        <p:spPr>
          <a:xfrm>
            <a:off x="5819432" y="2696660"/>
            <a:ext cx="155448" cy="365125"/>
          </a:xfrm>
          <a:prstGeom prst="righ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6111634" y="2691711"/>
            <a:ext cx="2738679" cy="307777"/>
          </a:xfrm>
          <a:prstGeom prst="rect">
            <a:avLst/>
          </a:prstGeom>
          <a:noFill/>
        </p:spPr>
        <p:txBody>
          <a:bodyPr wrap="square" rtlCol="0">
            <a:spAutoFit/>
          </a:bodyPr>
          <a:lstStyle/>
          <a:p>
            <a:r>
              <a:rPr lang="en-US" sz="1400" dirty="0">
                <a:solidFill>
                  <a:srgbClr val="0000FF"/>
                </a:solidFill>
                <a:latin typeface="Chalkboard"/>
                <a:cs typeface="Chalkboard"/>
              </a:rPr>
              <a:t>Destabilizing velocity shear</a:t>
            </a:r>
          </a:p>
        </p:txBody>
      </p:sp>
      <p:sp>
        <p:nvSpPr>
          <p:cNvPr id="9" name="Text Placeholder 3"/>
          <p:cNvSpPr txBox="1">
            <a:spLocks/>
          </p:cNvSpPr>
          <p:nvPr/>
        </p:nvSpPr>
        <p:spPr>
          <a:xfrm>
            <a:off x="685800" y="3210507"/>
            <a:ext cx="8333159" cy="155274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i="1" dirty="0">
                <a:solidFill>
                  <a:srgbClr val="000000"/>
                </a:solidFill>
                <a:latin typeface="Chalkboard"/>
                <a:cs typeface="Chalkboard"/>
              </a:rPr>
              <a:t>B</a:t>
            </a:r>
            <a:r>
              <a:rPr lang="en-US" sz="2000" i="1" baseline="-25000" dirty="0">
                <a:solidFill>
                  <a:srgbClr val="000000"/>
                </a:solidFill>
                <a:latin typeface="Chalkboard"/>
                <a:cs typeface="Chalkboard"/>
              </a:rPr>
              <a:t>r</a:t>
            </a:r>
            <a:r>
              <a:rPr lang="en-US" sz="2000" dirty="0">
                <a:solidFill>
                  <a:srgbClr val="000000"/>
                </a:solidFill>
                <a:latin typeface="Chalkboard"/>
                <a:cs typeface="Chalkboard"/>
              </a:rPr>
              <a:t> : near-surface reference buoyancy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n-US" sz="2000" b="1" dirty="0" err="1">
                <a:solidFill>
                  <a:srgbClr val="000000"/>
                </a:solidFill>
                <a:latin typeface="Chalkboard"/>
                <a:cs typeface="Chalkboard"/>
              </a:rPr>
              <a:t>V</a:t>
            </a:r>
            <a:r>
              <a:rPr lang="en-US" sz="2000" i="1" baseline="-25000" dirty="0" err="1">
                <a:solidFill>
                  <a:srgbClr val="000000"/>
                </a:solidFill>
                <a:latin typeface="Chalkboard"/>
                <a:cs typeface="Chalkboard"/>
              </a:rPr>
              <a:t>r</a:t>
            </a:r>
            <a:r>
              <a:rPr lang="en-US" sz="2000" dirty="0">
                <a:solidFill>
                  <a:srgbClr val="000000"/>
                </a:solidFill>
                <a:latin typeface="Chalkboard"/>
                <a:cs typeface="Chalkboard"/>
              </a:rPr>
              <a:t> : near-surface reference horizontal velocity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n-US" sz="2000" i="1" dirty="0" err="1">
                <a:solidFill>
                  <a:srgbClr val="000000"/>
                </a:solidFill>
                <a:latin typeface="Chalkboard"/>
                <a:cs typeface="Chalkboard"/>
              </a:rPr>
              <a:t>V</a:t>
            </a:r>
            <a:r>
              <a:rPr lang="en-US" sz="2000" i="1" baseline="-25000" dirty="0" err="1">
                <a:solidFill>
                  <a:srgbClr val="000000"/>
                </a:solidFill>
                <a:latin typeface="Chalkboard"/>
                <a:cs typeface="Chalkboard"/>
              </a:rPr>
              <a:t>t</a:t>
            </a:r>
            <a:r>
              <a:rPr lang="en-US" sz="2000" i="1" dirty="0">
                <a:solidFill>
                  <a:srgbClr val="000000"/>
                </a:solidFill>
                <a:latin typeface="Chalkboard"/>
                <a:cs typeface="Chalkboard"/>
              </a:rPr>
              <a:t>(d)</a:t>
            </a:r>
            <a:r>
              <a:rPr lang="en-US" sz="2000" dirty="0">
                <a:solidFill>
                  <a:srgbClr val="000000"/>
                </a:solidFill>
                <a:latin typeface="Chalkboard"/>
                <a:cs typeface="Chalkboard"/>
              </a:rPr>
              <a:t> :  velocity scale of (unresolved) turbulent shear at depth </a:t>
            </a:r>
            <a:r>
              <a:rPr lang="en-US" sz="2000" i="1" dirty="0">
                <a:solidFill>
                  <a:srgbClr val="000000"/>
                </a:solidFill>
                <a:latin typeface="Chalkboard"/>
                <a:cs typeface="Chalkboard"/>
              </a:rPr>
              <a:t>d</a:t>
            </a: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p:txBody>
      </p:sp>
      <p:sp>
        <p:nvSpPr>
          <p:cNvPr id="11" name="Text Placeholder 3"/>
          <p:cNvSpPr txBox="1">
            <a:spLocks/>
          </p:cNvSpPr>
          <p:nvPr/>
        </p:nvSpPr>
        <p:spPr>
          <a:xfrm>
            <a:off x="685799" y="5217459"/>
            <a:ext cx="7772401" cy="129418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i="1" dirty="0" err="1">
                <a:solidFill>
                  <a:srgbClr val="000000"/>
                </a:solidFill>
                <a:latin typeface="Chalkboard"/>
                <a:cs typeface="Chalkboard"/>
                <a:sym typeface="Wingdings"/>
              </a:rPr>
              <a:t>Ri</a:t>
            </a:r>
            <a:r>
              <a:rPr lang="en-US" sz="2000" dirty="0">
                <a:solidFill>
                  <a:srgbClr val="000000"/>
                </a:solidFill>
                <a:latin typeface="Chalkboard"/>
                <a:cs typeface="Chalkboard"/>
                <a:sym typeface="Wingdings"/>
              </a:rPr>
              <a:t> measures the stability of stratified shear flow.  “Boundary layer eddies with mean velocity </a:t>
            </a:r>
            <a:r>
              <a:rPr lang="en-US" sz="2000" b="1" dirty="0" err="1">
                <a:solidFill>
                  <a:srgbClr val="000000"/>
                </a:solidFill>
                <a:latin typeface="Chalkboard"/>
                <a:cs typeface="Chalkboard"/>
              </a:rPr>
              <a:t>V</a:t>
            </a:r>
            <a:r>
              <a:rPr lang="en-US" sz="2000" i="1" baseline="-25000" dirty="0" err="1">
                <a:solidFill>
                  <a:srgbClr val="000000"/>
                </a:solidFill>
                <a:latin typeface="Chalkboard"/>
                <a:cs typeface="Chalkboard"/>
              </a:rPr>
              <a:t>r</a:t>
            </a:r>
            <a:r>
              <a:rPr lang="en-US" sz="2000" dirty="0">
                <a:solidFill>
                  <a:srgbClr val="000000"/>
                </a:solidFill>
                <a:latin typeface="Chalkboard"/>
                <a:cs typeface="Chalkboard"/>
              </a:rPr>
              <a:t> and buoyancy </a:t>
            </a:r>
            <a:r>
              <a:rPr lang="en-US" sz="2000" i="1" dirty="0">
                <a:solidFill>
                  <a:srgbClr val="000000"/>
                </a:solidFill>
                <a:latin typeface="Chalkboard"/>
                <a:cs typeface="Chalkboard"/>
              </a:rPr>
              <a:t>B</a:t>
            </a:r>
            <a:r>
              <a:rPr lang="en-US" sz="2000" i="1" baseline="-25000" dirty="0">
                <a:solidFill>
                  <a:srgbClr val="000000"/>
                </a:solidFill>
                <a:latin typeface="Chalkboard"/>
                <a:cs typeface="Chalkboard"/>
              </a:rPr>
              <a:t>r</a:t>
            </a:r>
            <a:r>
              <a:rPr lang="en-US" sz="2000" dirty="0">
                <a:solidFill>
                  <a:srgbClr val="000000"/>
                </a:solidFill>
                <a:latin typeface="Chalkboard"/>
                <a:cs typeface="Chalkboard"/>
              </a:rPr>
              <a:t> should be able to penetrate to the boundary layer depth, </a:t>
            </a:r>
            <a:r>
              <a:rPr lang="en-US" sz="2000" i="1" dirty="0">
                <a:solidFill>
                  <a:srgbClr val="000000"/>
                </a:solidFill>
                <a:latin typeface="Chalkboard"/>
                <a:cs typeface="Chalkboard"/>
              </a:rPr>
              <a:t>d,</a:t>
            </a:r>
            <a:r>
              <a:rPr lang="en-US" sz="2000" dirty="0">
                <a:solidFill>
                  <a:srgbClr val="000000"/>
                </a:solidFill>
                <a:latin typeface="Chalkboard"/>
                <a:cs typeface="Chalkboard"/>
              </a:rPr>
              <a:t> where they first become stable relative to the local buoyancy and velocity.”</a:t>
            </a:r>
            <a:endParaRPr lang="en-US" sz="2000" baseline="-25000" dirty="0">
              <a:solidFill>
                <a:srgbClr val="000000"/>
              </a:solidFill>
              <a:latin typeface="Chalkboard"/>
              <a:cs typeface="Chalkboard"/>
            </a:endParaRPr>
          </a:p>
        </p:txBody>
      </p:sp>
      <p:sp>
        <p:nvSpPr>
          <p:cNvPr id="12" name="TextBox 11"/>
          <p:cNvSpPr txBox="1"/>
          <p:nvPr/>
        </p:nvSpPr>
        <p:spPr>
          <a:xfrm>
            <a:off x="6111634" y="3083516"/>
            <a:ext cx="2738679" cy="307777"/>
          </a:xfrm>
          <a:prstGeom prst="rect">
            <a:avLst/>
          </a:prstGeom>
          <a:noFill/>
        </p:spPr>
        <p:txBody>
          <a:bodyPr wrap="square" rtlCol="0">
            <a:spAutoFit/>
          </a:bodyPr>
          <a:lstStyle/>
          <a:p>
            <a:r>
              <a:rPr lang="en-US" sz="1400" dirty="0">
                <a:solidFill>
                  <a:srgbClr val="0000FF"/>
                </a:solidFill>
                <a:latin typeface="Chalkboard"/>
                <a:cs typeface="Chalkboard"/>
              </a:rPr>
              <a:t>unresolved shear</a:t>
            </a:r>
          </a:p>
        </p:txBody>
      </p:sp>
      <p:cxnSp>
        <p:nvCxnSpPr>
          <p:cNvPr id="4" name="Straight Arrow Connector 3"/>
          <p:cNvCxnSpPr/>
          <p:nvPr/>
        </p:nvCxnSpPr>
        <p:spPr>
          <a:xfrm flipH="1" flipV="1">
            <a:off x="5437167" y="2913063"/>
            <a:ext cx="674467" cy="29744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838509"/>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297760"/>
            <a:ext cx="7772400" cy="900113"/>
          </a:xfrm>
        </p:spPr>
        <p:txBody>
          <a:bodyPr>
            <a:normAutofit/>
          </a:bodyPr>
          <a:lstStyle/>
          <a:p>
            <a:r>
              <a:rPr lang="en-US" sz="2400" dirty="0">
                <a:solidFill>
                  <a:srgbClr val="FF0000"/>
                </a:solidFill>
                <a:latin typeface="Comic Sans MS" charset="0"/>
              </a:rPr>
              <a:t>VERTICAL  MIXING  SCHEME:</a:t>
            </a:r>
            <a:br>
              <a:rPr lang="en-US" sz="2400" dirty="0">
                <a:solidFill>
                  <a:srgbClr val="FF0000"/>
                </a:solidFill>
                <a:latin typeface="Comic Sans MS" charset="0"/>
              </a:rPr>
            </a:br>
            <a:r>
              <a:rPr lang="en-US" sz="2400" dirty="0">
                <a:solidFill>
                  <a:srgbClr val="FF0000"/>
                </a:solidFill>
                <a:latin typeface="Comic Sans MS" charset="0"/>
              </a:rPr>
              <a:t>K-PROFILE  PARAMETERIZATION  (KPP)</a:t>
            </a:r>
          </a:p>
        </p:txBody>
      </p:sp>
      <p:sp>
        <p:nvSpPr>
          <p:cNvPr id="5" name="Text Placeholder 3"/>
          <p:cNvSpPr txBox="1">
            <a:spLocks/>
          </p:cNvSpPr>
          <p:nvPr/>
        </p:nvSpPr>
        <p:spPr>
          <a:xfrm>
            <a:off x="779929" y="1197873"/>
            <a:ext cx="8070384" cy="7230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Chalkboard"/>
                <a:cs typeface="Chalkboard"/>
              </a:rPr>
              <a:t>2. Calculation of interior diffusivities</a:t>
            </a:r>
          </a:p>
        </p:txBody>
      </p:sp>
      <p:sp>
        <p:nvSpPr>
          <p:cNvPr id="9" name="Text Placeholder 3"/>
          <p:cNvSpPr txBox="1">
            <a:spLocks/>
          </p:cNvSpPr>
          <p:nvPr/>
        </p:nvSpPr>
        <p:spPr>
          <a:xfrm>
            <a:off x="685800" y="2326341"/>
            <a:ext cx="8333159" cy="343585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l-GR" sz="2000" dirty="0">
                <a:latin typeface="Times New Roman"/>
                <a:ea typeface="Lucida Grande"/>
                <a:cs typeface="Times New Roman"/>
              </a:rPr>
              <a:t>υ</a:t>
            </a:r>
            <a:r>
              <a:rPr lang="en-US" sz="2000" i="1" baseline="-25000" dirty="0">
                <a:latin typeface="Chalkboard"/>
                <a:cs typeface="Chalkboard"/>
              </a:rPr>
              <a:t>x</a:t>
            </a:r>
            <a:r>
              <a:rPr lang="en-US" sz="2000" dirty="0">
                <a:solidFill>
                  <a:srgbClr val="000000"/>
                </a:solidFill>
                <a:latin typeface="Chalkboard"/>
                <a:cs typeface="Chalkboard"/>
              </a:rPr>
              <a:t>  : interior diffusivity at depth </a:t>
            </a:r>
            <a:r>
              <a:rPr lang="en-US" sz="2000" i="1" dirty="0">
                <a:solidFill>
                  <a:srgbClr val="000000"/>
                </a:solidFill>
                <a:latin typeface="Chalkboard"/>
                <a:cs typeface="Chalkboard"/>
              </a:rPr>
              <a:t>d</a:t>
            </a:r>
            <a:r>
              <a:rPr lang="en-US" sz="2000" dirty="0">
                <a:solidFill>
                  <a:srgbClr val="000000"/>
                </a:solidFill>
                <a:latin typeface="Chalkboard"/>
                <a:cs typeface="Chalkboard"/>
              </a:rPr>
              <a:t> (below the boundary layer)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l-GR" sz="2000" dirty="0">
                <a:latin typeface="Times New Roman"/>
                <a:cs typeface="Times New Roman"/>
              </a:rPr>
              <a:t>υ</a:t>
            </a:r>
            <a:r>
              <a:rPr lang="en-US" sz="2000" i="1" baseline="-25000" dirty="0" err="1">
                <a:latin typeface="Chalkboard"/>
                <a:cs typeface="Chalkboard"/>
              </a:rPr>
              <a:t>x</a:t>
            </a:r>
            <a:r>
              <a:rPr lang="en-US" sz="2000" i="1" baseline="30000" dirty="0" err="1">
                <a:latin typeface="Chalkboard"/>
                <a:cs typeface="Chalkboard"/>
              </a:rPr>
              <a:t>s</a:t>
            </a:r>
            <a:r>
              <a:rPr lang="en-US" sz="2000" dirty="0">
                <a:solidFill>
                  <a:srgbClr val="000000"/>
                </a:solidFill>
                <a:latin typeface="Chalkboard"/>
                <a:cs typeface="Chalkboard"/>
              </a:rPr>
              <a:t> : (unresolved) shear instability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l-GR" sz="2000" dirty="0">
                <a:latin typeface="Times New Roman"/>
                <a:cs typeface="Times New Roman"/>
              </a:rPr>
              <a:t>υ</a:t>
            </a:r>
            <a:r>
              <a:rPr lang="en-US" sz="2000" i="1" baseline="-25000" dirty="0" err="1">
                <a:latin typeface="Chalkboard"/>
                <a:cs typeface="Chalkboard"/>
              </a:rPr>
              <a:t>x</a:t>
            </a:r>
            <a:r>
              <a:rPr lang="en-US" sz="2000" i="1" baseline="30000" dirty="0" err="1">
                <a:latin typeface="Chalkboard"/>
                <a:cs typeface="Chalkboard"/>
              </a:rPr>
              <a:t>w</a:t>
            </a:r>
            <a:r>
              <a:rPr lang="en-US" sz="2000" dirty="0">
                <a:solidFill>
                  <a:srgbClr val="000000"/>
                </a:solidFill>
                <a:latin typeface="Chalkboard"/>
                <a:cs typeface="Chalkboard"/>
              </a:rPr>
              <a:t> : internal wave breaking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l-GR" sz="2000" dirty="0">
                <a:latin typeface="Times New Roman"/>
                <a:cs typeface="Times New Roman"/>
              </a:rPr>
              <a:t>υ</a:t>
            </a:r>
            <a:r>
              <a:rPr lang="en-US" sz="2000" i="1" baseline="-25000" dirty="0" err="1">
                <a:latin typeface="Chalkboard"/>
                <a:cs typeface="Chalkboard"/>
              </a:rPr>
              <a:t>x</a:t>
            </a:r>
            <a:r>
              <a:rPr lang="en-US" sz="2000" i="1" baseline="30000" dirty="0" err="1">
                <a:latin typeface="Chalkboard"/>
                <a:cs typeface="Chalkboard"/>
              </a:rPr>
              <a:t>d</a:t>
            </a:r>
            <a:r>
              <a:rPr lang="en-US" sz="2000" dirty="0">
                <a:solidFill>
                  <a:srgbClr val="000000"/>
                </a:solidFill>
                <a:latin typeface="Chalkboard"/>
                <a:cs typeface="Chalkboard"/>
              </a:rPr>
              <a:t> : double diffusion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l-GR" sz="2000" dirty="0">
                <a:latin typeface="Times New Roman"/>
                <a:cs typeface="Times New Roman"/>
              </a:rPr>
              <a:t>υ</a:t>
            </a:r>
            <a:r>
              <a:rPr lang="en-US" sz="2000" i="1" baseline="-25000" dirty="0">
                <a:latin typeface="Chalkboard"/>
                <a:cs typeface="Chalkboard"/>
              </a:rPr>
              <a:t>x</a:t>
            </a:r>
            <a:r>
              <a:rPr lang="en-US" sz="2000" i="1" baseline="30000" dirty="0">
                <a:latin typeface="Chalkboard"/>
                <a:cs typeface="Chalkboard"/>
              </a:rPr>
              <a:t>c</a:t>
            </a:r>
            <a:r>
              <a:rPr lang="en-US" sz="2000" dirty="0">
                <a:solidFill>
                  <a:srgbClr val="000000"/>
                </a:solidFill>
                <a:latin typeface="Chalkboard"/>
                <a:cs typeface="Chalkboard"/>
              </a:rPr>
              <a:t> : local static instability (convection) </a:t>
            </a:r>
          </a:p>
          <a:p>
            <a:pPr marL="0" indent="0">
              <a:spcBef>
                <a:spcPts val="0"/>
              </a:spcBef>
              <a:buNone/>
            </a:pPr>
            <a:endParaRPr lang="en-US" sz="2000" dirty="0">
              <a:solidFill>
                <a:srgbClr val="000000"/>
              </a:solidFill>
              <a:latin typeface="Chalkboard"/>
              <a:cs typeface="Chalkboard"/>
            </a:endParaRPr>
          </a:p>
          <a:p>
            <a:pPr marL="0" indent="0">
              <a:spcBef>
                <a:spcPts val="0"/>
              </a:spcBef>
              <a:buNone/>
            </a:pPr>
            <a:r>
              <a:rPr lang="el-GR" sz="2000" dirty="0">
                <a:latin typeface="Times New Roman"/>
                <a:cs typeface="Times New Roman"/>
              </a:rPr>
              <a:t>υ</a:t>
            </a:r>
            <a:r>
              <a:rPr lang="en-US" sz="2000" i="1" baseline="-25000" dirty="0" err="1">
                <a:latin typeface="Chalkboard"/>
                <a:cs typeface="Chalkboard"/>
              </a:rPr>
              <a:t>x</a:t>
            </a:r>
            <a:r>
              <a:rPr lang="en-US" sz="2000" i="1" baseline="30000" dirty="0" err="1">
                <a:latin typeface="Chalkboard"/>
                <a:cs typeface="Chalkboard"/>
              </a:rPr>
              <a:t>t</a:t>
            </a:r>
            <a:r>
              <a:rPr lang="en-US" sz="2000" dirty="0">
                <a:solidFill>
                  <a:srgbClr val="000000"/>
                </a:solidFill>
                <a:latin typeface="Chalkboard"/>
                <a:cs typeface="Chalkboard"/>
              </a:rPr>
              <a:t> : tidal mixing </a:t>
            </a: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a:p>
            <a:pPr marL="0" indent="0">
              <a:spcBef>
                <a:spcPts val="0"/>
              </a:spcBef>
              <a:buNone/>
            </a:pPr>
            <a:endParaRPr lang="en-US" sz="1800" dirty="0">
              <a:solidFill>
                <a:srgbClr val="000000"/>
              </a:solidFill>
              <a:latin typeface="Chalkboard"/>
              <a:cs typeface="Chalkboard"/>
            </a:endParaRPr>
          </a:p>
        </p:txBody>
      </p:sp>
      <p:sp>
        <p:nvSpPr>
          <p:cNvPr id="11" name="Text Placeholder 3"/>
          <p:cNvSpPr txBox="1">
            <a:spLocks/>
          </p:cNvSpPr>
          <p:nvPr/>
        </p:nvSpPr>
        <p:spPr>
          <a:xfrm>
            <a:off x="779929" y="5906818"/>
            <a:ext cx="7113495" cy="7058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000" dirty="0">
                <a:solidFill>
                  <a:srgbClr val="000000"/>
                </a:solidFill>
                <a:latin typeface="Chalkboard"/>
                <a:cs typeface="Chalkboard"/>
                <a:sym typeface="Wingdings"/>
              </a:rPr>
              <a:t>Superposition of processes sets interior vertical diffusivity, </a:t>
            </a:r>
            <a:r>
              <a:rPr lang="el-GR" sz="2000" dirty="0">
                <a:solidFill>
                  <a:srgbClr val="000000"/>
                </a:solidFill>
                <a:latin typeface="Times New Roman"/>
                <a:cs typeface="Times New Roman"/>
                <a:sym typeface="Wingdings"/>
              </a:rPr>
              <a:t>υ</a:t>
            </a:r>
            <a:r>
              <a:rPr lang="en-US" sz="2000" i="1" baseline="-25000" dirty="0">
                <a:solidFill>
                  <a:srgbClr val="000000"/>
                </a:solidFill>
                <a:latin typeface="Times New Roman"/>
                <a:cs typeface="Times New Roman"/>
                <a:sym typeface="Wingdings"/>
              </a:rPr>
              <a:t>x</a:t>
            </a:r>
            <a:r>
              <a:rPr lang="en-US" sz="2000" dirty="0">
                <a:solidFill>
                  <a:srgbClr val="000000"/>
                </a:solidFill>
                <a:latin typeface="Chalkboard"/>
                <a:cs typeface="Chalkboard"/>
                <a:sym typeface="Wingdings"/>
              </a:rPr>
              <a:t>, below the surface boundary layer. </a:t>
            </a:r>
          </a:p>
        </p:txBody>
      </p:sp>
      <p:graphicFrame>
        <p:nvGraphicFramePr>
          <p:cNvPr id="3" name="Object 2"/>
          <p:cNvGraphicFramePr>
            <a:graphicFrameLocks noChangeAspect="1"/>
          </p:cNvGraphicFramePr>
          <p:nvPr>
            <p:extLst>
              <p:ext uri="{D42A27DB-BD31-4B8C-83A1-F6EECF244321}">
                <p14:modId xmlns:p14="http://schemas.microsoft.com/office/powerpoint/2010/main" val="2116556713"/>
              </p:ext>
            </p:extLst>
          </p:nvPr>
        </p:nvGraphicFramePr>
        <p:xfrm>
          <a:off x="1301378" y="1694654"/>
          <a:ext cx="5454404" cy="452439"/>
        </p:xfrm>
        <a:graphic>
          <a:graphicData uri="http://schemas.openxmlformats.org/presentationml/2006/ole">
            <mc:AlternateContent xmlns:mc="http://schemas.openxmlformats.org/markup-compatibility/2006">
              <mc:Choice xmlns:v="urn:schemas-microsoft-com:vml" Requires="v">
                <p:oleObj spid="_x0000_s184485" name="Equation" r:id="rId4" imgW="2755900" imgH="228600" progId="Equation.DSMT4">
                  <p:embed/>
                </p:oleObj>
              </mc:Choice>
              <mc:Fallback>
                <p:oleObj name="Equation" r:id="rId4" imgW="2755900" imgH="228600" progId="Equation.DSMT4">
                  <p:embed/>
                  <p:pic>
                    <p:nvPicPr>
                      <p:cNvPr id="0" name=""/>
                      <p:cNvPicPr/>
                      <p:nvPr/>
                    </p:nvPicPr>
                    <p:blipFill>
                      <a:blip r:embed="rId5"/>
                      <a:stretch>
                        <a:fillRect/>
                      </a:stretch>
                    </p:blipFill>
                    <p:spPr>
                      <a:xfrm>
                        <a:off x="1301378" y="1694654"/>
                        <a:ext cx="5454404" cy="452439"/>
                      </a:xfrm>
                      <a:prstGeom prst="rect">
                        <a:avLst/>
                      </a:prstGeom>
                    </p:spPr>
                  </p:pic>
                </p:oleObj>
              </mc:Fallback>
            </mc:AlternateContent>
          </a:graphicData>
        </a:graphic>
      </p:graphicFrame>
    </p:spTree>
    <p:extLst>
      <p:ext uri="{BB962C8B-B14F-4D97-AF65-F5344CB8AC3E}">
        <p14:creationId xmlns:p14="http://schemas.microsoft.com/office/powerpoint/2010/main" val="2997136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95820"/>
            <a:ext cx="7772400" cy="900113"/>
          </a:xfrm>
        </p:spPr>
        <p:txBody>
          <a:bodyPr>
            <a:normAutofit/>
          </a:bodyPr>
          <a:lstStyle/>
          <a:p>
            <a:r>
              <a:rPr lang="en-US" sz="2400" dirty="0">
                <a:solidFill>
                  <a:srgbClr val="FF0000"/>
                </a:solidFill>
                <a:latin typeface="Comic Sans MS" charset="0"/>
              </a:rPr>
              <a:t>VERTICAL  MIXING  SCHEME:</a:t>
            </a:r>
            <a:br>
              <a:rPr lang="en-US" sz="2400" dirty="0">
                <a:solidFill>
                  <a:srgbClr val="FF0000"/>
                </a:solidFill>
                <a:latin typeface="Comic Sans MS" charset="0"/>
              </a:rPr>
            </a:br>
            <a:r>
              <a:rPr lang="en-US" sz="2400" dirty="0">
                <a:solidFill>
                  <a:srgbClr val="FF0000"/>
                </a:solidFill>
                <a:latin typeface="Comic Sans MS" charset="0"/>
              </a:rPr>
              <a:t>K-PROFILE  PARAMETERIZATION  (KPP)</a:t>
            </a:r>
          </a:p>
        </p:txBody>
      </p:sp>
      <p:sp>
        <p:nvSpPr>
          <p:cNvPr id="5" name="Text Placeholder 3"/>
          <p:cNvSpPr txBox="1">
            <a:spLocks/>
          </p:cNvSpPr>
          <p:nvPr/>
        </p:nvSpPr>
        <p:spPr>
          <a:xfrm>
            <a:off x="685801" y="1197873"/>
            <a:ext cx="3441700" cy="149153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rgbClr val="000000"/>
                </a:solidFill>
                <a:latin typeface="Chalkboard"/>
                <a:cs typeface="Chalkboard"/>
              </a:rPr>
              <a:t>Verification example at Ocean Weather Station Papa (50</a:t>
            </a:r>
            <a:r>
              <a:rPr lang="en-US" sz="2400" baseline="30000" dirty="0">
                <a:solidFill>
                  <a:srgbClr val="000000"/>
                </a:solidFill>
                <a:latin typeface="Chalkboard"/>
                <a:cs typeface="Chalkboard"/>
              </a:rPr>
              <a:t>o</a:t>
            </a:r>
            <a:r>
              <a:rPr lang="en-US" sz="2400" dirty="0">
                <a:solidFill>
                  <a:srgbClr val="000000"/>
                </a:solidFill>
                <a:latin typeface="Chalkboard"/>
                <a:cs typeface="Chalkboard"/>
              </a:rPr>
              <a:t>N, 145</a:t>
            </a:r>
            <a:r>
              <a:rPr lang="en-US" sz="2400" baseline="30000" dirty="0">
                <a:solidFill>
                  <a:srgbClr val="000000"/>
                </a:solidFill>
                <a:latin typeface="Chalkboard"/>
                <a:cs typeface="Chalkboard"/>
              </a:rPr>
              <a:t>o</a:t>
            </a:r>
            <a:r>
              <a:rPr lang="en-US" sz="2400" dirty="0">
                <a:solidFill>
                  <a:srgbClr val="000000"/>
                </a:solidFill>
                <a:latin typeface="Chalkboard"/>
                <a:cs typeface="Chalkboard"/>
              </a:rPr>
              <a:t>W):</a:t>
            </a:r>
          </a:p>
        </p:txBody>
      </p:sp>
      <p:pic>
        <p:nvPicPr>
          <p:cNvPr id="6" name="Picture 5" descr="LargeEA.RevGeophys.1994.pdf"/>
          <p:cNvPicPr>
            <a:picLocks noChangeAspect="1"/>
          </p:cNvPicPr>
          <p:nvPr/>
        </p:nvPicPr>
        <p:blipFill rotWithShape="1">
          <a:blip r:embed="rId3">
            <a:extLst>
              <a:ext uri="{28A0092B-C50C-407E-A947-70E740481C1C}">
                <a14:useLocalDpi xmlns:a14="http://schemas.microsoft.com/office/drawing/2010/main" val="0"/>
              </a:ext>
            </a:extLst>
          </a:blip>
          <a:srcRect l="8585" t="6481" r="48174" b="52199"/>
          <a:stretch/>
        </p:blipFill>
        <p:spPr>
          <a:xfrm>
            <a:off x="4127498" y="956720"/>
            <a:ext cx="4518959" cy="5887842"/>
          </a:xfrm>
          <a:prstGeom prst="rect">
            <a:avLst/>
          </a:prstGeom>
        </p:spPr>
      </p:pic>
      <p:sp>
        <p:nvSpPr>
          <p:cNvPr id="7" name="Text Placeholder 3"/>
          <p:cNvSpPr txBox="1">
            <a:spLocks/>
          </p:cNvSpPr>
          <p:nvPr/>
        </p:nvSpPr>
        <p:spPr>
          <a:xfrm>
            <a:off x="847165" y="5739834"/>
            <a:ext cx="2608729" cy="7230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rgbClr val="000000"/>
                </a:solidFill>
                <a:latin typeface="Chalkboard"/>
                <a:cs typeface="Chalkboard"/>
              </a:rPr>
              <a:t>Large et al (1994)</a:t>
            </a:r>
          </a:p>
        </p:txBody>
      </p:sp>
    </p:spTree>
    <p:extLst>
      <p:ext uri="{BB962C8B-B14F-4D97-AF65-F5344CB8AC3E}">
        <p14:creationId xmlns:p14="http://schemas.microsoft.com/office/powerpoint/2010/main" val="35365872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 name="TextBox 60"/>
          <p:cNvSpPr txBox="1"/>
          <p:nvPr/>
        </p:nvSpPr>
        <p:spPr>
          <a:xfrm>
            <a:off x="1264024" y="3497253"/>
            <a:ext cx="6239435" cy="461665"/>
          </a:xfrm>
          <a:prstGeom prst="rect">
            <a:avLst/>
          </a:prstGeom>
          <a:noFill/>
        </p:spPr>
        <p:txBody>
          <a:bodyPr wrap="square" rtlCol="0">
            <a:spAutoFit/>
          </a:bodyPr>
          <a:lstStyle/>
          <a:p>
            <a:pPr algn="ctr"/>
            <a:r>
              <a:rPr lang="en-US" sz="2400" dirty="0">
                <a:solidFill>
                  <a:srgbClr val="B90404"/>
                </a:solidFill>
                <a:latin typeface="Comic Sans MS"/>
                <a:cs typeface="Comic Sans MS"/>
              </a:rPr>
              <a:t>LAPLACIAN  HORIZONTAL  VISCOSITY</a:t>
            </a:r>
          </a:p>
        </p:txBody>
      </p:sp>
      <p:sp>
        <p:nvSpPr>
          <p:cNvPr id="5" name="Rectangle 6"/>
          <p:cNvSpPr>
            <a:spLocks noChangeArrowheads="1"/>
          </p:cNvSpPr>
          <p:nvPr/>
        </p:nvSpPr>
        <p:spPr bwMode="auto">
          <a:xfrm>
            <a:off x="635540" y="4306361"/>
            <a:ext cx="7864177" cy="1826141"/>
          </a:xfrm>
          <a:prstGeom prst="rect">
            <a:avLst/>
          </a:prstGeom>
          <a:noFill/>
          <a:ln w="9525">
            <a:noFill/>
            <a:miter lim="800000"/>
            <a:headEnd/>
            <a:tailEnd/>
          </a:ln>
        </p:spPr>
        <p:txBody>
          <a:bodyPr wrap="square">
            <a:prstTxWarp prst="textNoShape">
              <a:avLst/>
            </a:prstTxWarp>
            <a:spAutoFit/>
          </a:bodyPr>
          <a:lstStyle/>
          <a:p>
            <a:r>
              <a:rPr lang="en-US" sz="2000" dirty="0">
                <a:latin typeface="Comic Sans MS"/>
                <a:cs typeface="Comic Sans MS"/>
              </a:rPr>
              <a:t>Isotropic, spatially varying coefficient in Cartesian coordinates </a:t>
            </a:r>
          </a:p>
          <a:p>
            <a:endParaRPr lang="en-US" dirty="0">
              <a:solidFill>
                <a:srgbClr val="CB0207"/>
              </a:solidFill>
            </a:endParaRPr>
          </a:p>
          <a:p>
            <a:r>
              <a:rPr lang="en-US" sz="2800" b="1" dirty="0"/>
              <a:t>                        </a:t>
            </a:r>
            <a:r>
              <a:rPr lang="en-US" sz="2800" dirty="0">
                <a:latin typeface="Comic Sans MS"/>
                <a:cs typeface="Comic Sans MS"/>
              </a:rPr>
              <a:t>D(U) = (A </a:t>
            </a:r>
            <a:r>
              <a:rPr lang="en-US" sz="2800" dirty="0" err="1">
                <a:latin typeface="Comic Sans MS"/>
                <a:cs typeface="Comic Sans MS"/>
              </a:rPr>
              <a:t>U</a:t>
            </a:r>
            <a:r>
              <a:rPr lang="en-US" sz="2800" baseline="-25000" dirty="0" err="1">
                <a:latin typeface="Comic Sans MS"/>
                <a:cs typeface="Comic Sans MS"/>
              </a:rPr>
              <a:t>x</a:t>
            </a:r>
            <a:r>
              <a:rPr lang="en-US" sz="2800" baseline="-25000" dirty="0">
                <a:latin typeface="Comic Sans MS"/>
                <a:cs typeface="Comic Sans MS"/>
              </a:rPr>
              <a:t> </a:t>
            </a:r>
            <a:r>
              <a:rPr lang="en-US" sz="2800" dirty="0">
                <a:latin typeface="Comic Sans MS"/>
                <a:cs typeface="Comic Sans MS"/>
              </a:rPr>
              <a:t>)</a:t>
            </a:r>
            <a:r>
              <a:rPr lang="en-US" sz="2800" baseline="-25000" dirty="0">
                <a:latin typeface="Comic Sans MS"/>
                <a:cs typeface="Comic Sans MS"/>
              </a:rPr>
              <a:t>x</a:t>
            </a:r>
            <a:r>
              <a:rPr lang="en-US" sz="2800" dirty="0">
                <a:latin typeface="Comic Sans MS"/>
                <a:cs typeface="Comic Sans MS"/>
              </a:rPr>
              <a:t> + (A U</a:t>
            </a:r>
            <a:r>
              <a:rPr lang="en-US" sz="2800" baseline="-25000" dirty="0">
                <a:latin typeface="Comic Sans MS"/>
                <a:cs typeface="Comic Sans MS"/>
              </a:rPr>
              <a:t>Y</a:t>
            </a:r>
            <a:r>
              <a:rPr lang="en-US" sz="2800" dirty="0">
                <a:latin typeface="Comic Sans MS"/>
                <a:cs typeface="Comic Sans MS"/>
              </a:rPr>
              <a:t> )</a:t>
            </a:r>
            <a:r>
              <a:rPr lang="en-US" sz="2800" baseline="-25000" dirty="0">
                <a:latin typeface="Comic Sans MS"/>
                <a:cs typeface="Comic Sans MS"/>
              </a:rPr>
              <a:t>y</a:t>
            </a:r>
            <a:r>
              <a:rPr lang="en-US" sz="2800" dirty="0">
                <a:latin typeface="Comic Sans MS"/>
                <a:cs typeface="Comic Sans MS"/>
              </a:rPr>
              <a:t> </a:t>
            </a:r>
          </a:p>
          <a:p>
            <a:endParaRPr lang="en-US" sz="2800" baseline="-25000" dirty="0">
              <a:latin typeface="Comic Sans MS"/>
              <a:cs typeface="Comic Sans MS"/>
            </a:endParaRPr>
          </a:p>
          <a:p>
            <a:r>
              <a:rPr lang="en-US" sz="2800" dirty="0">
                <a:latin typeface="Comic Sans MS"/>
                <a:cs typeface="Comic Sans MS"/>
              </a:rPr>
              <a:t>                  D(V) = (A </a:t>
            </a:r>
            <a:r>
              <a:rPr lang="en-US" sz="2800" dirty="0" err="1">
                <a:latin typeface="Comic Sans MS"/>
                <a:cs typeface="Comic Sans MS"/>
              </a:rPr>
              <a:t>V</a:t>
            </a:r>
            <a:r>
              <a:rPr lang="en-US" sz="2800" baseline="-25000" dirty="0" err="1">
                <a:latin typeface="Comic Sans MS"/>
                <a:cs typeface="Comic Sans MS"/>
              </a:rPr>
              <a:t>x</a:t>
            </a:r>
            <a:r>
              <a:rPr lang="en-US" sz="2800" dirty="0">
                <a:latin typeface="Comic Sans MS"/>
                <a:cs typeface="Comic Sans MS"/>
              </a:rPr>
              <a:t> )</a:t>
            </a:r>
            <a:r>
              <a:rPr lang="en-US" sz="2800" baseline="-25000" dirty="0">
                <a:latin typeface="Comic Sans MS"/>
                <a:cs typeface="Comic Sans MS"/>
              </a:rPr>
              <a:t>x</a:t>
            </a:r>
            <a:r>
              <a:rPr lang="en-US" sz="2800" dirty="0">
                <a:latin typeface="Comic Sans MS"/>
                <a:cs typeface="Comic Sans MS"/>
              </a:rPr>
              <a:t> + (A V</a:t>
            </a:r>
            <a:r>
              <a:rPr lang="en-US" sz="2800" baseline="-25000" dirty="0">
                <a:latin typeface="Comic Sans MS"/>
                <a:cs typeface="Comic Sans MS"/>
              </a:rPr>
              <a:t>Y</a:t>
            </a:r>
            <a:r>
              <a:rPr lang="en-US" sz="2800" dirty="0">
                <a:latin typeface="Comic Sans MS"/>
                <a:cs typeface="Comic Sans MS"/>
              </a:rPr>
              <a:t> )</a:t>
            </a:r>
            <a:r>
              <a:rPr lang="en-US" sz="2800" baseline="-25000" dirty="0">
                <a:latin typeface="Comic Sans MS"/>
                <a:cs typeface="Comic Sans MS"/>
              </a:rPr>
              <a:t>y</a:t>
            </a:r>
          </a:p>
        </p:txBody>
      </p:sp>
      <p:sp>
        <p:nvSpPr>
          <p:cNvPr id="6" name="Rectangle 8"/>
          <p:cNvSpPr>
            <a:spLocks noChangeArrowheads="1"/>
          </p:cNvSpPr>
          <p:nvPr/>
        </p:nvSpPr>
        <p:spPr bwMode="auto">
          <a:xfrm>
            <a:off x="87313" y="3297199"/>
            <a:ext cx="9056687" cy="430887"/>
          </a:xfrm>
          <a:prstGeom prst="rect">
            <a:avLst/>
          </a:prstGeom>
          <a:noFill/>
          <a:ln w="9525">
            <a:noFill/>
            <a:miter lim="800000"/>
            <a:headEnd/>
            <a:tailEnd/>
          </a:ln>
        </p:spPr>
        <p:txBody>
          <a:bodyPr wrap="square">
            <a:prstTxWarp prst="textNoShape">
              <a:avLst/>
            </a:prstTxWarp>
            <a:spAutoFit/>
          </a:bodyPr>
          <a:lstStyle/>
          <a:p>
            <a:r>
              <a:rPr lang="en-US" sz="2200" dirty="0">
                <a:latin typeface="Comic Sans MS"/>
                <a:cs typeface="Comic Sans MS"/>
                <a:sym typeface="Symbol" charset="2"/>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5" y="495513"/>
            <a:ext cx="8054788" cy="2325250"/>
          </a:xfrm>
          <a:prstGeom prst="rect">
            <a:avLst/>
          </a:prstGeom>
        </p:spPr>
      </p:pic>
      <p:sp>
        <p:nvSpPr>
          <p:cNvPr id="3" name="TextBox 2"/>
          <p:cNvSpPr txBox="1"/>
          <p:nvPr/>
        </p:nvSpPr>
        <p:spPr>
          <a:xfrm>
            <a:off x="847164" y="2232212"/>
            <a:ext cx="1008529" cy="400110"/>
          </a:xfrm>
          <a:prstGeom prst="rect">
            <a:avLst/>
          </a:prstGeom>
          <a:noFill/>
        </p:spPr>
        <p:txBody>
          <a:bodyPr wrap="square" rtlCol="0">
            <a:spAutoFit/>
          </a:bodyPr>
          <a:lstStyle/>
          <a:p>
            <a:r>
              <a:rPr lang="en-US" sz="2000" dirty="0"/>
              <a:t>JPO</a:t>
            </a:r>
          </a:p>
        </p:txBody>
      </p:sp>
      <p:sp>
        <p:nvSpPr>
          <p:cNvPr id="4" name="TextBox 3"/>
          <p:cNvSpPr txBox="1"/>
          <p:nvPr/>
        </p:nvSpPr>
        <p:spPr>
          <a:xfrm>
            <a:off x="7503459" y="2232212"/>
            <a:ext cx="712694" cy="400110"/>
          </a:xfrm>
          <a:prstGeom prst="rect">
            <a:avLst/>
          </a:prstGeom>
          <a:noFill/>
        </p:spPr>
        <p:txBody>
          <a:bodyPr wrap="square" rtlCol="0">
            <a:spAutoFit/>
          </a:bodyPr>
          <a:lstStyle/>
          <a:p>
            <a:r>
              <a:rPr lang="en-US" sz="2000" dirty="0"/>
              <a:t>2001</a:t>
            </a: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6"/>
          <p:cNvGraphicFramePr>
            <a:graphicFrameLocks noChangeAspect="1"/>
          </p:cNvGraphicFramePr>
          <p:nvPr>
            <p:extLst>
              <p:ext uri="{D42A27DB-BD31-4B8C-83A1-F6EECF244321}">
                <p14:modId xmlns:p14="http://schemas.microsoft.com/office/powerpoint/2010/main" val="4057615208"/>
              </p:ext>
            </p:extLst>
          </p:nvPr>
        </p:nvGraphicFramePr>
        <p:xfrm>
          <a:off x="1225179" y="1254752"/>
          <a:ext cx="6754813" cy="1689100"/>
        </p:xfrm>
        <a:graphic>
          <a:graphicData uri="http://schemas.openxmlformats.org/presentationml/2006/ole">
            <mc:AlternateContent xmlns:mc="http://schemas.openxmlformats.org/markup-compatibility/2006">
              <mc:Choice xmlns:v="urn:schemas-microsoft-com:vml" Requires="v">
                <p:oleObj spid="_x0000_s51384" name="Equation" r:id="rId3" imgW="1930320" imgH="482400" progId="Equation.3">
                  <p:embed/>
                </p:oleObj>
              </mc:Choice>
              <mc:Fallback>
                <p:oleObj name="Equation" r:id="rId3" imgW="1930320" imgH="4824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179" y="1254752"/>
                        <a:ext cx="6754813" cy="168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8"/>
          <p:cNvSpPr>
            <a:spLocks noChangeArrowheads="1"/>
          </p:cNvSpPr>
          <p:nvPr/>
        </p:nvSpPr>
        <p:spPr bwMode="auto">
          <a:xfrm>
            <a:off x="920516" y="3238994"/>
            <a:ext cx="7935093" cy="3139321"/>
          </a:xfrm>
          <a:prstGeom prst="rect">
            <a:avLst/>
          </a:prstGeom>
          <a:noFill/>
          <a:ln w="9525">
            <a:noFill/>
            <a:miter lim="800000"/>
            <a:headEnd/>
            <a:tailEnd/>
          </a:ln>
        </p:spPr>
        <p:txBody>
          <a:bodyPr wrap="square">
            <a:prstTxWarp prst="textNoShape">
              <a:avLst/>
            </a:prstTxWarp>
            <a:spAutoFit/>
          </a:bodyPr>
          <a:lstStyle/>
          <a:p>
            <a:r>
              <a:rPr lang="en-US" sz="2200" dirty="0">
                <a:latin typeface="Comic Sans MS"/>
                <a:cs typeface="Comic Sans MS"/>
              </a:rPr>
              <a:t>Need the viscosity matrix to be symmetric in order to satisfy a number of constraints on the viscosity. </a:t>
            </a:r>
          </a:p>
          <a:p>
            <a:endParaRPr lang="en-US" sz="2200" dirty="0">
              <a:latin typeface="Comic Sans MS"/>
              <a:cs typeface="Comic Sans MS"/>
            </a:endParaRPr>
          </a:p>
          <a:p>
            <a:r>
              <a:rPr lang="en-US" sz="2200" dirty="0">
                <a:latin typeface="Comic Sans MS"/>
                <a:cs typeface="Comic Sans MS"/>
              </a:rPr>
              <a:t>Small </a:t>
            </a:r>
            <a:r>
              <a:rPr lang="en-US" sz="2200" i="1" dirty="0">
                <a:latin typeface="Comic Sans MS"/>
                <a:cs typeface="Comic Sans MS"/>
              </a:rPr>
              <a:t>B </a:t>
            </a:r>
            <a:r>
              <a:rPr lang="en-US" sz="2200" dirty="0">
                <a:latin typeface="Comic Sans MS"/>
                <a:cs typeface="Comic Sans MS"/>
              </a:rPr>
              <a:t>in </a:t>
            </a:r>
            <a:r>
              <a:rPr lang="en-US" sz="2200" i="1" dirty="0">
                <a:latin typeface="Comic Sans MS"/>
                <a:cs typeface="Comic Sans MS"/>
              </a:rPr>
              <a:t>u</a:t>
            </a:r>
            <a:r>
              <a:rPr lang="en-US" sz="2200" dirty="0">
                <a:latin typeface="Comic Sans MS"/>
                <a:cs typeface="Comic Sans MS"/>
              </a:rPr>
              <a:t> equation does not diffuse strong, but thin, equatorial currents, such as the equatorial undercurrent. </a:t>
            </a:r>
          </a:p>
          <a:p>
            <a:endParaRPr lang="en-US" sz="2200" i="1" dirty="0">
              <a:latin typeface="Comic Sans MS"/>
              <a:cs typeface="Comic Sans MS"/>
            </a:endParaRPr>
          </a:p>
          <a:p>
            <a:r>
              <a:rPr lang="en-US" sz="2200" dirty="0">
                <a:latin typeface="Comic Sans MS"/>
                <a:cs typeface="Comic Sans MS"/>
              </a:rPr>
              <a:t>Small </a:t>
            </a:r>
            <a:r>
              <a:rPr lang="en-US" sz="2200" i="1" dirty="0">
                <a:latin typeface="Comic Sans MS"/>
                <a:cs typeface="Comic Sans MS"/>
              </a:rPr>
              <a:t>B</a:t>
            </a:r>
            <a:r>
              <a:rPr lang="en-US" sz="2200" dirty="0">
                <a:latin typeface="Comic Sans MS"/>
                <a:cs typeface="Comic Sans MS"/>
              </a:rPr>
              <a:t> in </a:t>
            </a:r>
            <a:r>
              <a:rPr lang="en-US" sz="2200" i="1" dirty="0">
                <a:latin typeface="Comic Sans MS"/>
                <a:cs typeface="Comic Sans MS"/>
              </a:rPr>
              <a:t>v </a:t>
            </a:r>
            <a:r>
              <a:rPr lang="en-US" sz="2200" dirty="0">
                <a:latin typeface="Comic Sans MS"/>
                <a:cs typeface="Comic Sans MS"/>
              </a:rPr>
              <a:t>equation does not diffuse strong, but thin, western boundary currents, such as the Gulf Stream. </a:t>
            </a:r>
          </a:p>
          <a:p>
            <a:r>
              <a:rPr lang="en-US" sz="2200" dirty="0">
                <a:latin typeface="Comic Sans MS"/>
                <a:cs typeface="Comic Sans MS"/>
              </a:rPr>
              <a:t>                                        </a:t>
            </a:r>
            <a:endParaRPr lang="en-US" sz="2200" dirty="0">
              <a:latin typeface="Comic Sans MS"/>
              <a:cs typeface="Comic Sans MS"/>
              <a:sym typeface="Symbol" charset="2"/>
            </a:endParaRPr>
          </a:p>
        </p:txBody>
      </p:sp>
      <p:sp>
        <p:nvSpPr>
          <p:cNvPr id="9" name="TextBox 8"/>
          <p:cNvSpPr txBox="1"/>
          <p:nvPr/>
        </p:nvSpPr>
        <p:spPr>
          <a:xfrm>
            <a:off x="920517" y="449045"/>
            <a:ext cx="7364139" cy="461665"/>
          </a:xfrm>
          <a:prstGeom prst="rect">
            <a:avLst/>
          </a:prstGeom>
          <a:noFill/>
        </p:spPr>
        <p:txBody>
          <a:bodyPr wrap="square" rtlCol="0">
            <a:spAutoFit/>
          </a:bodyPr>
          <a:lstStyle/>
          <a:p>
            <a:pPr algn="ctr"/>
            <a:r>
              <a:rPr lang="en-US" sz="2400" dirty="0">
                <a:solidFill>
                  <a:srgbClr val="B90404"/>
                </a:solidFill>
                <a:latin typeface="Comic Sans MS"/>
                <a:cs typeface="Comic Sans MS"/>
              </a:rPr>
              <a:t>ANISOTROPIC  HORIZONTAL  VISCOSITY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13269</TotalTime>
  <Words>1371</Words>
  <Application>Microsoft Office PowerPoint</Application>
  <PresentationFormat>On-screen Show (4:3)</PresentationFormat>
  <Paragraphs>184</Paragraphs>
  <Slides>22</Slides>
  <Notes>11</Notes>
  <HiddenSlides>2</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38" baseType="lpstr">
      <vt:lpstr>Arial</vt:lpstr>
      <vt:lpstr>Calibri</vt:lpstr>
      <vt:lpstr>Calibri Light</vt:lpstr>
      <vt:lpstr>Chalkboard</vt:lpstr>
      <vt:lpstr>Chalkduster</vt:lpstr>
      <vt:lpstr>Comic Sans MS</vt:lpstr>
      <vt:lpstr>Gill Sans</vt:lpstr>
      <vt:lpstr>Lucida Grande</vt:lpstr>
      <vt:lpstr>Symbol</vt:lpstr>
      <vt:lpstr>Times</vt:lpstr>
      <vt:lpstr>Times New Roman</vt:lpstr>
      <vt:lpstr>Wingdings</vt:lpstr>
      <vt:lpstr>ヒラギノ角ゴ ProN W3</vt:lpstr>
      <vt:lpstr>Office Theme</vt:lpstr>
      <vt:lpstr>Equation</vt:lpstr>
      <vt:lpstr>Document</vt:lpstr>
      <vt:lpstr>Ocean Modeling II</vt:lpstr>
      <vt:lpstr>PowerPoint Presentation</vt:lpstr>
      <vt:lpstr>VERTICAL  MIXING  SCHEME: K-PROFILE  PARAMETERIZATION  (KPP)</vt:lpstr>
      <vt:lpstr>VERTICAL  MIXING  SCHEME: K-PROFILE  PARAMETERIZATION  (KPP)</vt:lpstr>
      <vt:lpstr>VERTICAL  MIXING  SCHEME: K-PROFILE  PARAMETERIZATION  (KPP)</vt:lpstr>
      <vt:lpstr>VERTICAL  MIXING  SCHEME: K-PROFILE  PARAMETERIZATION  (KPP)</vt:lpstr>
      <vt:lpstr>VERTICAL  MIXING  SCHEME: K-PROFILE  PARAMETERIZATION  (KPP)</vt:lpstr>
      <vt:lpstr>PowerPoint Presentation</vt:lpstr>
      <vt:lpstr>PowerPoint Presentation</vt:lpstr>
      <vt:lpstr>PowerPoint Presentation</vt:lpstr>
      <vt:lpstr>PowerPoint Presentation</vt:lpstr>
      <vt:lpstr>PowerPoint Presentation</vt:lpstr>
      <vt:lpstr>PowerPoint Presentation</vt:lpstr>
      <vt:lpstr>The GM Parameterization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Modeling I</dc:title>
  <dc:creator>Susan Bates</dc:creator>
  <cp:lastModifiedBy>Peter Gent</cp:lastModifiedBy>
  <cp:revision>510</cp:revision>
  <cp:lastPrinted>2011-07-29T22:15:00Z</cp:lastPrinted>
  <dcterms:created xsi:type="dcterms:W3CDTF">2013-08-12T15:22:18Z</dcterms:created>
  <dcterms:modified xsi:type="dcterms:W3CDTF">2022-08-10T20:02:59Z</dcterms:modified>
</cp:coreProperties>
</file>